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9.svg" ContentType="image/svg+xml"/>
  <Override PartName="/ppt/media/image21.svg" ContentType="image/svg+xml"/>
  <Override PartName="/ppt/media/image26.svg" ContentType="image/svg+xml"/>
  <Override PartName="/ppt/media/image28.svg" ContentType="image/svg+xml"/>
  <Override PartName="/ppt/media/image30.svg" ContentType="image/svg+xml"/>
  <Override PartName="/ppt/media/image32.svg" ContentType="image/svg+xml"/>
  <Override PartName="/ppt/media/image34.svg" ContentType="image/svg+xml"/>
  <Override PartName="/ppt/media/image36.svg" ContentType="image/svg+xml"/>
  <Override PartName="/ppt/media/image39.svg" ContentType="image/svg+xml"/>
  <Override PartName="/ppt/media/image41.svg" ContentType="image/svg+xml"/>
  <Override PartName="/ppt/media/image43.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 id="2147483681" r:id="rId4"/>
    <p:sldMasterId id="2147483693" r:id="rId5"/>
  </p:sldMasterIdLst>
  <p:sldIdLst>
    <p:sldId id="256" r:id="rId6"/>
    <p:sldId id="260" r:id="rId7"/>
    <p:sldId id="261" r:id="rId8"/>
    <p:sldId id="315" r:id="rId9"/>
    <p:sldId id="320" r:id="rId10"/>
    <p:sldId id="322" r:id="rId11"/>
    <p:sldId id="321" r:id="rId12"/>
    <p:sldId id="323" r:id="rId13"/>
    <p:sldId id="324" r:id="rId14"/>
    <p:sldId id="316" r:id="rId15"/>
    <p:sldId id="317" r:id="rId16"/>
    <p:sldId id="318" r:id="rId17"/>
    <p:sldId id="319" r:id="rId18"/>
    <p:sldId id="272" r:id="rId19"/>
    <p:sldId id="325" r:id="rId20"/>
    <p:sldId id="326" r:id="rId21"/>
    <p:sldId id="286" r:id="rId22"/>
    <p:sldId id="284" r:id="rId23"/>
    <p:sldId id="277" r:id="rId24"/>
    <p:sldId id="278" r:id="rId25"/>
    <p:sldId id="279" r:id="rId26"/>
    <p:sldId id="280" r:id="rId27"/>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6D00"/>
    <a:srgbClr val="FBA835"/>
    <a:srgbClr val="FBAB37"/>
    <a:srgbClr val="FD9719"/>
    <a:srgbClr val="FF8B03"/>
    <a:srgbClr val="E4E5E4"/>
    <a:srgbClr val="E0E0DF"/>
    <a:srgbClr val="797979"/>
    <a:srgbClr val="404040"/>
    <a:srgbClr val="FBA8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1" Type="http://schemas.openxmlformats.org/officeDocument/2006/relationships/tags" Target="tags/tag207.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背景 拷贝"/>
          <p:cNvPicPr>
            <a:picLocks noChangeAspect="1"/>
          </p:cNvPicPr>
          <p:nvPr userDrawn="1"/>
        </p:nvPicPr>
        <p:blipFill>
          <a:blip r:embed="rId2"/>
          <a:stretch>
            <a:fillRect/>
          </a:stretch>
        </p:blipFill>
        <p:spPr>
          <a:xfrm>
            <a:off x="0" y="2599690"/>
            <a:ext cx="12192000" cy="4258310"/>
          </a:xfrm>
          <a:prstGeom prst="rect">
            <a:avLst/>
          </a:prstGeom>
        </p:spPr>
      </p:pic>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规格参数</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Specifications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预处理</a:t>
            </a:r>
            <a:endParaRPr lang="zh-CN" altLang="en-US" sz="2800">
              <a:solidFill>
                <a:srgbClr val="404040"/>
              </a:solidFill>
              <a:latin typeface="思源黑体 CN Medium" panose="020B0600000000000000" charset="-122"/>
              <a:ea typeface="思源黑体 CN Medium" panose="020B0600000000000000" charset="-122"/>
            </a:endParaRPr>
          </a:p>
          <a:p>
            <a:r>
              <a:rPr lang="en-US" sz="1200">
                <a:solidFill>
                  <a:srgbClr val="404040">
                    <a:alpha val="70000"/>
                  </a:srgbClr>
                </a:solidFill>
                <a:latin typeface="思源黑体 CN Normal" panose="020B0400000000000000" charset="-122"/>
                <a:ea typeface="思源黑体 CN Normal" panose="020B0400000000000000" charset="-122"/>
              </a:rPr>
              <a:t>P</a:t>
            </a:r>
            <a:r>
              <a:rPr sz="1200">
                <a:solidFill>
                  <a:srgbClr val="404040">
                    <a:alpha val="70000"/>
                  </a:srgbClr>
                </a:solidFill>
                <a:latin typeface="思源黑体 CN Normal" panose="020B0400000000000000" charset="-122"/>
                <a:ea typeface="思源黑体 CN Normal" panose="020B0400000000000000" charset="-122"/>
              </a:rPr>
              <a:t>retreatment</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9" name="组合 8"/>
          <p:cNvGrpSpPr/>
          <p:nvPr userDrawn="1"/>
        </p:nvGrpSpPr>
        <p:grpSpPr>
          <a:xfrm flipH="1">
            <a:off x="2580640" y="-5715"/>
            <a:ext cx="9611360" cy="6863715"/>
            <a:chOff x="0" y="-9"/>
            <a:chExt cx="15136" cy="10809"/>
          </a:xfrm>
        </p:grpSpPr>
        <p:sp>
          <p:nvSpPr>
            <p:cNvPr id="7" name="任意多边形 6"/>
            <p:cNvSpPr/>
            <p:nvPr userDrawn="1">
              <p:custDataLst>
                <p:tags r:id="rId2"/>
              </p:custDataLst>
            </p:nvPr>
          </p:nvSpPr>
          <p:spPr>
            <a:xfrm flipV="1">
              <a:off x="0" y="0"/>
              <a:ext cx="15137" cy="10800"/>
            </a:xfrm>
            <a:custGeom>
              <a:avLst/>
              <a:gdLst>
                <a:gd name="connsiteX0" fmla="*/ 0 w 9612083"/>
                <a:gd name="connsiteY0" fmla="*/ 0 h 6858001"/>
                <a:gd name="connsiteX1" fmla="*/ 2754082 w 9612083"/>
                <a:gd name="connsiteY1" fmla="*/ 0 h 6858001"/>
                <a:gd name="connsiteX2" fmla="*/ 9612083 w 9612083"/>
                <a:gd name="connsiteY2" fmla="*/ 6858001 h 6858001"/>
                <a:gd name="connsiteX3" fmla="*/ 2754082 w 9612083"/>
                <a:gd name="connsiteY3" fmla="*/ 6858001 h 6858001"/>
                <a:gd name="connsiteX4" fmla="*/ 2754082 w 9612083"/>
                <a:gd name="connsiteY4" fmla="*/ 6858000 h 6858001"/>
                <a:gd name="connsiteX5" fmla="*/ 0 w 9612083"/>
                <a:gd name="connsiteY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2083" h="6858001">
                  <a:moveTo>
                    <a:pt x="0" y="0"/>
                  </a:moveTo>
                  <a:lnTo>
                    <a:pt x="2754082" y="0"/>
                  </a:lnTo>
                  <a:lnTo>
                    <a:pt x="9612083" y="6858001"/>
                  </a:lnTo>
                  <a:lnTo>
                    <a:pt x="2754082" y="6858001"/>
                  </a:lnTo>
                  <a:lnTo>
                    <a:pt x="2754082" y="6858000"/>
                  </a:lnTo>
                  <a:lnTo>
                    <a:pt x="0" y="6858000"/>
                  </a:lnTo>
                  <a:close/>
                </a:path>
              </a:pathLst>
            </a:custGeom>
            <a:solidFill>
              <a:srgbClr val="59595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userDrawn="1">
              <p:custDataLst>
                <p:tags r:id="rId3"/>
              </p:custDataLst>
            </p:nvPr>
          </p:nvSpPr>
          <p:spPr>
            <a:xfrm flipV="1">
              <a:off x="0" y="-9"/>
              <a:ext cx="10949" cy="10809"/>
            </a:xfrm>
            <a:custGeom>
              <a:avLst/>
              <a:gdLst>
                <a:gd name="connsiteX0" fmla="*/ 0 w 5980082"/>
                <a:gd name="connsiteY0" fmla="*/ 6851888 h 6851888"/>
                <a:gd name="connsiteX1" fmla="*/ 0 w 5980082"/>
                <a:gd name="connsiteY1" fmla="*/ 0 h 6851888"/>
                <a:gd name="connsiteX2" fmla="*/ 5980082 w 5980082"/>
                <a:gd name="connsiteY2" fmla="*/ 6851888 h 6851888"/>
                <a:gd name="connsiteX3" fmla="*/ 0 w 5980082"/>
                <a:gd name="connsiteY3" fmla="*/ 6851888 h 6851888"/>
                <a:gd name="connsiteX0-1" fmla="*/ 0 w 6952355"/>
                <a:gd name="connsiteY0-2" fmla="*/ 6851888 h 6863463"/>
                <a:gd name="connsiteX1-3" fmla="*/ 0 w 6952355"/>
                <a:gd name="connsiteY1-4" fmla="*/ 0 h 6863463"/>
                <a:gd name="connsiteX2-5" fmla="*/ 6952355 w 6952355"/>
                <a:gd name="connsiteY2-6" fmla="*/ 6863463 h 6863463"/>
                <a:gd name="connsiteX3-7" fmla="*/ 0 w 6952355"/>
                <a:gd name="connsiteY3-8" fmla="*/ 6851888 h 6863463"/>
              </a:gdLst>
              <a:ahLst/>
              <a:cxnLst>
                <a:cxn ang="0">
                  <a:pos x="connsiteX0-1" y="connsiteY0-2"/>
                </a:cxn>
                <a:cxn ang="0">
                  <a:pos x="connsiteX1-3" y="connsiteY1-4"/>
                </a:cxn>
                <a:cxn ang="0">
                  <a:pos x="connsiteX2-5" y="connsiteY2-6"/>
                </a:cxn>
                <a:cxn ang="0">
                  <a:pos x="connsiteX3-7" y="connsiteY3-8"/>
                </a:cxn>
              </a:cxnLst>
              <a:rect l="l" t="t" r="r" b="b"/>
              <a:pathLst>
                <a:path w="6952355" h="6863463">
                  <a:moveTo>
                    <a:pt x="0" y="6851888"/>
                  </a:moveTo>
                  <a:lnTo>
                    <a:pt x="0" y="0"/>
                  </a:lnTo>
                  <a:lnTo>
                    <a:pt x="6952355" y="6863463"/>
                  </a:lnTo>
                  <a:lnTo>
                    <a:pt x="0" y="6851888"/>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2" name="任意多边形 11"/>
          <p:cNvSpPr/>
          <p:nvPr userDrawn="1">
            <p:custDataLst>
              <p:tags r:id="rId5"/>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 name="文本框 1"/>
          <p:cNvSpPr txBox="1"/>
          <p:nvPr userDrawn="1">
            <p:custDataLst>
              <p:tags r:id="rId6"/>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软件介绍</a:t>
            </a:r>
            <a:endParaRPr lang="zh-CN" altLang="en-US" sz="2800">
              <a:solidFill>
                <a:srgbClr val="404040"/>
              </a:solidFill>
              <a:latin typeface="思源黑体 CN Medium" panose="020B0600000000000000" charset="-122"/>
              <a:ea typeface="思源黑体 CN Medium" panose="020B0600000000000000" charset="-122"/>
            </a:endParaRPr>
          </a:p>
          <a:p>
            <a:r>
              <a:rPr lang="en-US" altLang="zh-CN" sz="1200">
                <a:solidFill>
                  <a:srgbClr val="404040">
                    <a:alpha val="70000"/>
                  </a:srgbClr>
                </a:solidFill>
                <a:latin typeface="思源黑体 CN Normal" panose="020B0400000000000000" charset="-122"/>
                <a:ea typeface="思源黑体 CN Normal" panose="020B0400000000000000" charset="-122"/>
              </a:rPr>
              <a:t>Software</a:t>
            </a:r>
            <a:r>
              <a:rPr lang="zh-CN" altLang="en-US" sz="1200">
                <a:solidFill>
                  <a:srgbClr val="404040">
                    <a:alpha val="70000"/>
                  </a:srgbClr>
                </a:solidFill>
                <a:latin typeface="思源黑体 CN Normal" panose="020B0400000000000000" charset="-122"/>
                <a:ea typeface="思源黑体 CN Normal" panose="020B0400000000000000" charset="-122"/>
              </a:rPr>
              <a:t> </a:t>
            </a:r>
            <a:r>
              <a:rPr lang="en-US" altLang="zh-CN" sz="1200">
                <a:solidFill>
                  <a:srgbClr val="404040">
                    <a:alpha val="70000"/>
                  </a:srgbClr>
                </a:solidFill>
                <a:latin typeface="思源黑体 CN Normal" panose="020B0400000000000000" charset="-122"/>
                <a:ea typeface="思源黑体 CN Normal" panose="020B0400000000000000" charset="-122"/>
              </a:rPr>
              <a:t>I</a:t>
            </a:r>
            <a:r>
              <a:rPr lang="zh-CN" altLang="en-US" sz="1200">
                <a:solidFill>
                  <a:srgbClr val="404040">
                    <a:alpha val="70000"/>
                  </a:srgbClr>
                </a:solidFill>
                <a:latin typeface="思源黑体 CN Normal" panose="020B0400000000000000" charset="-122"/>
                <a:ea typeface="思源黑体 CN Normal" panose="020B0400000000000000" charset="-122"/>
              </a:rPr>
              <a:t>ntroduction</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背景 拷贝"/>
          <p:cNvPicPr>
            <a:picLocks noChangeAspect="1"/>
          </p:cNvPicPr>
          <p:nvPr userDrawn="1"/>
        </p:nvPicPr>
        <p:blipFill>
          <a:blip r:embed="rId2"/>
          <a:stretch>
            <a:fillRect/>
          </a:stretch>
        </p:blipFill>
        <p:spPr>
          <a:xfrm>
            <a:off x="0" y="2599690"/>
            <a:ext cx="12192000" cy="4258310"/>
          </a:xfrm>
          <a:prstGeom prst="rect">
            <a:avLst/>
          </a:prstGeom>
        </p:spPr>
      </p:pic>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目录页"/>
          <p:cNvPicPr>
            <a:picLocks noChangeAspect="1"/>
          </p:cNvPicPr>
          <p:nvPr userDrawn="1"/>
        </p:nvPicPr>
        <p:blipFill>
          <a:blip r:embed="rId2"/>
          <a:stretch>
            <a:fillRect/>
          </a:stretch>
        </p:blipFill>
        <p:spPr>
          <a:xfrm>
            <a:off x="1820545" y="0"/>
            <a:ext cx="10371455" cy="6858000"/>
          </a:xfrm>
          <a:prstGeom prst="rect">
            <a:avLst/>
          </a:prstGeom>
        </p:spPr>
      </p:pic>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目录页"/>
          <p:cNvPicPr>
            <a:picLocks noChangeAspect="1"/>
          </p:cNvPicPr>
          <p:nvPr userDrawn="1"/>
        </p:nvPicPr>
        <p:blipFill>
          <a:blip r:embed="rId2"/>
          <a:stretch>
            <a:fillRect/>
          </a:stretch>
        </p:blipFill>
        <p:spPr>
          <a:xfrm>
            <a:off x="1820545" y="0"/>
            <a:ext cx="10371455" cy="6858000"/>
          </a:xfrm>
          <a:prstGeom prst="rect">
            <a:avLst/>
          </a:prstGeom>
        </p:spPr>
      </p:pic>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通用视觉算法平台</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Universal visual algorithm platform</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特色介绍</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Features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文本框 7"/>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核心优势</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Core </a:t>
            </a:r>
            <a:r>
              <a:rPr lang="en-US" altLang="zh-CN" sz="1200">
                <a:solidFill>
                  <a:srgbClr val="404040">
                    <a:alpha val="70000"/>
                  </a:srgbClr>
                </a:solidFill>
                <a:latin typeface="思源黑体 CN Normal" panose="020B0400000000000000" charset="-122"/>
                <a:ea typeface="思源黑体 CN Normal" panose="020B0400000000000000" charset="-122"/>
              </a:rPr>
              <a:t>A</a:t>
            </a:r>
            <a:r>
              <a:rPr lang="zh-CN" altLang="en-US" sz="1200">
                <a:solidFill>
                  <a:srgbClr val="404040">
                    <a:alpha val="70000"/>
                  </a:srgbClr>
                </a:solidFill>
                <a:latin typeface="思源黑体 CN Normal" panose="020B0400000000000000" charset="-122"/>
                <a:ea typeface="思源黑体 CN Normal" panose="020B0400000000000000" charset="-122"/>
              </a:rPr>
              <a:t>dvantages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en-US" altLang="zh-CN" sz="2800">
                <a:solidFill>
                  <a:srgbClr val="404040"/>
                </a:solidFill>
                <a:latin typeface="思源黑体 CN Medium" panose="020B0600000000000000" charset="-122"/>
                <a:ea typeface="思源黑体 CN Medium" panose="020B0600000000000000" charset="-122"/>
              </a:rPr>
              <a:t>AI</a:t>
            </a:r>
            <a:r>
              <a:rPr lang="zh-CN" altLang="en-US" sz="2800">
                <a:solidFill>
                  <a:srgbClr val="404040"/>
                </a:solidFill>
                <a:latin typeface="思源黑体 CN Medium" panose="020B0600000000000000" charset="-122"/>
                <a:ea typeface="思源黑体 CN Medium" panose="020B0600000000000000" charset="-122"/>
              </a:rPr>
              <a:t>算法深度学习</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AI algorithm deep learning</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软件荣誉</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Software honors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主要功能详解</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Detailed explanation of main functions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合作客户</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Cooperative customers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5" name="矩形 4"/>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6" name="矩形 5"/>
          <p:cNvSpPr/>
          <p:nvPr userDrawn="1"/>
        </p:nvSpPr>
        <p:spPr>
          <a:xfrm>
            <a:off x="7843520" y="-10160"/>
            <a:ext cx="4349115" cy="6858000"/>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企业介绍</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Enterprise introduction</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5" name="矩形 4"/>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软件介绍</a:t>
            </a:r>
            <a:endParaRPr lang="zh-CN" altLang="en-US" sz="2800">
              <a:solidFill>
                <a:srgbClr val="404040"/>
              </a:solidFill>
              <a:latin typeface="思源黑体 CN Medium" panose="020B0600000000000000" charset="-122"/>
              <a:ea typeface="思源黑体 CN Medium" panose="020B0600000000000000" charset="-122"/>
            </a:endParaRPr>
          </a:p>
          <a:p>
            <a:r>
              <a:rPr lang="en-US" altLang="zh-CN" sz="1200">
                <a:solidFill>
                  <a:srgbClr val="404040">
                    <a:alpha val="70000"/>
                  </a:srgbClr>
                </a:solidFill>
                <a:latin typeface="思源黑体 CN Normal" panose="020B0400000000000000" charset="-122"/>
                <a:ea typeface="思源黑体 CN Normal" panose="020B0400000000000000" charset="-122"/>
              </a:rPr>
              <a:t>Software</a:t>
            </a:r>
            <a:r>
              <a:rPr lang="zh-CN" altLang="en-US" sz="1200">
                <a:solidFill>
                  <a:srgbClr val="404040">
                    <a:alpha val="70000"/>
                  </a:srgbClr>
                </a:solidFill>
                <a:latin typeface="思源黑体 CN Normal" panose="020B0400000000000000" charset="-122"/>
                <a:ea typeface="思源黑体 CN Normal" panose="020B0400000000000000" charset="-122"/>
              </a:rPr>
              <a:t> </a:t>
            </a:r>
            <a:r>
              <a:rPr lang="en-US" altLang="zh-CN" sz="1200">
                <a:solidFill>
                  <a:srgbClr val="404040">
                    <a:alpha val="70000"/>
                  </a:srgbClr>
                </a:solidFill>
                <a:latin typeface="思源黑体 CN Normal" panose="020B0400000000000000" charset="-122"/>
                <a:ea typeface="思源黑体 CN Normal" panose="020B0400000000000000" charset="-122"/>
              </a:rPr>
              <a:t>I</a:t>
            </a:r>
            <a:r>
              <a:rPr lang="zh-CN" altLang="en-US" sz="1200">
                <a:solidFill>
                  <a:srgbClr val="404040">
                    <a:alpha val="70000"/>
                  </a:srgbClr>
                </a:solidFill>
                <a:latin typeface="思源黑体 CN Normal" panose="020B0400000000000000" charset="-122"/>
                <a:ea typeface="思源黑体 CN Normal" panose="020B0400000000000000" charset="-122"/>
              </a:rPr>
              <a:t>ntroduction</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背景 拷贝"/>
          <p:cNvPicPr>
            <a:picLocks noChangeAspect="1"/>
          </p:cNvPicPr>
          <p:nvPr userDrawn="1"/>
        </p:nvPicPr>
        <p:blipFill>
          <a:blip r:embed="rId2"/>
          <a:stretch>
            <a:fillRect/>
          </a:stretch>
        </p:blipFill>
        <p:spPr>
          <a:xfrm>
            <a:off x="0" y="2599690"/>
            <a:ext cx="12192000" cy="4258310"/>
          </a:xfrm>
          <a:prstGeom prst="rect">
            <a:avLst/>
          </a:prstGeom>
        </p:spPr>
      </p:pic>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目录页"/>
          <p:cNvPicPr>
            <a:picLocks noChangeAspect="1"/>
          </p:cNvPicPr>
          <p:nvPr userDrawn="1"/>
        </p:nvPicPr>
        <p:blipFill>
          <a:blip r:embed="rId2"/>
          <a:stretch>
            <a:fillRect/>
          </a:stretch>
        </p:blipFill>
        <p:spPr>
          <a:xfrm>
            <a:off x="1820545" y="0"/>
            <a:ext cx="10371455" cy="6858000"/>
          </a:xfrm>
          <a:prstGeom prst="rect">
            <a:avLst/>
          </a:prstGeom>
        </p:spPr>
      </p:pic>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设备介绍</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Equipment </a:t>
            </a:r>
            <a:r>
              <a:rPr lang="en-US" altLang="zh-CN" sz="1200">
                <a:solidFill>
                  <a:srgbClr val="404040">
                    <a:alpha val="70000"/>
                  </a:srgbClr>
                </a:solidFill>
                <a:latin typeface="思源黑体 CN Normal" panose="020B0400000000000000" charset="-122"/>
                <a:ea typeface="思源黑体 CN Normal" panose="020B0400000000000000" charset="-122"/>
              </a:rPr>
              <a:t>I</a:t>
            </a:r>
            <a:r>
              <a:rPr lang="zh-CN" altLang="en-US" sz="1200">
                <a:solidFill>
                  <a:srgbClr val="404040">
                    <a:alpha val="70000"/>
                  </a:srgbClr>
                </a:solidFill>
                <a:latin typeface="思源黑体 CN Normal" panose="020B0400000000000000" charset="-122"/>
                <a:ea typeface="思源黑体 CN Normal" panose="020B0400000000000000" charset="-122"/>
              </a:rPr>
              <a:t>ntroduction</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文本框 7"/>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核心优势</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Core </a:t>
            </a:r>
            <a:r>
              <a:rPr lang="en-US" altLang="zh-CN" sz="1200">
                <a:solidFill>
                  <a:srgbClr val="404040">
                    <a:alpha val="70000"/>
                  </a:srgbClr>
                </a:solidFill>
                <a:latin typeface="思源黑体 CN Normal" panose="020B0400000000000000" charset="-122"/>
                <a:ea typeface="思源黑体 CN Normal" panose="020B0400000000000000" charset="-122"/>
              </a:rPr>
              <a:t>A</a:t>
            </a:r>
            <a:r>
              <a:rPr lang="zh-CN" altLang="en-US" sz="1200">
                <a:solidFill>
                  <a:srgbClr val="404040">
                    <a:alpha val="70000"/>
                  </a:srgbClr>
                </a:solidFill>
                <a:latin typeface="思源黑体 CN Normal" panose="020B0400000000000000" charset="-122"/>
                <a:ea typeface="思源黑体 CN Normal" panose="020B0400000000000000" charset="-122"/>
              </a:rPr>
              <a:t>dvantages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规格参数</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Specifications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软件荣誉</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Software honors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合作客户</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Cooperative customers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5" name="矩形 4"/>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4_节标题">
    <p:spTree>
      <p:nvGrpSpPr>
        <p:cNvPr id="1" name=""/>
        <p:cNvGrpSpPr/>
        <p:nvPr/>
      </p:nvGrpSpPr>
      <p:grpSpPr>
        <a:xfrm>
          <a:off x="0" y="0"/>
          <a:ext cx="0" cy="0"/>
          <a:chOff x="0" y="0"/>
          <a:chExt cx="0" cy="0"/>
        </a:xfrm>
      </p:grpSpPr>
      <p:sp>
        <p:nvSpPr>
          <p:cNvPr id="3" name="矩形 2"/>
          <p:cNvSpPr/>
          <p:nvPr userDrawn="1"/>
        </p:nvSpPr>
        <p:spPr>
          <a:xfrm>
            <a:off x="7487920" y="635"/>
            <a:ext cx="4733925" cy="68573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en-US" altLang="zh-CN" sz="2800">
                <a:solidFill>
                  <a:srgbClr val="404040"/>
                </a:solidFill>
                <a:latin typeface="思源黑体 CN Medium" panose="020B0600000000000000" charset="-122"/>
                <a:ea typeface="思源黑体 CN Medium" panose="020B0600000000000000" charset="-122"/>
              </a:rPr>
              <a:t>AOI</a:t>
            </a:r>
            <a:r>
              <a:rPr lang="zh-CN" altLang="en-US" sz="2800">
                <a:solidFill>
                  <a:srgbClr val="404040"/>
                </a:solidFill>
                <a:latin typeface="思源黑体 CN Medium" panose="020B0600000000000000" charset="-122"/>
                <a:ea typeface="思源黑体 CN Medium" panose="020B0600000000000000" charset="-122"/>
              </a:rPr>
              <a:t>全检系统</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AOI full inspection system</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背景 拷贝"/>
          <p:cNvPicPr>
            <a:picLocks noChangeAspect="1"/>
          </p:cNvPicPr>
          <p:nvPr userDrawn="1"/>
        </p:nvPicPr>
        <p:blipFill>
          <a:blip r:embed="rId2"/>
          <a:stretch>
            <a:fillRect/>
          </a:stretch>
        </p:blipFill>
        <p:spPr>
          <a:xfrm>
            <a:off x="0" y="2599690"/>
            <a:ext cx="12192000" cy="4258310"/>
          </a:xfrm>
          <a:prstGeom prst="rect">
            <a:avLst/>
          </a:prstGeom>
        </p:spPr>
      </p:pic>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目录页"/>
          <p:cNvPicPr>
            <a:picLocks noChangeAspect="1"/>
          </p:cNvPicPr>
          <p:nvPr userDrawn="1"/>
        </p:nvPicPr>
        <p:blipFill>
          <a:blip r:embed="rId2"/>
          <a:stretch>
            <a:fillRect/>
          </a:stretch>
        </p:blipFill>
        <p:spPr>
          <a:xfrm>
            <a:off x="1820545" y="0"/>
            <a:ext cx="10371455" cy="6858000"/>
          </a:xfrm>
          <a:prstGeom prst="rect">
            <a:avLst/>
          </a:prstGeom>
        </p:spPr>
      </p:pic>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通用视觉算法平台</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Universal visual algorithm platform</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特色介绍</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Features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文本框 7"/>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核心优势</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Core </a:t>
            </a:r>
            <a:r>
              <a:rPr lang="en-US" altLang="zh-CN" sz="1200">
                <a:solidFill>
                  <a:srgbClr val="404040">
                    <a:alpha val="70000"/>
                  </a:srgbClr>
                </a:solidFill>
                <a:latin typeface="思源黑体 CN Normal" panose="020B0400000000000000" charset="-122"/>
                <a:ea typeface="思源黑体 CN Normal" panose="020B0400000000000000" charset="-122"/>
              </a:rPr>
              <a:t>A</a:t>
            </a:r>
            <a:r>
              <a:rPr lang="zh-CN" altLang="en-US" sz="1200">
                <a:solidFill>
                  <a:srgbClr val="404040">
                    <a:alpha val="70000"/>
                  </a:srgbClr>
                </a:solidFill>
                <a:latin typeface="思源黑体 CN Normal" panose="020B0400000000000000" charset="-122"/>
                <a:ea typeface="思源黑体 CN Normal" panose="020B0400000000000000" charset="-122"/>
              </a:rPr>
              <a:t>dvantages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en-US" altLang="zh-CN" sz="2800">
                <a:solidFill>
                  <a:srgbClr val="404040"/>
                </a:solidFill>
                <a:latin typeface="思源黑体 CN Medium" panose="020B0600000000000000" charset="-122"/>
                <a:ea typeface="思源黑体 CN Medium" panose="020B0600000000000000" charset="-122"/>
              </a:rPr>
              <a:t>AI</a:t>
            </a:r>
            <a:r>
              <a:rPr lang="zh-CN" altLang="en-US" sz="2800">
                <a:solidFill>
                  <a:srgbClr val="404040"/>
                </a:solidFill>
                <a:latin typeface="思源黑体 CN Medium" panose="020B0600000000000000" charset="-122"/>
                <a:ea typeface="思源黑体 CN Medium" panose="020B0600000000000000" charset="-122"/>
              </a:rPr>
              <a:t>算法深度学习</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AI algorithm deep learning</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软件荣誉</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Software honors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5_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en-US" altLang="zh-CN" sz="2800">
                <a:solidFill>
                  <a:srgbClr val="404040"/>
                </a:solidFill>
                <a:latin typeface="思源黑体 CN Medium" panose="020B0600000000000000" charset="-122"/>
                <a:ea typeface="思源黑体 CN Medium" panose="020B0600000000000000" charset="-122"/>
              </a:rPr>
              <a:t>AOI</a:t>
            </a:r>
            <a:r>
              <a:rPr lang="zh-CN" altLang="en-US" sz="2800">
                <a:solidFill>
                  <a:srgbClr val="404040"/>
                </a:solidFill>
                <a:latin typeface="思源黑体 CN Medium" panose="020B0600000000000000" charset="-122"/>
                <a:ea typeface="思源黑体 CN Medium" panose="020B0600000000000000" charset="-122"/>
              </a:rPr>
              <a:t>全检系统</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AOI full inspection system</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主要功能详解</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Detailed explanation of main functions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合作客户</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Cooperative customers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5" name="矩形 4"/>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6" name="矩形 5"/>
          <p:cNvSpPr/>
          <p:nvPr userDrawn="1"/>
        </p:nvSpPr>
        <p:spPr>
          <a:xfrm>
            <a:off x="7843520" y="-10160"/>
            <a:ext cx="4349115" cy="6858000"/>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企业介绍</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Enterprise introduction</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5" name="矩形 4"/>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巡边</a:t>
            </a:r>
            <a:r>
              <a:rPr lang="zh-CN" altLang="en-US" sz="2800">
                <a:solidFill>
                  <a:srgbClr val="404040"/>
                </a:solidFill>
                <a:latin typeface="思源黑体 CN Medium" panose="020B0600000000000000" charset="-122"/>
                <a:ea typeface="思源黑体 CN Medium" panose="020B0600000000000000" charset="-122"/>
              </a:rPr>
              <a:t>检测软件</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Edge patrol detection software</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3_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巡边</a:t>
            </a:r>
            <a:r>
              <a:rPr lang="zh-CN" altLang="en-US" sz="2800">
                <a:solidFill>
                  <a:srgbClr val="404040"/>
                </a:solidFill>
                <a:latin typeface="思源黑体 CN Medium" panose="020B0600000000000000" charset="-122"/>
                <a:ea typeface="思源黑体 CN Medium" panose="020B0600000000000000" charset="-122"/>
              </a:rPr>
              <a:t>管理软件</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Edge patrol management software</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en-US" altLang="zh-CN" sz="2800">
                <a:solidFill>
                  <a:srgbClr val="404040"/>
                </a:solidFill>
                <a:latin typeface="思源黑体 CN Medium" panose="020B0600000000000000" charset="-122"/>
                <a:ea typeface="思源黑体 CN Medium" panose="020B0600000000000000" charset="-122"/>
              </a:rPr>
              <a:t>AI</a:t>
            </a:r>
            <a:r>
              <a:rPr lang="zh-CN" altLang="en-US" sz="2800">
                <a:solidFill>
                  <a:srgbClr val="404040"/>
                </a:solidFill>
                <a:latin typeface="思源黑体 CN Medium" panose="020B0600000000000000" charset="-122"/>
                <a:ea typeface="思源黑体 CN Medium" panose="020B0600000000000000" charset="-122"/>
              </a:rPr>
              <a:t>算法的合理运用</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Reasonable application of AI algorithm</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文本框 7"/>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核心优势</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Core </a:t>
            </a:r>
            <a:r>
              <a:rPr lang="en-US" altLang="zh-CN" sz="1200">
                <a:solidFill>
                  <a:srgbClr val="404040">
                    <a:alpha val="70000"/>
                  </a:srgbClr>
                </a:solidFill>
                <a:latin typeface="思源黑体 CN Normal" panose="020B0400000000000000" charset="-122"/>
                <a:ea typeface="思源黑体 CN Normal" panose="020B0400000000000000" charset="-122"/>
              </a:rPr>
              <a:t>A</a:t>
            </a:r>
            <a:r>
              <a:rPr lang="zh-CN" altLang="en-US" sz="1200">
                <a:solidFill>
                  <a:srgbClr val="404040">
                    <a:alpha val="70000"/>
                  </a:srgbClr>
                </a:solidFill>
                <a:latin typeface="思源黑体 CN Normal" panose="020B0400000000000000" charset="-122"/>
                <a:ea typeface="思源黑体 CN Normal" panose="020B0400000000000000" charset="-122"/>
              </a:rPr>
              <a:t>dvantages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5" Type="http://schemas.openxmlformats.org/officeDocument/2006/relationships/theme" Target="../theme/theme2.xml"/><Relationship Id="rId14" Type="http://schemas.openxmlformats.org/officeDocument/2006/relationships/slideLayout" Target="../slideLayouts/slideLayout31.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2" Type="http://schemas.openxmlformats.org/officeDocument/2006/relationships/theme" Target="../theme/theme3.xml"/><Relationship Id="rId11" Type="http://schemas.openxmlformats.org/officeDocument/2006/relationships/slideLayout" Target="../slideLayouts/slideLayout42.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5" Type="http://schemas.openxmlformats.org/officeDocument/2006/relationships/theme" Target="../theme/theme4.xml"/><Relationship Id="rId14" Type="http://schemas.openxmlformats.org/officeDocument/2006/relationships/slideLayout" Target="../slideLayouts/slideLayout56.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2023-02-18</a:t>
            </a:r>
            <a:endParaRPr lang="en-US" altLang="zh-CN" smtClean="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2023-02-18</a:t>
            </a:r>
            <a:endParaRPr lang="en-US" altLang="zh-CN" smtClean="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2023-02-18</a:t>
            </a:r>
            <a:endParaRPr lang="en-US" altLang="zh-CN" smtClean="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2023-02-18</a:t>
            </a:r>
            <a:endParaRPr lang="en-US" altLang="zh-CN" smtClean="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tags" Target="../tags/tag113.xml"/></Relationships>
</file>

<file path=ppt/slides/_rels/slide11.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image" Target="../media/image19.svg"/><Relationship Id="rId7" Type="http://schemas.openxmlformats.org/officeDocument/2006/relationships/image" Target="../media/image18.png"/><Relationship Id="rId6" Type="http://schemas.openxmlformats.org/officeDocument/2006/relationships/tags" Target="../tags/tag119.xml"/><Relationship Id="rId5" Type="http://schemas.openxmlformats.org/officeDocument/2006/relationships/tags" Target="../tags/tag118.xml"/><Relationship Id="rId43" Type="http://schemas.openxmlformats.org/officeDocument/2006/relationships/slideLayout" Target="../slideLayouts/slideLayout23.xml"/><Relationship Id="rId42" Type="http://schemas.openxmlformats.org/officeDocument/2006/relationships/tags" Target="../tags/tag151.xml"/><Relationship Id="rId41" Type="http://schemas.openxmlformats.org/officeDocument/2006/relationships/tags" Target="../tags/tag150.xml"/><Relationship Id="rId40" Type="http://schemas.openxmlformats.org/officeDocument/2006/relationships/tags" Target="../tags/tag149.xml"/><Relationship Id="rId4" Type="http://schemas.openxmlformats.org/officeDocument/2006/relationships/tags" Target="../tags/tag117.xml"/><Relationship Id="rId39" Type="http://schemas.openxmlformats.org/officeDocument/2006/relationships/tags" Target="../tags/tag148.xml"/><Relationship Id="rId38" Type="http://schemas.openxmlformats.org/officeDocument/2006/relationships/tags" Target="../tags/tag147.xml"/><Relationship Id="rId37" Type="http://schemas.openxmlformats.org/officeDocument/2006/relationships/tags" Target="../tags/tag146.xml"/><Relationship Id="rId36" Type="http://schemas.openxmlformats.org/officeDocument/2006/relationships/tags" Target="../tags/tag145.xml"/><Relationship Id="rId35" Type="http://schemas.openxmlformats.org/officeDocument/2006/relationships/tags" Target="../tags/tag144.xml"/><Relationship Id="rId34" Type="http://schemas.openxmlformats.org/officeDocument/2006/relationships/tags" Target="../tags/tag143.xml"/><Relationship Id="rId33" Type="http://schemas.openxmlformats.org/officeDocument/2006/relationships/tags" Target="../tags/tag142.xml"/><Relationship Id="rId32" Type="http://schemas.openxmlformats.org/officeDocument/2006/relationships/tags" Target="../tags/tag141.xml"/><Relationship Id="rId31" Type="http://schemas.openxmlformats.org/officeDocument/2006/relationships/tags" Target="../tags/tag140.xml"/><Relationship Id="rId30" Type="http://schemas.openxmlformats.org/officeDocument/2006/relationships/tags" Target="../tags/tag139.xml"/><Relationship Id="rId3" Type="http://schemas.openxmlformats.org/officeDocument/2006/relationships/tags" Target="../tags/tag116.xml"/><Relationship Id="rId29" Type="http://schemas.openxmlformats.org/officeDocument/2006/relationships/tags" Target="../tags/tag138.xml"/><Relationship Id="rId28" Type="http://schemas.openxmlformats.org/officeDocument/2006/relationships/tags" Target="../tags/tag137.xml"/><Relationship Id="rId27" Type="http://schemas.openxmlformats.org/officeDocument/2006/relationships/tags" Target="../tags/tag136.xml"/><Relationship Id="rId26" Type="http://schemas.openxmlformats.org/officeDocument/2006/relationships/tags" Target="../tags/tag135.xml"/><Relationship Id="rId25" Type="http://schemas.openxmlformats.org/officeDocument/2006/relationships/tags" Target="../tags/tag134.xml"/><Relationship Id="rId24" Type="http://schemas.openxmlformats.org/officeDocument/2006/relationships/tags" Target="../tags/tag133.xml"/><Relationship Id="rId23" Type="http://schemas.openxmlformats.org/officeDocument/2006/relationships/tags" Target="../tags/tag132.xml"/><Relationship Id="rId22" Type="http://schemas.openxmlformats.org/officeDocument/2006/relationships/tags" Target="../tags/tag131.xml"/><Relationship Id="rId21" Type="http://schemas.openxmlformats.org/officeDocument/2006/relationships/tags" Target="../tags/tag130.xml"/><Relationship Id="rId20" Type="http://schemas.openxmlformats.org/officeDocument/2006/relationships/tags" Target="../tags/tag129.xml"/><Relationship Id="rId2" Type="http://schemas.openxmlformats.org/officeDocument/2006/relationships/tags" Target="../tags/tag115.xml"/><Relationship Id="rId19" Type="http://schemas.openxmlformats.org/officeDocument/2006/relationships/tags" Target="../tags/tag128.xml"/><Relationship Id="rId18" Type="http://schemas.openxmlformats.org/officeDocument/2006/relationships/tags" Target="../tags/tag127.xml"/><Relationship Id="rId17" Type="http://schemas.openxmlformats.org/officeDocument/2006/relationships/tags" Target="../tags/tag126.xml"/><Relationship Id="rId16" Type="http://schemas.openxmlformats.org/officeDocument/2006/relationships/tags" Target="../tags/tag125.xml"/><Relationship Id="rId15" Type="http://schemas.openxmlformats.org/officeDocument/2006/relationships/tags" Target="../tags/tag124.xml"/><Relationship Id="rId14" Type="http://schemas.openxmlformats.org/officeDocument/2006/relationships/image" Target="../media/image21.svg"/><Relationship Id="rId13" Type="http://schemas.openxmlformats.org/officeDocument/2006/relationships/image" Target="../media/image20.png"/><Relationship Id="rId12" Type="http://schemas.openxmlformats.org/officeDocument/2006/relationships/tags" Target="../tags/tag12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tags" Target="../tags/tag114.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3.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tags" Target="../tags/tag163.xml"/><Relationship Id="rId7" Type="http://schemas.openxmlformats.org/officeDocument/2006/relationships/tags" Target="../tags/tag162.xml"/><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 Id="rId32" Type="http://schemas.openxmlformats.org/officeDocument/2006/relationships/slideLayout" Target="../slideLayouts/slideLayout22.xml"/><Relationship Id="rId31" Type="http://schemas.openxmlformats.org/officeDocument/2006/relationships/image" Target="../media/image36.svg"/><Relationship Id="rId30" Type="http://schemas.openxmlformats.org/officeDocument/2006/relationships/image" Target="../media/image35.png"/><Relationship Id="rId3" Type="http://schemas.openxmlformats.org/officeDocument/2006/relationships/tags" Target="../tags/tag158.xml"/><Relationship Id="rId29" Type="http://schemas.openxmlformats.org/officeDocument/2006/relationships/image" Target="../media/image34.svg"/><Relationship Id="rId28" Type="http://schemas.openxmlformats.org/officeDocument/2006/relationships/image" Target="../media/image33.png"/><Relationship Id="rId27" Type="http://schemas.openxmlformats.org/officeDocument/2006/relationships/image" Target="../media/image32.svg"/><Relationship Id="rId26" Type="http://schemas.openxmlformats.org/officeDocument/2006/relationships/image" Target="../media/image31.png"/><Relationship Id="rId25" Type="http://schemas.openxmlformats.org/officeDocument/2006/relationships/image" Target="../media/image30.svg"/><Relationship Id="rId24" Type="http://schemas.openxmlformats.org/officeDocument/2006/relationships/image" Target="../media/image29.png"/><Relationship Id="rId23" Type="http://schemas.openxmlformats.org/officeDocument/2006/relationships/image" Target="../media/image28.svg"/><Relationship Id="rId22" Type="http://schemas.openxmlformats.org/officeDocument/2006/relationships/image" Target="../media/image27.png"/><Relationship Id="rId21" Type="http://schemas.openxmlformats.org/officeDocument/2006/relationships/image" Target="../media/image26.svg"/><Relationship Id="rId20" Type="http://schemas.openxmlformats.org/officeDocument/2006/relationships/image" Target="../media/image25.png"/><Relationship Id="rId2" Type="http://schemas.openxmlformats.org/officeDocument/2006/relationships/tags" Target="../tags/tag157.xml"/><Relationship Id="rId19" Type="http://schemas.openxmlformats.org/officeDocument/2006/relationships/tags" Target="../tags/tag174.xml"/><Relationship Id="rId18" Type="http://schemas.openxmlformats.org/officeDocument/2006/relationships/tags" Target="../tags/tag173.xml"/><Relationship Id="rId17" Type="http://schemas.openxmlformats.org/officeDocument/2006/relationships/tags" Target="../tags/tag172.xml"/><Relationship Id="rId16" Type="http://schemas.openxmlformats.org/officeDocument/2006/relationships/tags" Target="../tags/tag171.xml"/><Relationship Id="rId15" Type="http://schemas.openxmlformats.org/officeDocument/2006/relationships/tags" Target="../tags/tag170.xml"/><Relationship Id="rId14" Type="http://schemas.openxmlformats.org/officeDocument/2006/relationships/tags" Target="../tags/tag169.xml"/><Relationship Id="rId13" Type="http://schemas.openxmlformats.org/officeDocument/2006/relationships/tags" Target="../tags/tag168.xml"/><Relationship Id="rId12" Type="http://schemas.openxmlformats.org/officeDocument/2006/relationships/tags" Target="../tags/tag167.xml"/><Relationship Id="rId11" Type="http://schemas.openxmlformats.org/officeDocument/2006/relationships/tags" Target="../tags/tag166.xml"/><Relationship Id="rId10" Type="http://schemas.openxmlformats.org/officeDocument/2006/relationships/tags" Target="../tags/tag165.xml"/><Relationship Id="rId1" Type="http://schemas.openxmlformats.org/officeDocument/2006/relationships/tags" Target="../tags/tag15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6.xml"/><Relationship Id="rId1" Type="http://schemas.openxmlformats.org/officeDocument/2006/relationships/tags" Target="../tags/tag175.xml"/></Relationships>
</file>

<file path=ppt/slides/_rels/slide15.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tags" Target="../tags/tag184.xml"/><Relationship Id="rId7" Type="http://schemas.openxmlformats.org/officeDocument/2006/relationships/tags" Target="../tags/tag183.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5" Type="http://schemas.openxmlformats.org/officeDocument/2006/relationships/slideLayout" Target="../slideLayouts/slideLayout11.xml"/><Relationship Id="rId14" Type="http://schemas.openxmlformats.org/officeDocument/2006/relationships/tags" Target="../tags/tag190.xml"/><Relationship Id="rId13" Type="http://schemas.openxmlformats.org/officeDocument/2006/relationships/tags" Target="../tags/tag189.xml"/><Relationship Id="rId12" Type="http://schemas.openxmlformats.org/officeDocument/2006/relationships/tags" Target="../tags/tag188.xml"/><Relationship Id="rId11" Type="http://schemas.openxmlformats.org/officeDocument/2006/relationships/tags" Target="../tags/tag187.xml"/><Relationship Id="rId10" Type="http://schemas.openxmlformats.org/officeDocument/2006/relationships/tags" Target="../tags/tag186.xml"/><Relationship Id="rId1" Type="http://schemas.openxmlformats.org/officeDocument/2006/relationships/tags" Target="../tags/tag177.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7.xml"/><Relationship Id="rId7" Type="http://schemas.openxmlformats.org/officeDocument/2006/relationships/image" Target="../media/image43.svg"/><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image" Target="../media/image37.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s>
</file>

<file path=ppt/slides/_rels/slide19.xml.rels><?xml version="1.0" encoding="UTF-8" standalone="yes"?>
<Relationships xmlns="http://schemas.openxmlformats.org/package/2006/relationships"><Relationship Id="rId9" Type="http://schemas.openxmlformats.org/officeDocument/2006/relationships/image" Target="../media/image49.jpeg"/><Relationship Id="rId8" Type="http://schemas.openxmlformats.org/officeDocument/2006/relationships/image" Target="../media/image48.jpeg"/><Relationship Id="rId7" Type="http://schemas.openxmlformats.org/officeDocument/2006/relationships/image" Target="../media/image47.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image" Target="../media/image44.png"/><Relationship Id="rId10" Type="http://schemas.openxmlformats.org/officeDocument/2006/relationships/slideLayout" Target="../slideLayouts/slideLayout24.xml"/><Relationship Id="rId1" Type="http://schemas.openxmlformats.org/officeDocument/2006/relationships/tags" Target="../tags/tag197.xml"/></Relationships>
</file>

<file path=ppt/slides/_rels/slide2.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3" Type="http://schemas.openxmlformats.org/officeDocument/2006/relationships/slideLayout" Target="../slideLayouts/slideLayout2.xml"/><Relationship Id="rId12" Type="http://schemas.openxmlformats.org/officeDocument/2006/relationships/tags" Target="../tags/tag10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tags" Target="../tags/tag93.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s>
</file>

<file path=ppt/slides/_rels/slide21.xml.rels><?xml version="1.0" encoding="UTF-8" standalone="yes"?>
<Relationships xmlns="http://schemas.openxmlformats.org/package/2006/relationships"><Relationship Id="rId9" Type="http://schemas.openxmlformats.org/officeDocument/2006/relationships/image" Target="../media/image56.jpeg"/><Relationship Id="rId8" Type="http://schemas.openxmlformats.org/officeDocument/2006/relationships/image" Target="../media/image55.jpeg"/><Relationship Id="rId7" Type="http://schemas.openxmlformats.org/officeDocument/2006/relationships/image" Target="../media/image54.jpeg"/><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3" Type="http://schemas.openxmlformats.org/officeDocument/2006/relationships/image" Target="../media/image50.jpeg"/><Relationship Id="rId21" Type="http://schemas.openxmlformats.org/officeDocument/2006/relationships/slideLayout" Target="../slideLayouts/slideLayout26.xml"/><Relationship Id="rId20" Type="http://schemas.openxmlformats.org/officeDocument/2006/relationships/image" Target="../media/image67.jpeg"/><Relationship Id="rId2" Type="http://schemas.openxmlformats.org/officeDocument/2006/relationships/tags" Target="../tags/tag204.xml"/><Relationship Id="rId19" Type="http://schemas.openxmlformats.org/officeDocument/2006/relationships/image" Target="../media/image66.jpeg"/><Relationship Id="rId18" Type="http://schemas.openxmlformats.org/officeDocument/2006/relationships/image" Target="../media/image65.jpeg"/><Relationship Id="rId17" Type="http://schemas.openxmlformats.org/officeDocument/2006/relationships/image" Target="../media/image64.jpeg"/><Relationship Id="rId16" Type="http://schemas.openxmlformats.org/officeDocument/2006/relationships/image" Target="../media/image63.jpeg"/><Relationship Id="rId15" Type="http://schemas.openxmlformats.org/officeDocument/2006/relationships/image" Target="../media/image62.jpeg"/><Relationship Id="rId14" Type="http://schemas.openxmlformats.org/officeDocument/2006/relationships/image" Target="../media/image61.jpeg"/><Relationship Id="rId13" Type="http://schemas.openxmlformats.org/officeDocument/2006/relationships/image" Target="../media/image60.jpeg"/><Relationship Id="rId12" Type="http://schemas.openxmlformats.org/officeDocument/2006/relationships/image" Target="../media/image59.jpeg"/><Relationship Id="rId11" Type="http://schemas.openxmlformats.org/officeDocument/2006/relationships/image" Target="../media/image58.jpeg"/><Relationship Id="rId10" Type="http://schemas.openxmlformats.org/officeDocument/2006/relationships/image" Target="../media/image57.jpeg"/><Relationship Id="rId1" Type="http://schemas.openxmlformats.org/officeDocument/2006/relationships/tags" Target="../tags/tag20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06.xml"/><Relationship Id="rId1" Type="http://schemas.openxmlformats.org/officeDocument/2006/relationships/tags" Target="../tags/tag20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6.xml"/><Relationship Id="rId1" Type="http://schemas.openxmlformats.org/officeDocument/2006/relationships/tags" Target="../tags/tag105.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0.xml"/><Relationship Id="rId5" Type="http://schemas.openxmlformats.org/officeDocument/2006/relationships/tags" Target="../tags/tag107.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08.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tags" Target="../tags/tag109.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tags" Target="../tags/tag110.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tags" Target="../tags/tag111.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tags" Target="../tags/tag112.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5" name="图片 114" descr="白框logoRGB深灰"/>
          <p:cNvPicPr>
            <a:picLocks noChangeAspect="1"/>
          </p:cNvPicPr>
          <p:nvPr/>
        </p:nvPicPr>
        <p:blipFill>
          <a:blip r:embed="rId1"/>
          <a:stretch>
            <a:fillRect/>
          </a:stretch>
        </p:blipFill>
        <p:spPr>
          <a:xfrm>
            <a:off x="5485130" y="555625"/>
            <a:ext cx="1048385" cy="892175"/>
          </a:xfrm>
          <a:prstGeom prst="rect">
            <a:avLst/>
          </a:prstGeom>
        </p:spPr>
      </p:pic>
      <p:sp>
        <p:nvSpPr>
          <p:cNvPr id="113" name="文本框 112"/>
          <p:cNvSpPr txBox="1"/>
          <p:nvPr/>
        </p:nvSpPr>
        <p:spPr>
          <a:xfrm>
            <a:off x="3574415" y="1821180"/>
            <a:ext cx="4869815" cy="1014730"/>
          </a:xfrm>
          <a:prstGeom prst="rect">
            <a:avLst/>
          </a:prstGeom>
          <a:noFill/>
        </p:spPr>
        <p:txBody>
          <a:bodyPr wrap="square" rtlCol="0">
            <a:spAutoFit/>
          </a:bodyPr>
          <a:p>
            <a:r>
              <a:rPr lang="zh-CN" altLang="en-US" sz="6000">
                <a:solidFill>
                  <a:srgbClr val="404040"/>
                </a:solidFill>
                <a:latin typeface="思源黑体 CN Bold" panose="020B0800000000000000" charset="-122"/>
                <a:ea typeface="思源黑体 CN Bold" panose="020B0800000000000000" charset="-122"/>
              </a:rPr>
              <a:t>智能视觉</a:t>
            </a:r>
            <a:r>
              <a:rPr lang="zh-CN" altLang="en-US" sz="6000">
                <a:solidFill>
                  <a:srgbClr val="404040"/>
                </a:solidFill>
                <a:latin typeface="思源黑体 CN Bold" panose="020B0800000000000000" charset="-122"/>
                <a:ea typeface="思源黑体 CN Bold" panose="020B0800000000000000" charset="-122"/>
              </a:rPr>
              <a:t>方案</a:t>
            </a:r>
            <a:endParaRPr lang="zh-CN" altLang="en-US" sz="6000">
              <a:solidFill>
                <a:srgbClr val="404040"/>
              </a:solidFill>
              <a:latin typeface="思源黑体 CN Bold" panose="020B0800000000000000" charset="-122"/>
              <a:ea typeface="思源黑体 CN Bold" panose="020B0800000000000000" charset="-122"/>
            </a:endParaRPr>
          </a:p>
        </p:txBody>
      </p:sp>
      <p:sp>
        <p:nvSpPr>
          <p:cNvPr id="116" name="文本框 115"/>
          <p:cNvSpPr txBox="1"/>
          <p:nvPr/>
        </p:nvSpPr>
        <p:spPr>
          <a:xfrm>
            <a:off x="3482975" y="2932430"/>
            <a:ext cx="5052695" cy="460375"/>
          </a:xfrm>
          <a:prstGeom prst="rect">
            <a:avLst/>
          </a:prstGeom>
          <a:noFill/>
        </p:spPr>
        <p:txBody>
          <a:bodyPr wrap="square" rtlCol="0">
            <a:spAutoFit/>
          </a:bodyPr>
          <a:p>
            <a:pPr algn="dist"/>
            <a:r>
              <a:rPr lang="zh-CN" altLang="en-US" sz="2400">
                <a:solidFill>
                  <a:srgbClr val="404040"/>
                </a:solidFill>
                <a:latin typeface="思源黑体 CN Medium" panose="020B0600000000000000" charset="-122"/>
                <a:ea typeface="思源黑体 CN Medium" panose="020B0600000000000000" charset="-122"/>
                <a:cs typeface="思源黑体 CN Medium" panose="020B0600000000000000" charset="-122"/>
              </a:rPr>
              <a:t>专注视觉检测，提供优质方案</a:t>
            </a:r>
            <a:endParaRPr lang="zh-CN" altLang="en-US" sz="2400">
              <a:solidFill>
                <a:srgbClr val="404040"/>
              </a:solidFill>
              <a:latin typeface="思源黑体 CN Medium" panose="020B0600000000000000" charset="-122"/>
              <a:ea typeface="思源黑体 CN Medium" panose="020B0600000000000000" charset="-122"/>
              <a:cs typeface="思源黑体 CN Medium" panose="020B0600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22225" y="1867535"/>
            <a:ext cx="4409440" cy="4023360"/>
            <a:chOff x="-1" y="3502"/>
            <a:chExt cx="6978" cy="6366"/>
          </a:xfrm>
        </p:grpSpPr>
        <p:pic>
          <p:nvPicPr>
            <p:cNvPr id="4" name="Picture 2" descr="D:\desktop\66234.png"/>
            <p:cNvPicPr>
              <a:picLocks noChangeAspect="1" noChangeArrowheads="1"/>
            </p:cNvPicPr>
            <p:nvPr>
              <p:custDataLst>
                <p:tags r:id="rId1"/>
              </p:custDataLst>
            </p:nvPr>
          </p:nvPicPr>
          <p:blipFill>
            <a:blip r:embed="rId2"/>
            <a:srcRect l="36822"/>
            <a:stretch>
              <a:fillRect/>
            </a:stretch>
          </p:blipFill>
          <p:spPr bwMode="auto">
            <a:xfrm>
              <a:off x="-1" y="3502"/>
              <a:ext cx="6978" cy="6366"/>
            </a:xfrm>
            <a:prstGeom prst="rect">
              <a:avLst/>
            </a:prstGeom>
            <a:noFill/>
            <a:extLst>
              <a:ext uri="{909E8E84-426E-40DD-AFC4-6F175D3DCCD1}">
                <a14:hiddenFill xmlns:a14="http://schemas.microsoft.com/office/drawing/2010/main">
                  <a:solidFill>
                    <a:srgbClr val="FFFFFF"/>
                  </a:solidFill>
                </a14:hiddenFill>
              </a:ext>
            </a:extLst>
          </p:spPr>
        </p:pic>
        <p:pic>
          <p:nvPicPr>
            <p:cNvPr id="5" name="http://photo-static-api.fotomore.com/creative/vcg/400/new/VCG211346604043.jpg" descr="templates\picture_hover\&amp;pky220_sjzg_VCG211346604043&amp;2&amp;src_toppic_inpsrchzd1&amp;"/>
            <p:cNvPicPr>
              <a:picLocks noChangeAspect="1"/>
            </p:cNvPicPr>
            <p:nvPr/>
          </p:nvPicPr>
          <p:blipFill>
            <a:blip r:embed="rId3"/>
            <a:srcRect l="27093"/>
            <a:stretch>
              <a:fillRect/>
            </a:stretch>
          </p:blipFill>
          <p:spPr>
            <a:xfrm>
              <a:off x="18" y="3909"/>
              <a:ext cx="5748" cy="5255"/>
            </a:xfrm>
            <a:prstGeom prst="rect">
              <a:avLst/>
            </a:prstGeom>
          </p:spPr>
        </p:pic>
      </p:grpSp>
      <p:grpSp>
        <p:nvGrpSpPr>
          <p:cNvPr id="15" name="组合 14"/>
          <p:cNvGrpSpPr/>
          <p:nvPr/>
        </p:nvGrpSpPr>
        <p:grpSpPr>
          <a:xfrm>
            <a:off x="4974590" y="1109345"/>
            <a:ext cx="6642735" cy="1658620"/>
            <a:chOff x="7834" y="2077"/>
            <a:chExt cx="10461" cy="2612"/>
          </a:xfrm>
        </p:grpSpPr>
        <p:sp>
          <p:nvSpPr>
            <p:cNvPr id="6" name="矩形 5"/>
            <p:cNvSpPr/>
            <p:nvPr/>
          </p:nvSpPr>
          <p:spPr>
            <a:xfrm>
              <a:off x="7834" y="2231"/>
              <a:ext cx="3532" cy="2317"/>
            </a:xfrm>
            <a:prstGeom prst="rect">
              <a:avLst/>
            </a:prstGeom>
            <a:blipFill rotWithShape="1">
              <a:blip r:embed="rId4"/>
              <a:stretch>
                <a:fillRect l="-130000" t="-6000" b="-42000"/>
              </a:stretch>
            </a:blipFill>
            <a:ln>
              <a:noFill/>
            </a:ln>
            <a:effectLst>
              <a:reflection blurRad="6350" stA="52000" endA="300" endPos="1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1895" y="2077"/>
              <a:ext cx="6400" cy="580"/>
            </a:xfrm>
            <a:prstGeom prst="rect">
              <a:avLst/>
            </a:prstGeom>
            <a:noFill/>
          </p:spPr>
          <p:txBody>
            <a:bodyPr wrap="square" rtlCol="0">
              <a:spAutoFit/>
            </a:bodyPr>
            <a:p>
              <a:pPr marL="285750" indent="-285750">
                <a:buClr>
                  <a:srgbClr val="FF8B03"/>
                </a:buClr>
                <a:buFont typeface="Wingdings" panose="05000000000000000000" charset="0"/>
                <a:buChar char="Ø"/>
              </a:pPr>
              <a:r>
                <a:rPr lang="zh-CN" altLang="en-US">
                  <a:solidFill>
                    <a:srgbClr val="404040"/>
                  </a:solidFill>
                  <a:latin typeface="思源黑体 CN Medium" panose="020B0600000000000000" charset="-122"/>
                  <a:ea typeface="思源黑体 CN Medium" panose="020B0600000000000000" charset="-122"/>
                </a:rPr>
                <a:t>人机交互优化</a:t>
              </a:r>
              <a:endParaRPr lang="zh-CN" altLang="en-US">
                <a:solidFill>
                  <a:srgbClr val="404040"/>
                </a:solidFill>
                <a:latin typeface="思源黑体 CN Medium" panose="020B0600000000000000" charset="-122"/>
                <a:ea typeface="思源黑体 CN Medium" panose="020B0600000000000000" charset="-122"/>
              </a:endParaRPr>
            </a:p>
          </p:txBody>
        </p:sp>
        <p:sp>
          <p:nvSpPr>
            <p:cNvPr id="12" name="文本框 11"/>
            <p:cNvSpPr txBox="1"/>
            <p:nvPr/>
          </p:nvSpPr>
          <p:spPr>
            <a:xfrm>
              <a:off x="11917" y="2657"/>
              <a:ext cx="6232" cy="2032"/>
            </a:xfrm>
            <a:prstGeom prst="rect">
              <a:avLst/>
            </a:prstGeom>
            <a:noFill/>
          </p:spPr>
          <p:txBody>
            <a:bodyPr wrap="square" rtlCol="0" anchor="t">
              <a:spAutoFit/>
            </a:bodyPr>
            <a:p>
              <a:pPr algn="just">
                <a:lnSpc>
                  <a:spcPct val="130000"/>
                </a:lnSpc>
              </a:pP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博视源机器视觉领域通过在运动控制器中写入代码，修改相机参数，实现软硬件的互通。经过版本迭代更新，算法插件化，UI界面深入优化。随着人机交互的优化，不仅降低客户对新软件界面的学习成本，还大幅缩短了工程师现场调试周期。</a:t>
              </a:r>
              <a:endPar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endParaRPr>
            </a:p>
          </p:txBody>
        </p:sp>
        <p:cxnSp>
          <p:nvCxnSpPr>
            <p:cNvPr id="13" name="直接连接符 12"/>
            <p:cNvCxnSpPr/>
            <p:nvPr/>
          </p:nvCxnSpPr>
          <p:spPr>
            <a:xfrm>
              <a:off x="12091" y="2657"/>
              <a:ext cx="4136"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4974590" y="3054350"/>
            <a:ext cx="6642735" cy="1569085"/>
            <a:chOff x="7834" y="2077"/>
            <a:chExt cx="10461" cy="2471"/>
          </a:xfrm>
        </p:grpSpPr>
        <p:sp>
          <p:nvSpPr>
            <p:cNvPr id="17" name="矩形 16"/>
            <p:cNvSpPr/>
            <p:nvPr/>
          </p:nvSpPr>
          <p:spPr>
            <a:xfrm>
              <a:off x="7834" y="2231"/>
              <a:ext cx="3532" cy="2317"/>
            </a:xfrm>
            <a:prstGeom prst="rect">
              <a:avLst/>
            </a:prstGeom>
            <a:blipFill rotWithShape="1">
              <a:blip r:embed="rId5"/>
              <a:stretch>
                <a:fillRect l="1000"/>
              </a:stretch>
            </a:blipFill>
            <a:ln>
              <a:noFill/>
            </a:ln>
            <a:effectLst>
              <a:reflection blurRad="6350" stA="52000" endA="300" endPos="1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11895" y="2077"/>
              <a:ext cx="6400" cy="580"/>
            </a:xfrm>
            <a:prstGeom prst="rect">
              <a:avLst/>
            </a:prstGeom>
            <a:noFill/>
          </p:spPr>
          <p:txBody>
            <a:bodyPr wrap="square" rtlCol="0">
              <a:spAutoFit/>
            </a:bodyPr>
            <a:p>
              <a:pPr marL="285750" indent="-285750">
                <a:buClr>
                  <a:srgbClr val="FF8B03"/>
                </a:buClr>
                <a:buFont typeface="Wingdings" panose="05000000000000000000" charset="0"/>
                <a:buChar char="Ø"/>
              </a:pPr>
              <a:r>
                <a:rPr lang="zh-CN" altLang="en-US">
                  <a:solidFill>
                    <a:srgbClr val="404040"/>
                  </a:solidFill>
                  <a:latin typeface="思源黑体 CN Medium" panose="020B0600000000000000" charset="-122"/>
                  <a:ea typeface="思源黑体 CN Medium" panose="020B0600000000000000" charset="-122"/>
                </a:rPr>
                <a:t>系统开源</a:t>
              </a:r>
              <a:endParaRPr lang="zh-CN" altLang="en-US">
                <a:solidFill>
                  <a:srgbClr val="404040"/>
                </a:solidFill>
                <a:latin typeface="思源黑体 CN Medium" panose="020B0600000000000000" charset="-122"/>
                <a:ea typeface="思源黑体 CN Medium" panose="020B0600000000000000" charset="-122"/>
              </a:endParaRPr>
            </a:p>
          </p:txBody>
        </p:sp>
        <p:sp>
          <p:nvSpPr>
            <p:cNvPr id="19" name="文本框 18"/>
            <p:cNvSpPr txBox="1"/>
            <p:nvPr/>
          </p:nvSpPr>
          <p:spPr>
            <a:xfrm>
              <a:off x="11917" y="2657"/>
              <a:ext cx="6232" cy="1654"/>
            </a:xfrm>
            <a:prstGeom prst="rect">
              <a:avLst/>
            </a:prstGeom>
            <a:noFill/>
          </p:spPr>
          <p:txBody>
            <a:bodyPr wrap="square" rtlCol="0" anchor="t">
              <a:spAutoFit/>
            </a:bodyPr>
            <a:p>
              <a:pPr algn="just">
                <a:lnSpc>
                  <a:spcPct val="130000"/>
                </a:lnSpc>
              </a:pP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博视源机器视觉领域集通用性与灵活性于一体，拥有完全自主知识产权。可与客户现场设备的系统适配，如注塑件、机械手等。实现跨设备交互操作，提高工作效率，减少工程师与客户之间的沟通时间成本。</a:t>
              </a:r>
              <a:endPar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endParaRPr>
            </a:p>
          </p:txBody>
        </p:sp>
        <p:cxnSp>
          <p:nvCxnSpPr>
            <p:cNvPr id="20" name="直接连接符 19"/>
            <p:cNvCxnSpPr/>
            <p:nvPr/>
          </p:nvCxnSpPr>
          <p:spPr>
            <a:xfrm>
              <a:off x="12091" y="2657"/>
              <a:ext cx="4136"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4974590" y="4909820"/>
            <a:ext cx="6642100" cy="1568450"/>
            <a:chOff x="7834" y="7791"/>
            <a:chExt cx="10460" cy="2470"/>
          </a:xfrm>
        </p:grpSpPr>
        <p:grpSp>
          <p:nvGrpSpPr>
            <p:cNvPr id="23" name="组合 22"/>
            <p:cNvGrpSpPr/>
            <p:nvPr/>
          </p:nvGrpSpPr>
          <p:grpSpPr>
            <a:xfrm>
              <a:off x="7834" y="7791"/>
              <a:ext cx="10461" cy="2471"/>
              <a:chOff x="7834" y="2077"/>
              <a:chExt cx="10461" cy="2471"/>
            </a:xfrm>
          </p:grpSpPr>
          <p:sp>
            <p:nvSpPr>
              <p:cNvPr id="24" name="矩形 23"/>
              <p:cNvSpPr/>
              <p:nvPr/>
            </p:nvSpPr>
            <p:spPr>
              <a:xfrm>
                <a:off x="7834" y="2231"/>
                <a:ext cx="3532" cy="2317"/>
              </a:xfrm>
              <a:prstGeom prst="rect">
                <a:avLst/>
              </a:prstGeom>
              <a:blipFill rotWithShape="1">
                <a:blip r:embed="rId6"/>
                <a:stretch>
                  <a:fillRect t="-34000" b="-18000"/>
                </a:stretch>
              </a:blipFill>
              <a:ln>
                <a:noFill/>
              </a:ln>
              <a:effectLst>
                <a:reflection blurRad="6350" stA="52000" endA="300" endPos="1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文本框 24"/>
              <p:cNvSpPr txBox="1"/>
              <p:nvPr/>
            </p:nvSpPr>
            <p:spPr>
              <a:xfrm>
                <a:off x="11895" y="2077"/>
                <a:ext cx="6400" cy="580"/>
              </a:xfrm>
              <a:prstGeom prst="rect">
                <a:avLst/>
              </a:prstGeom>
              <a:noFill/>
            </p:spPr>
            <p:txBody>
              <a:bodyPr wrap="square" rtlCol="0">
                <a:spAutoFit/>
              </a:bodyPr>
              <a:p>
                <a:pPr marL="285750" indent="-285750">
                  <a:buClr>
                    <a:srgbClr val="FF8B03"/>
                  </a:buClr>
                  <a:buFont typeface="Wingdings" panose="05000000000000000000" charset="0"/>
                  <a:buChar char="Ø"/>
                </a:pPr>
                <a:r>
                  <a:rPr lang="zh-CN" altLang="en-US">
                    <a:solidFill>
                      <a:srgbClr val="404040"/>
                    </a:solidFill>
                    <a:latin typeface="思源黑体 CN Medium" panose="020B0600000000000000" charset="-122"/>
                    <a:ea typeface="思源黑体 CN Medium" panose="020B0600000000000000" charset="-122"/>
                  </a:rPr>
                  <a:t>软件       自动化机构</a:t>
                </a:r>
                <a:endParaRPr lang="zh-CN" altLang="en-US">
                  <a:solidFill>
                    <a:srgbClr val="404040"/>
                  </a:solidFill>
                  <a:latin typeface="思源黑体 CN Medium" panose="020B0600000000000000" charset="-122"/>
                  <a:ea typeface="思源黑体 CN Medium" panose="020B0600000000000000" charset="-122"/>
                </a:endParaRPr>
              </a:p>
            </p:txBody>
          </p:sp>
          <p:sp>
            <p:nvSpPr>
              <p:cNvPr id="26" name="文本框 25"/>
              <p:cNvSpPr txBox="1"/>
              <p:nvPr/>
            </p:nvSpPr>
            <p:spPr>
              <a:xfrm>
                <a:off x="11917" y="2657"/>
                <a:ext cx="6232" cy="1276"/>
              </a:xfrm>
              <a:prstGeom prst="rect">
                <a:avLst/>
              </a:prstGeom>
              <a:noFill/>
            </p:spPr>
            <p:txBody>
              <a:bodyPr wrap="square" rtlCol="0" anchor="t">
                <a:spAutoFit/>
              </a:bodyPr>
              <a:p>
                <a:pPr algn="just">
                  <a:lnSpc>
                    <a:spcPct val="130000"/>
                  </a:lnSpc>
                </a:pP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我司自有机械设计部门与自动化车间，现已将机构模块化、标准化，实现更快的交期、更科学的结构设计和更稳定的质量。</a:t>
                </a:r>
                <a:endPar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endParaRPr>
              </a:p>
            </p:txBody>
          </p:sp>
          <p:cxnSp>
            <p:nvCxnSpPr>
              <p:cNvPr id="27" name="直接连接符 26"/>
              <p:cNvCxnSpPr/>
              <p:nvPr/>
            </p:nvCxnSpPr>
            <p:spPr>
              <a:xfrm>
                <a:off x="12091" y="2657"/>
                <a:ext cx="4136"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grpSp>
        <p:sp>
          <p:nvSpPr>
            <p:cNvPr id="29" name="左右箭头 28"/>
            <p:cNvSpPr/>
            <p:nvPr/>
          </p:nvSpPr>
          <p:spPr>
            <a:xfrm>
              <a:off x="13285" y="7991"/>
              <a:ext cx="456" cy="156"/>
            </a:xfrm>
            <a:prstGeom prst="leftRightArrow">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33" name="直接连接符 32"/>
          <p:cNvCxnSpPr>
            <a:stCxn id="4" idx="3"/>
            <a:endCxn id="6" idx="1"/>
          </p:cNvCxnSpPr>
          <p:nvPr/>
        </p:nvCxnSpPr>
        <p:spPr>
          <a:xfrm flipV="1">
            <a:off x="4387215" y="1943100"/>
            <a:ext cx="587375" cy="1936115"/>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a:stCxn id="4" idx="3"/>
            <a:endCxn id="17" idx="1"/>
          </p:cNvCxnSpPr>
          <p:nvPr/>
        </p:nvCxnSpPr>
        <p:spPr>
          <a:xfrm>
            <a:off x="4387215" y="3879215"/>
            <a:ext cx="587375" cy="889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4" idx="3"/>
            <a:endCxn id="24" idx="1"/>
          </p:cNvCxnSpPr>
          <p:nvPr/>
        </p:nvCxnSpPr>
        <p:spPr>
          <a:xfrm>
            <a:off x="4387215" y="3879215"/>
            <a:ext cx="587375" cy="186436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4269740" y="1383030"/>
            <a:ext cx="3652520" cy="44767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atin typeface="思源黑体 CN Medium" panose="020B0600000000000000" charset="-122"/>
                <a:ea typeface="思源黑体 CN Medium" panose="020B0600000000000000" charset="-122"/>
                <a:cs typeface="思源黑体 CN Medium" panose="020B0600000000000000" charset="-122"/>
              </a:rPr>
              <a:t>AI</a:t>
            </a:r>
            <a:r>
              <a:rPr lang="zh-CN" altLang="en-US">
                <a:latin typeface="思源黑体 CN Medium" panose="020B0600000000000000" charset="-122"/>
                <a:ea typeface="思源黑体 CN Medium" panose="020B0600000000000000" charset="-122"/>
                <a:cs typeface="思源黑体 CN Medium" panose="020B0600000000000000" charset="-122"/>
              </a:rPr>
              <a:t>算法</a:t>
            </a:r>
            <a:r>
              <a:rPr lang="zh-CN" altLang="en-US">
                <a:latin typeface="思源黑体 CN Medium" panose="020B0600000000000000" charset="-122"/>
                <a:ea typeface="思源黑体 CN Medium" panose="020B0600000000000000" charset="-122"/>
                <a:cs typeface="思源黑体 CN Medium" panose="020B0600000000000000" charset="-122"/>
              </a:rPr>
              <a:t>深度学习</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grpSp>
        <p:nvGrpSpPr>
          <p:cNvPr id="18" name="组合 17"/>
          <p:cNvGrpSpPr/>
          <p:nvPr/>
        </p:nvGrpSpPr>
        <p:grpSpPr>
          <a:xfrm rot="0">
            <a:off x="924560" y="2059940"/>
            <a:ext cx="10343515" cy="447040"/>
            <a:chOff x="894" y="2530"/>
            <a:chExt cx="16289" cy="704"/>
          </a:xfrm>
        </p:grpSpPr>
        <p:sp>
          <p:nvSpPr>
            <p:cNvPr id="13" name="矩形 12"/>
            <p:cNvSpPr/>
            <p:nvPr>
              <p:custDataLst>
                <p:tags r:id="rId2"/>
              </p:custDataLst>
            </p:nvPr>
          </p:nvSpPr>
          <p:spPr>
            <a:xfrm>
              <a:off x="894" y="2530"/>
              <a:ext cx="3819" cy="70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cs typeface="思源黑体 CN Medium" panose="020B0600000000000000" charset="-122"/>
                </a:rPr>
                <a:t>持续降低检测难度</a:t>
              </a:r>
              <a:endParaRPr lang="zh-CN" altLang="en-US" sz="1400">
                <a:latin typeface="思源黑体 CN Medium" panose="020B0600000000000000" charset="-122"/>
                <a:ea typeface="思源黑体 CN Medium" panose="020B0600000000000000" charset="-122"/>
                <a:cs typeface="思源黑体 CN Medium" panose="020B0600000000000000" charset="-122"/>
              </a:endParaRPr>
            </a:p>
          </p:txBody>
        </p:sp>
        <p:sp>
          <p:nvSpPr>
            <p:cNvPr id="14" name="矩形 13"/>
            <p:cNvSpPr/>
            <p:nvPr>
              <p:custDataLst>
                <p:tags r:id="rId3"/>
              </p:custDataLst>
            </p:nvPr>
          </p:nvSpPr>
          <p:spPr>
            <a:xfrm>
              <a:off x="5051" y="2530"/>
              <a:ext cx="3819" cy="70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cs typeface="思源黑体 CN Medium" panose="020B0600000000000000" charset="-122"/>
                </a:rPr>
                <a:t>持续提高检测精度</a:t>
              </a:r>
              <a:endParaRPr lang="zh-CN" altLang="en-US" sz="1400">
                <a:latin typeface="思源黑体 CN Medium" panose="020B0600000000000000" charset="-122"/>
                <a:ea typeface="思源黑体 CN Medium" panose="020B0600000000000000" charset="-122"/>
                <a:cs typeface="思源黑体 CN Medium" panose="020B0600000000000000" charset="-122"/>
              </a:endParaRPr>
            </a:p>
          </p:txBody>
        </p:sp>
        <p:sp>
          <p:nvSpPr>
            <p:cNvPr id="15" name="矩形 14"/>
            <p:cNvSpPr/>
            <p:nvPr>
              <p:custDataLst>
                <p:tags r:id="rId4"/>
              </p:custDataLst>
            </p:nvPr>
          </p:nvSpPr>
          <p:spPr>
            <a:xfrm>
              <a:off x="9208" y="2530"/>
              <a:ext cx="3819" cy="70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cs typeface="思源黑体 CN Medium" panose="020B0600000000000000" charset="-122"/>
                </a:rPr>
                <a:t>持续提高微弱特征识别度</a:t>
              </a:r>
              <a:endParaRPr lang="zh-CN" altLang="en-US" sz="1400">
                <a:latin typeface="思源黑体 CN Medium" panose="020B0600000000000000" charset="-122"/>
                <a:ea typeface="思源黑体 CN Medium" panose="020B0600000000000000" charset="-122"/>
                <a:cs typeface="思源黑体 CN Medium" panose="020B0600000000000000" charset="-122"/>
              </a:endParaRPr>
            </a:p>
          </p:txBody>
        </p:sp>
        <p:sp>
          <p:nvSpPr>
            <p:cNvPr id="16" name="矩形 15"/>
            <p:cNvSpPr/>
            <p:nvPr>
              <p:custDataLst>
                <p:tags r:id="rId5"/>
              </p:custDataLst>
            </p:nvPr>
          </p:nvSpPr>
          <p:spPr>
            <a:xfrm>
              <a:off x="13365" y="2530"/>
              <a:ext cx="3819" cy="70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cs typeface="思源黑体 CN Medium" panose="020B0600000000000000" charset="-122"/>
                </a:rPr>
                <a:t>持续降低异常特征误检率</a:t>
              </a:r>
              <a:endParaRPr lang="zh-CN" altLang="en-US" sz="1400">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46" name="组合 45"/>
          <p:cNvGrpSpPr/>
          <p:nvPr/>
        </p:nvGrpSpPr>
        <p:grpSpPr>
          <a:xfrm>
            <a:off x="1541780" y="3121660"/>
            <a:ext cx="9641840" cy="3541002"/>
            <a:chOff x="2879" y="5246"/>
            <a:chExt cx="13945" cy="5121"/>
          </a:xfrm>
        </p:grpSpPr>
        <p:grpSp>
          <p:nvGrpSpPr>
            <p:cNvPr id="10" name="组合 9"/>
            <p:cNvGrpSpPr/>
            <p:nvPr/>
          </p:nvGrpSpPr>
          <p:grpSpPr>
            <a:xfrm rot="0">
              <a:off x="2879" y="6798"/>
              <a:ext cx="1724" cy="1458"/>
              <a:chOff x="1286" y="1840"/>
              <a:chExt cx="2960" cy="2480"/>
            </a:xfrm>
          </p:grpSpPr>
          <p:pic>
            <p:nvPicPr>
              <p:cNvPr id="6" name="图片 5" descr="343435383133383b333635353834303bcdbcc6ac"/>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1286" y="1840"/>
                <a:ext cx="1440" cy="1440"/>
              </a:xfrm>
              <a:prstGeom prst="rect">
                <a:avLst/>
              </a:prstGeom>
            </p:spPr>
          </p:pic>
          <p:pic>
            <p:nvPicPr>
              <p:cNvPr id="7" name="图片 6" descr="343435383133383b333635353834303bcdbcc6ac"/>
              <p:cNvPicPr>
                <a:picLocks noChangeAspect="1"/>
              </p:cNvPicPr>
              <p:nvPr>
                <p:custDataLst>
                  <p:tags r:id="rId9"/>
                </p:custDataLst>
              </p:nvPr>
            </p:nvPicPr>
            <p:blipFill>
              <a:blip r:embed="rId7">
                <a:extLst>
                  <a:ext uri="{96DAC541-7B7A-43D3-8B79-37D633B846F1}">
                    <asvg:svgBlip xmlns:asvg="http://schemas.microsoft.com/office/drawing/2016/SVG/main" r:embed="rId8"/>
                  </a:ext>
                </a:extLst>
              </a:blip>
              <a:stretch>
                <a:fillRect/>
              </a:stretch>
            </p:blipFill>
            <p:spPr>
              <a:xfrm>
                <a:off x="1286" y="2880"/>
                <a:ext cx="1440" cy="1440"/>
              </a:xfrm>
              <a:prstGeom prst="rect">
                <a:avLst/>
              </a:prstGeom>
            </p:spPr>
          </p:pic>
          <p:pic>
            <p:nvPicPr>
              <p:cNvPr id="8" name="图片 7" descr="343435383133383b333635353834303bcdbcc6ac"/>
              <p:cNvPicPr>
                <a:picLocks noChangeAspect="1"/>
              </p:cNvPicPr>
              <p:nvPr>
                <p:custDataLst>
                  <p:tags r:id="rId10"/>
                </p:custDataLst>
              </p:nvPr>
            </p:nvPicPr>
            <p:blipFill>
              <a:blip r:embed="rId7">
                <a:extLst>
                  <a:ext uri="{96DAC541-7B7A-43D3-8B79-37D633B846F1}">
                    <asvg:svgBlip xmlns:asvg="http://schemas.microsoft.com/office/drawing/2016/SVG/main" r:embed="rId8"/>
                  </a:ext>
                </a:extLst>
              </a:blip>
              <a:stretch>
                <a:fillRect/>
              </a:stretch>
            </p:blipFill>
            <p:spPr>
              <a:xfrm>
                <a:off x="2806" y="1840"/>
                <a:ext cx="1440" cy="1440"/>
              </a:xfrm>
              <a:prstGeom prst="rect">
                <a:avLst/>
              </a:prstGeom>
            </p:spPr>
          </p:pic>
          <p:pic>
            <p:nvPicPr>
              <p:cNvPr id="9" name="图片 8" descr="343435383133383b333635353834303bcdbcc6ac"/>
              <p:cNvPicPr>
                <a:picLocks noChangeAspect="1"/>
              </p:cNvPicPr>
              <p:nvPr>
                <p:custDataLst>
                  <p:tags r:id="rId11"/>
                </p:custDataLst>
              </p:nvPr>
            </p:nvPicPr>
            <p:blipFill>
              <a:blip r:embed="rId7">
                <a:extLst>
                  <a:ext uri="{96DAC541-7B7A-43D3-8B79-37D633B846F1}">
                    <asvg:svgBlip xmlns:asvg="http://schemas.microsoft.com/office/drawing/2016/SVG/main" r:embed="rId8"/>
                  </a:ext>
                </a:extLst>
              </a:blip>
              <a:stretch>
                <a:fillRect/>
              </a:stretch>
            </p:blipFill>
            <p:spPr>
              <a:xfrm>
                <a:off x="2806" y="2880"/>
                <a:ext cx="1440" cy="1440"/>
              </a:xfrm>
              <a:prstGeom prst="rect">
                <a:avLst/>
              </a:prstGeom>
            </p:spPr>
          </p:pic>
        </p:grpSp>
        <p:pic>
          <p:nvPicPr>
            <p:cNvPr id="11" name="图片 10" descr="343435383038353b343532323437373bb2fac6b7c4a3d0cd"/>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6364" y="6781"/>
              <a:ext cx="1474" cy="1474"/>
            </a:xfrm>
            <a:prstGeom prst="rect">
              <a:avLst/>
            </a:prstGeom>
          </p:spPr>
        </p:pic>
        <p:sp>
          <p:nvSpPr>
            <p:cNvPr id="21" name="矩形 20"/>
            <p:cNvSpPr/>
            <p:nvPr>
              <p:custDataLst>
                <p:tags r:id="rId15"/>
              </p:custDataLst>
            </p:nvPr>
          </p:nvSpPr>
          <p:spPr>
            <a:xfrm>
              <a:off x="6243" y="6078"/>
              <a:ext cx="1716" cy="514"/>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rPr>
                <a:t>训练模型</a:t>
              </a:r>
              <a:endParaRPr lang="zh-CN" altLang="en-US" sz="1400">
                <a:latin typeface="思源黑体 CN Medium" panose="020B0600000000000000" charset="-122"/>
                <a:ea typeface="思源黑体 CN Medium" panose="020B0600000000000000" charset="-122"/>
              </a:endParaRPr>
            </a:p>
          </p:txBody>
        </p:sp>
        <p:cxnSp>
          <p:nvCxnSpPr>
            <p:cNvPr id="22" name="直接箭头连接符 21"/>
            <p:cNvCxnSpPr/>
            <p:nvPr>
              <p:custDataLst>
                <p:tags r:id="rId16"/>
              </p:custDataLst>
            </p:nvPr>
          </p:nvCxnSpPr>
          <p:spPr>
            <a:xfrm flipV="1">
              <a:off x="4785" y="7498"/>
              <a:ext cx="1236" cy="19"/>
            </a:xfrm>
            <a:prstGeom prst="straightConnector1">
              <a:avLst/>
            </a:prstGeom>
            <a:ln w="254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custDataLst>
                <p:tags r:id="rId17"/>
              </p:custDataLst>
            </p:nvPr>
          </p:nvCxnSpPr>
          <p:spPr>
            <a:xfrm flipV="1">
              <a:off x="8324" y="7479"/>
              <a:ext cx="1236" cy="19"/>
            </a:xfrm>
            <a:prstGeom prst="straightConnector1">
              <a:avLst/>
            </a:prstGeom>
            <a:ln w="254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矩形 23"/>
            <p:cNvSpPr/>
            <p:nvPr>
              <p:custDataLst>
                <p:tags r:id="rId18"/>
              </p:custDataLst>
            </p:nvPr>
          </p:nvSpPr>
          <p:spPr>
            <a:xfrm>
              <a:off x="9841" y="6078"/>
              <a:ext cx="3195" cy="2441"/>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rot="0">
              <a:off x="10137" y="7092"/>
              <a:ext cx="2568" cy="1010"/>
              <a:chOff x="10122" y="6424"/>
              <a:chExt cx="3070" cy="1207"/>
            </a:xfrm>
          </p:grpSpPr>
          <p:grpSp>
            <p:nvGrpSpPr>
              <p:cNvPr id="29" name="组合 28"/>
              <p:cNvGrpSpPr/>
              <p:nvPr/>
            </p:nvGrpSpPr>
            <p:grpSpPr>
              <a:xfrm>
                <a:off x="10122" y="6424"/>
                <a:ext cx="1246" cy="1206"/>
                <a:chOff x="10066" y="5655"/>
                <a:chExt cx="1610" cy="1501"/>
              </a:xfrm>
            </p:grpSpPr>
            <p:sp>
              <p:nvSpPr>
                <p:cNvPr id="25" name="L 形 24"/>
                <p:cNvSpPr/>
                <p:nvPr>
                  <p:custDataLst>
                    <p:tags r:id="rId19"/>
                  </p:custDataLst>
                </p:nvPr>
              </p:nvSpPr>
              <p:spPr>
                <a:xfrm>
                  <a:off x="10066" y="6714"/>
                  <a:ext cx="432" cy="43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L 形 25"/>
                <p:cNvSpPr/>
                <p:nvPr>
                  <p:custDataLst>
                    <p:tags r:id="rId20"/>
                  </p:custDataLst>
                </p:nvPr>
              </p:nvSpPr>
              <p:spPr>
                <a:xfrm rot="16200000">
                  <a:off x="11244" y="6724"/>
                  <a:ext cx="432" cy="43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L 形 26"/>
                <p:cNvSpPr/>
                <p:nvPr>
                  <p:custDataLst>
                    <p:tags r:id="rId21"/>
                  </p:custDataLst>
                </p:nvPr>
              </p:nvSpPr>
              <p:spPr>
                <a:xfrm rot="10800000">
                  <a:off x="11244" y="5655"/>
                  <a:ext cx="432" cy="43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L 形 27"/>
                <p:cNvSpPr/>
                <p:nvPr>
                  <p:custDataLst>
                    <p:tags r:id="rId22"/>
                  </p:custDataLst>
                </p:nvPr>
              </p:nvSpPr>
              <p:spPr>
                <a:xfrm rot="5400000">
                  <a:off x="10066" y="5655"/>
                  <a:ext cx="432" cy="43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0" name="组合 29"/>
              <p:cNvGrpSpPr/>
              <p:nvPr/>
            </p:nvGrpSpPr>
            <p:grpSpPr>
              <a:xfrm>
                <a:off x="11946" y="6425"/>
                <a:ext cx="1246" cy="1206"/>
                <a:chOff x="10066" y="5655"/>
                <a:chExt cx="1610" cy="1501"/>
              </a:xfrm>
            </p:grpSpPr>
            <p:sp>
              <p:nvSpPr>
                <p:cNvPr id="31" name="L 形 30"/>
                <p:cNvSpPr/>
                <p:nvPr>
                  <p:custDataLst>
                    <p:tags r:id="rId23"/>
                  </p:custDataLst>
                </p:nvPr>
              </p:nvSpPr>
              <p:spPr>
                <a:xfrm>
                  <a:off x="10066" y="6714"/>
                  <a:ext cx="432" cy="43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L 形 31"/>
                <p:cNvSpPr/>
                <p:nvPr>
                  <p:custDataLst>
                    <p:tags r:id="rId24"/>
                  </p:custDataLst>
                </p:nvPr>
              </p:nvSpPr>
              <p:spPr>
                <a:xfrm rot="16200000">
                  <a:off x="11244" y="6724"/>
                  <a:ext cx="432" cy="43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L 形 32"/>
                <p:cNvSpPr/>
                <p:nvPr>
                  <p:custDataLst>
                    <p:tags r:id="rId25"/>
                  </p:custDataLst>
                </p:nvPr>
              </p:nvSpPr>
              <p:spPr>
                <a:xfrm rot="10800000">
                  <a:off x="11244" y="5655"/>
                  <a:ext cx="432" cy="43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L 形 33"/>
                <p:cNvSpPr/>
                <p:nvPr>
                  <p:custDataLst>
                    <p:tags r:id="rId26"/>
                  </p:custDataLst>
                </p:nvPr>
              </p:nvSpPr>
              <p:spPr>
                <a:xfrm rot="5400000">
                  <a:off x="10066" y="5655"/>
                  <a:ext cx="432" cy="43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7" name="组合 36"/>
              <p:cNvGrpSpPr/>
              <p:nvPr/>
            </p:nvGrpSpPr>
            <p:grpSpPr>
              <a:xfrm>
                <a:off x="10460" y="6749"/>
                <a:ext cx="613" cy="665"/>
                <a:chOff x="14952" y="5740"/>
                <a:chExt cx="1112" cy="1347"/>
              </a:xfrm>
            </p:grpSpPr>
            <p:sp>
              <p:nvSpPr>
                <p:cNvPr id="35" name="矩形 34"/>
                <p:cNvSpPr/>
                <p:nvPr>
                  <p:custDataLst>
                    <p:tags r:id="rId27"/>
                  </p:custDataLst>
                </p:nvPr>
              </p:nvSpPr>
              <p:spPr>
                <a:xfrm>
                  <a:off x="14952" y="5740"/>
                  <a:ext cx="1113" cy="2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矩形 35"/>
                <p:cNvSpPr/>
                <p:nvPr>
                  <p:custDataLst>
                    <p:tags r:id="rId28"/>
                  </p:custDataLst>
                </p:nvPr>
              </p:nvSpPr>
              <p:spPr>
                <a:xfrm rot="5400000">
                  <a:off x="14952" y="6395"/>
                  <a:ext cx="1113" cy="2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8" name="图片 37" descr="343435383133383b333635353834303bcdbcc6ac"/>
              <p:cNvPicPr>
                <a:picLocks noChangeAspect="1"/>
              </p:cNvPicPr>
              <p:nvPr>
                <p:custDataLst>
                  <p:tags r:id="rId29"/>
                </p:custDataLst>
              </p:nvPr>
            </p:nvPicPr>
            <p:blipFill>
              <a:blip r:embed="rId7">
                <a:extLst>
                  <a:ext uri="{96DAC541-7B7A-43D3-8B79-37D633B846F1}">
                    <asvg:svgBlip xmlns:asvg="http://schemas.microsoft.com/office/drawing/2016/SVG/main" r:embed="rId8"/>
                  </a:ext>
                </a:extLst>
              </a:blip>
              <a:stretch>
                <a:fillRect/>
              </a:stretch>
            </p:blipFill>
            <p:spPr>
              <a:xfrm>
                <a:off x="12185" y="6639"/>
                <a:ext cx="760" cy="767"/>
              </a:xfrm>
              <a:prstGeom prst="rect">
                <a:avLst/>
              </a:prstGeom>
            </p:spPr>
          </p:pic>
        </p:grpSp>
        <p:sp>
          <p:nvSpPr>
            <p:cNvPr id="39" name="文本框 38"/>
            <p:cNvSpPr txBox="1"/>
            <p:nvPr>
              <p:custDataLst>
                <p:tags r:id="rId30"/>
              </p:custDataLst>
            </p:nvPr>
          </p:nvSpPr>
          <p:spPr>
            <a:xfrm>
              <a:off x="10017" y="6407"/>
              <a:ext cx="2818" cy="755"/>
            </a:xfrm>
            <a:prstGeom prst="rect">
              <a:avLst/>
            </a:prstGeom>
            <a:noFill/>
          </p:spPr>
          <p:txBody>
            <a:bodyPr wrap="square" rtlCol="0">
              <a:spAutoFit/>
            </a:bodyPr>
            <a:p>
              <a:r>
                <a:rPr lang="zh-CN" altLang="en-US" sz="1400">
                  <a:latin typeface="思源黑体 CN Medium" panose="020B0600000000000000" charset="-122"/>
                  <a:ea typeface="思源黑体 CN Medium" panose="020B0600000000000000" charset="-122"/>
                </a:rPr>
                <a:t>光学字符识别丨特征识别</a:t>
              </a:r>
              <a:endParaRPr lang="en-US" altLang="zh-CN" sz="1400">
                <a:latin typeface="思源黑体 CN Medium" panose="020B0600000000000000" charset="-122"/>
                <a:ea typeface="思源黑体 CN Medium" panose="020B0600000000000000" charset="-122"/>
              </a:endParaRPr>
            </a:p>
          </p:txBody>
        </p:sp>
        <p:sp>
          <p:nvSpPr>
            <p:cNvPr id="41" name="右大括号 40"/>
            <p:cNvSpPr/>
            <p:nvPr>
              <p:custDataLst>
                <p:tags r:id="rId31"/>
              </p:custDataLst>
            </p:nvPr>
          </p:nvSpPr>
          <p:spPr>
            <a:xfrm rot="10800000">
              <a:off x="13743" y="6011"/>
              <a:ext cx="552" cy="2575"/>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pic>
          <p:nvPicPr>
            <p:cNvPr id="42" name="图片 41" descr="343435383133383b333635353834303bcdbcc6ac"/>
            <p:cNvPicPr>
              <a:picLocks noChangeAspect="1"/>
            </p:cNvPicPr>
            <p:nvPr>
              <p:custDataLst>
                <p:tags r:id="rId32"/>
              </p:custDataLst>
            </p:nvPr>
          </p:nvPicPr>
          <p:blipFill>
            <a:blip r:embed="rId7">
              <a:extLst>
                <a:ext uri="{96DAC541-7B7A-43D3-8B79-37D633B846F1}">
                  <asvg:svgBlip xmlns:asvg="http://schemas.microsoft.com/office/drawing/2016/SVG/main" r:embed="rId8"/>
                </a:ext>
              </a:extLst>
            </a:blip>
            <a:stretch>
              <a:fillRect/>
            </a:stretch>
          </p:blipFill>
          <p:spPr>
            <a:xfrm>
              <a:off x="14893" y="5561"/>
              <a:ext cx="839" cy="846"/>
            </a:xfrm>
            <a:prstGeom prst="rect">
              <a:avLst/>
            </a:prstGeom>
          </p:spPr>
        </p:pic>
        <p:pic>
          <p:nvPicPr>
            <p:cNvPr id="43" name="图片 42" descr="343435383133383b333635353834303bcdbcc6ac"/>
            <p:cNvPicPr>
              <a:picLocks noChangeAspect="1"/>
            </p:cNvPicPr>
            <p:nvPr>
              <p:custDataLst>
                <p:tags r:id="rId33"/>
              </p:custDataLst>
            </p:nvPr>
          </p:nvPicPr>
          <p:blipFill>
            <a:blip r:embed="rId7">
              <a:extLst>
                <a:ext uri="{96DAC541-7B7A-43D3-8B79-37D633B846F1}">
                  <asvg:svgBlip xmlns:asvg="http://schemas.microsoft.com/office/drawing/2016/SVG/main" r:embed="rId8"/>
                </a:ext>
              </a:extLst>
            </a:blip>
            <a:stretch>
              <a:fillRect/>
            </a:stretch>
          </p:blipFill>
          <p:spPr>
            <a:xfrm flipH="1">
              <a:off x="14889" y="8102"/>
              <a:ext cx="839" cy="846"/>
            </a:xfrm>
            <a:prstGeom prst="rect">
              <a:avLst/>
            </a:prstGeom>
          </p:spPr>
        </p:pic>
        <p:sp>
          <p:nvSpPr>
            <p:cNvPr id="44" name="矩形 43"/>
            <p:cNvSpPr/>
            <p:nvPr>
              <p:custDataLst>
                <p:tags r:id="rId34"/>
              </p:custDataLst>
            </p:nvPr>
          </p:nvSpPr>
          <p:spPr>
            <a:xfrm>
              <a:off x="14353" y="6371"/>
              <a:ext cx="2176" cy="1146"/>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sym typeface="+mn-ea"/>
                </a:rPr>
                <a:t>成功识别</a:t>
              </a:r>
              <a:endParaRPr lang="zh-CN" altLang="en-US" sz="1400">
                <a:latin typeface="思源黑体 CN Medium" panose="020B0600000000000000" charset="-122"/>
                <a:ea typeface="思源黑体 CN Medium" panose="020B0600000000000000" charset="-122"/>
              </a:endParaRPr>
            </a:p>
            <a:p>
              <a:pPr algn="ctr"/>
              <a:r>
                <a:rPr lang="zh-CN" altLang="en-US" sz="1400">
                  <a:latin typeface="思源黑体 CN Medium" panose="020B0600000000000000" charset="-122"/>
                  <a:ea typeface="思源黑体 CN Medium" panose="020B0600000000000000" charset="-122"/>
                  <a:sym typeface="+mn-ea"/>
                </a:rPr>
                <a:t>缺陷特征</a:t>
              </a:r>
              <a:endParaRPr lang="zh-CN" altLang="en-US" sz="1400">
                <a:latin typeface="思源黑体 CN Medium" panose="020B0600000000000000" charset="-122"/>
                <a:ea typeface="思源黑体 CN Medium" panose="020B0600000000000000" charset="-122"/>
                <a:sym typeface="+mn-ea"/>
              </a:endParaRPr>
            </a:p>
            <a:p>
              <a:pPr algn="ctr"/>
              <a:r>
                <a:rPr lang="zh-CN" altLang="en-US" sz="1400">
                  <a:latin typeface="思源黑体 CN Medium" panose="020B0600000000000000" charset="-122"/>
                  <a:ea typeface="思源黑体 CN Medium" panose="020B0600000000000000" charset="-122"/>
                </a:rPr>
                <a:t>模型成熟可交付</a:t>
              </a:r>
              <a:endParaRPr lang="zh-CN" altLang="en-US" sz="1400">
                <a:latin typeface="思源黑体 CN Medium" panose="020B0600000000000000" charset="-122"/>
                <a:ea typeface="思源黑体 CN Medium" panose="020B0600000000000000" charset="-122"/>
              </a:endParaRPr>
            </a:p>
          </p:txBody>
        </p:sp>
        <p:sp>
          <p:nvSpPr>
            <p:cNvPr id="47" name="文本框 46"/>
            <p:cNvSpPr txBox="1"/>
            <p:nvPr>
              <p:custDataLst>
                <p:tags r:id="rId35"/>
              </p:custDataLst>
            </p:nvPr>
          </p:nvSpPr>
          <p:spPr>
            <a:xfrm>
              <a:off x="15546" y="5246"/>
              <a:ext cx="643" cy="666"/>
            </a:xfrm>
            <a:prstGeom prst="rect">
              <a:avLst/>
            </a:prstGeom>
            <a:noFill/>
          </p:spPr>
          <p:txBody>
            <a:bodyPr wrap="square" rtlCol="0">
              <a:spAutoFit/>
            </a:bodyPr>
            <a:p>
              <a:r>
                <a:rPr lang="en-US" altLang="zh-CN" sz="2400">
                  <a:solidFill>
                    <a:srgbClr val="00B050"/>
                  </a:solidFill>
                </a:rPr>
                <a:t>√</a:t>
              </a:r>
              <a:endParaRPr lang="en-US" altLang="zh-CN" sz="2400">
                <a:solidFill>
                  <a:srgbClr val="00B050"/>
                </a:solidFill>
              </a:endParaRPr>
            </a:p>
          </p:txBody>
        </p:sp>
        <p:sp>
          <p:nvSpPr>
            <p:cNvPr id="48" name="矩形 47"/>
            <p:cNvSpPr/>
            <p:nvPr>
              <p:custDataLst>
                <p:tags r:id="rId36"/>
              </p:custDataLst>
            </p:nvPr>
          </p:nvSpPr>
          <p:spPr>
            <a:xfrm>
              <a:off x="14354" y="8948"/>
              <a:ext cx="2175" cy="822"/>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rPr>
                <a:t>漏检</a:t>
              </a:r>
              <a:r>
                <a:rPr lang="en-US" altLang="zh-CN" sz="1400">
                  <a:latin typeface="思源黑体 CN Medium" panose="020B0600000000000000" charset="-122"/>
                  <a:ea typeface="思源黑体 CN Medium" panose="020B0600000000000000" charset="-122"/>
                </a:rPr>
                <a:t>/</a:t>
              </a:r>
              <a:r>
                <a:rPr lang="zh-CN" altLang="en-US" sz="1400">
                  <a:latin typeface="思源黑体 CN Medium" panose="020B0600000000000000" charset="-122"/>
                  <a:ea typeface="思源黑体 CN Medium" panose="020B0600000000000000" charset="-122"/>
                </a:rPr>
                <a:t>误检</a:t>
              </a:r>
              <a:endParaRPr lang="zh-CN" altLang="en-US" sz="1400">
                <a:latin typeface="思源黑体 CN Medium" panose="020B0600000000000000" charset="-122"/>
                <a:ea typeface="思源黑体 CN Medium" panose="020B0600000000000000" charset="-122"/>
              </a:endParaRPr>
            </a:p>
            <a:p>
              <a:pPr algn="ctr"/>
              <a:r>
                <a:rPr lang="zh-CN" altLang="en-US" sz="1400">
                  <a:latin typeface="思源黑体 CN Medium" panose="020B0600000000000000" charset="-122"/>
                  <a:ea typeface="思源黑体 CN Medium" panose="020B0600000000000000" charset="-122"/>
                </a:rPr>
                <a:t>模型尚未成熟</a:t>
              </a:r>
              <a:endParaRPr lang="zh-CN" altLang="en-US" sz="1400">
                <a:latin typeface="思源黑体 CN Medium" panose="020B0600000000000000" charset="-122"/>
                <a:ea typeface="思源黑体 CN Medium" panose="020B0600000000000000" charset="-122"/>
              </a:endParaRPr>
            </a:p>
          </p:txBody>
        </p:sp>
        <p:sp>
          <p:nvSpPr>
            <p:cNvPr id="49" name="文本框 48"/>
            <p:cNvSpPr txBox="1"/>
            <p:nvPr>
              <p:custDataLst>
                <p:tags r:id="rId37"/>
              </p:custDataLst>
            </p:nvPr>
          </p:nvSpPr>
          <p:spPr>
            <a:xfrm>
              <a:off x="15539" y="7819"/>
              <a:ext cx="599" cy="666"/>
            </a:xfrm>
            <a:prstGeom prst="rect">
              <a:avLst/>
            </a:prstGeom>
            <a:noFill/>
          </p:spPr>
          <p:txBody>
            <a:bodyPr wrap="square" rtlCol="0">
              <a:spAutoFit/>
            </a:bodyPr>
            <a:p>
              <a:r>
                <a:rPr lang="zh-CN" altLang="en-US" sz="2400">
                  <a:solidFill>
                    <a:srgbClr val="FF0000"/>
                  </a:solidFill>
                </a:rPr>
                <a:t>×</a:t>
              </a:r>
              <a:endParaRPr lang="zh-CN" altLang="en-US" sz="2400">
                <a:solidFill>
                  <a:srgbClr val="FF0000"/>
                </a:solidFill>
              </a:endParaRPr>
            </a:p>
          </p:txBody>
        </p:sp>
        <p:cxnSp>
          <p:nvCxnSpPr>
            <p:cNvPr id="53" name="肘形连接符 52"/>
            <p:cNvCxnSpPr>
              <a:stCxn id="43" idx="1"/>
            </p:cNvCxnSpPr>
            <p:nvPr>
              <p:custDataLst>
                <p:tags r:id="rId38"/>
              </p:custDataLst>
            </p:nvPr>
          </p:nvCxnSpPr>
          <p:spPr>
            <a:xfrm>
              <a:off x="15728" y="8525"/>
              <a:ext cx="1093" cy="1522"/>
            </a:xfrm>
            <a:prstGeom prst="bentConnector2">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 name="肘形连接符 53"/>
            <p:cNvCxnSpPr>
              <a:endCxn id="7" idx="1"/>
            </p:cNvCxnSpPr>
            <p:nvPr>
              <p:custDataLst>
                <p:tags r:id="rId39"/>
              </p:custDataLst>
            </p:nvPr>
          </p:nvCxnSpPr>
          <p:spPr>
            <a:xfrm rot="10800000">
              <a:off x="2879" y="7833"/>
              <a:ext cx="13945" cy="2086"/>
            </a:xfrm>
            <a:prstGeom prst="bentConnector3">
              <a:avLst>
                <a:gd name="adj1" fmla="val 106888"/>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56" name="矩形 55"/>
            <p:cNvSpPr/>
            <p:nvPr>
              <p:custDataLst>
                <p:tags r:id="rId40"/>
              </p:custDataLst>
            </p:nvPr>
          </p:nvSpPr>
          <p:spPr>
            <a:xfrm>
              <a:off x="10614" y="9559"/>
              <a:ext cx="1716" cy="808"/>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sym typeface="+mn-ea"/>
                </a:rPr>
                <a:t>漏检</a:t>
              </a:r>
              <a:r>
                <a:rPr lang="en-US" altLang="zh-CN" sz="1400">
                  <a:latin typeface="思源黑体 CN Medium" panose="020B0600000000000000" charset="-122"/>
                  <a:ea typeface="思源黑体 CN Medium" panose="020B0600000000000000" charset="-122"/>
                  <a:sym typeface="+mn-ea"/>
                </a:rPr>
                <a:t>/</a:t>
              </a:r>
              <a:r>
                <a:rPr lang="zh-CN" altLang="en-US" sz="1400">
                  <a:latin typeface="思源黑体 CN Medium" panose="020B0600000000000000" charset="-122"/>
                  <a:ea typeface="思源黑体 CN Medium" panose="020B0600000000000000" charset="-122"/>
                  <a:sym typeface="+mn-ea"/>
                </a:rPr>
                <a:t>误检图人工标识</a:t>
              </a:r>
              <a:endParaRPr lang="zh-CN" altLang="en-US" sz="1400">
                <a:latin typeface="思源黑体 CN Medium" panose="020B0600000000000000" charset="-122"/>
                <a:ea typeface="思源黑体 CN Medium" panose="020B0600000000000000" charset="-122"/>
              </a:endParaRPr>
            </a:p>
          </p:txBody>
        </p:sp>
        <p:sp>
          <p:nvSpPr>
            <p:cNvPr id="57" name="矩形 56"/>
            <p:cNvSpPr/>
            <p:nvPr>
              <p:custDataLst>
                <p:tags r:id="rId41"/>
              </p:custDataLst>
            </p:nvPr>
          </p:nvSpPr>
          <p:spPr>
            <a:xfrm>
              <a:off x="6133" y="9770"/>
              <a:ext cx="2190" cy="514"/>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rPr>
                <a:t>筹备再次训练</a:t>
              </a:r>
              <a:endParaRPr lang="zh-CN" altLang="en-US" sz="1400">
                <a:latin typeface="思源黑体 CN Medium" panose="020B0600000000000000" charset="-122"/>
                <a:ea typeface="思源黑体 CN Medium" panose="020B0600000000000000" charset="-122"/>
              </a:endParaRPr>
            </a:p>
          </p:txBody>
        </p:sp>
      </p:grpSp>
      <p:sp>
        <p:nvSpPr>
          <p:cNvPr id="50" name="文本框 49"/>
          <p:cNvSpPr txBox="1"/>
          <p:nvPr/>
        </p:nvSpPr>
        <p:spPr>
          <a:xfrm>
            <a:off x="2577465" y="2703195"/>
            <a:ext cx="6693535" cy="583565"/>
          </a:xfrm>
          <a:prstGeom prst="rect">
            <a:avLst/>
          </a:prstGeom>
          <a:noFill/>
        </p:spPr>
        <p:txBody>
          <a:bodyPr wrap="square" rtlCol="0">
            <a:spAutoFit/>
          </a:bodyPr>
          <a:p>
            <a:r>
              <a:rPr lang="en-US" altLang="zh-CN" sz="2400">
                <a:solidFill>
                  <a:srgbClr val="404040"/>
                </a:solidFill>
                <a:latin typeface="思源黑体 CN Normal" panose="020B0400000000000000" charset="-122"/>
                <a:ea typeface="思源黑体 CN Normal" panose="020B0400000000000000" charset="-122"/>
                <a:cs typeface="思源黑体 CN Normal" panose="020B0400000000000000" charset="-122"/>
              </a:rPr>
              <a:t>AI</a:t>
            </a:r>
            <a:r>
              <a:rPr lang="zh-CN" altLang="en-US" sz="2400">
                <a:solidFill>
                  <a:srgbClr val="404040"/>
                </a:solidFill>
                <a:latin typeface="思源黑体 CN Normal" panose="020B0400000000000000" charset="-122"/>
                <a:ea typeface="思源黑体 CN Normal" panose="020B0400000000000000" charset="-122"/>
                <a:cs typeface="思源黑体 CN Normal" panose="020B0400000000000000" charset="-122"/>
              </a:rPr>
              <a:t>算法深度学习，市场检测误差率达</a:t>
            </a:r>
            <a:r>
              <a:rPr lang="en-US" altLang="zh-CN" sz="3200">
                <a:solidFill>
                  <a:srgbClr val="FF8B03"/>
                </a:solidFill>
                <a:latin typeface="思源黑体 CN Medium" panose="020B0600000000000000" charset="-122"/>
                <a:ea typeface="思源黑体 CN Medium" panose="020B0600000000000000" charset="-122"/>
                <a:cs typeface="思源黑体 CN Medium" panose="020B0600000000000000" charset="-122"/>
              </a:rPr>
              <a:t>0.0001%</a:t>
            </a:r>
            <a:endParaRPr lang="en-US" altLang="zh-CN" sz="3200">
              <a:solidFill>
                <a:srgbClr val="FF8B03"/>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66" name="矩形 65"/>
          <p:cNvSpPr/>
          <p:nvPr>
            <p:custDataLst>
              <p:tags r:id="rId42"/>
            </p:custDataLst>
          </p:nvPr>
        </p:nvSpPr>
        <p:spPr>
          <a:xfrm>
            <a:off x="1541780" y="3582035"/>
            <a:ext cx="1191895" cy="584200"/>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rPr>
              <a:t>已标识</a:t>
            </a:r>
            <a:endParaRPr lang="zh-CN" altLang="en-US" sz="1400">
              <a:latin typeface="思源黑体 CN Medium" panose="020B0600000000000000" charset="-122"/>
              <a:ea typeface="思源黑体 CN Medium" panose="020B0600000000000000" charset="-122"/>
            </a:endParaRPr>
          </a:p>
          <a:p>
            <a:pPr algn="ctr"/>
            <a:r>
              <a:rPr lang="zh-CN" altLang="en-US" sz="1400">
                <a:latin typeface="思源黑体 CN Medium" panose="020B0600000000000000" charset="-122"/>
                <a:ea typeface="思源黑体 CN Medium" panose="020B0600000000000000" charset="-122"/>
              </a:rPr>
              <a:t>图像数据集</a:t>
            </a:r>
            <a:endParaRPr lang="zh-CN" altLang="en-US" sz="1400">
              <a:latin typeface="思源黑体 CN Medium" panose="020B0600000000000000" charset="-122"/>
              <a:ea typeface="思源黑体 CN Medium" panose="020B0600000000000000"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5181600" y="1810385"/>
            <a:ext cx="6121400" cy="1358900"/>
          </a:xfrm>
          <a:prstGeom prst="rect">
            <a:avLst/>
          </a:prstGeom>
          <a:blipFill rotWithShape="1">
            <a:blip r:embed="rId1"/>
            <a:stretch>
              <a:fillRect l="-1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5181600" y="3460750"/>
            <a:ext cx="6121400" cy="1358900"/>
          </a:xfrm>
          <a:prstGeom prst="rect">
            <a:avLst/>
          </a:prstGeom>
          <a:blipFill rotWithShape="1">
            <a:blip r:embed="rId2"/>
            <a:stretch>
              <a:fillRect l="-1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5181600" y="5111115"/>
            <a:ext cx="6121400" cy="1358900"/>
          </a:xfrm>
          <a:prstGeom prst="rect">
            <a:avLst/>
          </a:prstGeom>
          <a:blipFill rotWithShape="1">
            <a:blip r:embed="rId3"/>
            <a:stretch>
              <a:fillRect l="-1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774700" y="1810385"/>
            <a:ext cx="4229100" cy="457200"/>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charset="-122"/>
                <a:ea typeface="思源黑体 CN Medium" panose="020B0600000000000000" charset="-122"/>
              </a:rPr>
              <a:t>识别特征显示微弱的脏污异物</a:t>
            </a:r>
            <a:endParaRPr lang="zh-CN" altLang="en-US">
              <a:latin typeface="思源黑体 CN Medium" panose="020B0600000000000000" charset="-122"/>
              <a:ea typeface="思源黑体 CN Medium" panose="020B0600000000000000" charset="-122"/>
            </a:endParaRPr>
          </a:p>
        </p:txBody>
      </p:sp>
      <p:sp>
        <p:nvSpPr>
          <p:cNvPr id="8" name="文本框 7"/>
          <p:cNvSpPr txBox="1"/>
          <p:nvPr/>
        </p:nvSpPr>
        <p:spPr>
          <a:xfrm>
            <a:off x="774700" y="2267585"/>
            <a:ext cx="4228465" cy="901700"/>
          </a:xfrm>
          <a:prstGeom prst="rect">
            <a:avLst/>
          </a:prstGeom>
          <a:noFill/>
        </p:spPr>
        <p:txBody>
          <a:bodyPr wrap="square" rtlCol="0">
            <a:noAutofit/>
          </a:bodyPr>
          <a:p>
            <a:pPr algn="just">
              <a:lnSpc>
                <a:spcPct val="15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AI算法可以识别微弱的脏污异物，我司对AI算法加以优化，重复进行异常误检中微弱特征的识别训练，加强暗面部位依旧能识别微弱特征的脏污异物。</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p:txBody>
      </p:sp>
      <p:grpSp>
        <p:nvGrpSpPr>
          <p:cNvPr id="11" name="组合 10"/>
          <p:cNvGrpSpPr/>
          <p:nvPr/>
        </p:nvGrpSpPr>
        <p:grpSpPr>
          <a:xfrm>
            <a:off x="774065" y="3423285"/>
            <a:ext cx="4229100" cy="1358900"/>
            <a:chOff x="1219" y="5391"/>
            <a:chExt cx="6660" cy="2140"/>
          </a:xfrm>
        </p:grpSpPr>
        <p:sp>
          <p:nvSpPr>
            <p:cNvPr id="9" name="矩形 8"/>
            <p:cNvSpPr/>
            <p:nvPr>
              <p:custDataLst>
                <p:tags r:id="rId4"/>
              </p:custDataLst>
            </p:nvPr>
          </p:nvSpPr>
          <p:spPr>
            <a:xfrm>
              <a:off x="1219" y="5391"/>
              <a:ext cx="6660" cy="720"/>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charset="-122"/>
                  <a:ea typeface="思源黑体 CN Medium" panose="020B0600000000000000" charset="-122"/>
                </a:rPr>
                <a:t>检测结果更加精准</a:t>
              </a:r>
              <a:endParaRPr lang="zh-CN" altLang="en-US">
                <a:latin typeface="思源黑体 CN Medium" panose="020B0600000000000000" charset="-122"/>
                <a:ea typeface="思源黑体 CN Medium" panose="020B0600000000000000" charset="-122"/>
              </a:endParaRPr>
            </a:p>
          </p:txBody>
        </p:sp>
        <p:sp>
          <p:nvSpPr>
            <p:cNvPr id="10" name="文本框 9"/>
            <p:cNvSpPr txBox="1"/>
            <p:nvPr>
              <p:custDataLst>
                <p:tags r:id="rId5"/>
              </p:custDataLst>
            </p:nvPr>
          </p:nvSpPr>
          <p:spPr>
            <a:xfrm>
              <a:off x="1219" y="6111"/>
              <a:ext cx="6659" cy="1420"/>
            </a:xfrm>
            <a:prstGeom prst="rect">
              <a:avLst/>
            </a:prstGeom>
            <a:noFill/>
          </p:spPr>
          <p:txBody>
            <a:bodyPr wrap="square" rtlCol="0">
              <a:noAutofit/>
            </a:bodyPr>
            <a:p>
              <a:pPr algn="just">
                <a:lnSpc>
                  <a:spcPct val="15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AI算法可以检测一般情况下的毛发和异物斑点，我司加强AI算法结构，增强对细微特征毛发、异物和斑点的检测，大幅降低误检率，提高企业生产率。</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p:txBody>
        </p:sp>
      </p:grpSp>
      <p:grpSp>
        <p:nvGrpSpPr>
          <p:cNvPr id="12" name="组合 11"/>
          <p:cNvGrpSpPr/>
          <p:nvPr/>
        </p:nvGrpSpPr>
        <p:grpSpPr>
          <a:xfrm>
            <a:off x="773430" y="5111115"/>
            <a:ext cx="4229100" cy="1358900"/>
            <a:chOff x="1219" y="5391"/>
            <a:chExt cx="6660" cy="2140"/>
          </a:xfrm>
        </p:grpSpPr>
        <p:sp>
          <p:nvSpPr>
            <p:cNvPr id="13" name="矩形 12"/>
            <p:cNvSpPr/>
            <p:nvPr>
              <p:custDataLst>
                <p:tags r:id="rId6"/>
              </p:custDataLst>
            </p:nvPr>
          </p:nvSpPr>
          <p:spPr>
            <a:xfrm>
              <a:off x="1219" y="5391"/>
              <a:ext cx="6660" cy="720"/>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charset="-122"/>
                  <a:ea typeface="思源黑体 CN Medium" panose="020B0600000000000000" charset="-122"/>
                </a:rPr>
                <a:t>识别精准，任意摆放物件亦可检测</a:t>
              </a:r>
              <a:endParaRPr lang="zh-CN" altLang="en-US">
                <a:latin typeface="思源黑体 CN Medium" panose="020B0600000000000000" charset="-122"/>
                <a:ea typeface="思源黑体 CN Medium" panose="020B0600000000000000" charset="-122"/>
              </a:endParaRPr>
            </a:p>
          </p:txBody>
        </p:sp>
        <p:sp>
          <p:nvSpPr>
            <p:cNvPr id="14" name="文本框 13"/>
            <p:cNvSpPr txBox="1"/>
            <p:nvPr>
              <p:custDataLst>
                <p:tags r:id="rId7"/>
              </p:custDataLst>
            </p:nvPr>
          </p:nvSpPr>
          <p:spPr>
            <a:xfrm>
              <a:off x="1219" y="6111"/>
              <a:ext cx="6659" cy="1420"/>
            </a:xfrm>
            <a:prstGeom prst="rect">
              <a:avLst/>
            </a:prstGeom>
            <a:noFill/>
          </p:spPr>
          <p:txBody>
            <a:bodyPr wrap="square" rtlCol="0">
              <a:noAutofit/>
            </a:bodyPr>
            <a:p>
              <a:pPr algn="just">
                <a:lnSpc>
                  <a:spcPct val="15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我司在AI算法中加强定位辅佐校正功能，任意摆放物件，能自动精准识别检测物件，减少漏检率。</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îŝḷîḓé-Freeform: Shape 3"/>
          <p:cNvSpPr/>
          <p:nvPr>
            <p:custDataLst>
              <p:tags r:id="rId1"/>
            </p:custDataLst>
          </p:nvPr>
        </p:nvSpPr>
        <p:spPr>
          <a:xfrm>
            <a:off x="5113876" y="2608581"/>
            <a:ext cx="1953228" cy="2216648"/>
          </a:xfrm>
          <a:custGeom>
            <a:avLst/>
            <a:gdLst/>
            <a:ahLst/>
            <a:cxnLst>
              <a:cxn ang="0">
                <a:pos x="wd2" y="hd2"/>
              </a:cxn>
              <a:cxn ang="5400000">
                <a:pos x="wd2" y="hd2"/>
              </a:cxn>
              <a:cxn ang="10800000">
                <a:pos x="wd2" y="hd2"/>
              </a:cxn>
              <a:cxn ang="16200000">
                <a:pos x="wd2" y="hd2"/>
              </a:cxn>
            </a:cxnLst>
            <a:rect l="0" t="0" r="r" b="b"/>
            <a:pathLst>
              <a:path w="21529" h="21570" extrusionOk="0">
                <a:moveTo>
                  <a:pt x="538" y="6909"/>
                </a:moveTo>
                <a:cubicBezTo>
                  <a:pt x="1461" y="7610"/>
                  <a:pt x="2084" y="8535"/>
                  <a:pt x="2344" y="9550"/>
                </a:cubicBezTo>
                <a:cubicBezTo>
                  <a:pt x="2607" y="10563"/>
                  <a:pt x="2500" y="11653"/>
                  <a:pt x="2066" y="12653"/>
                </a:cubicBezTo>
                <a:cubicBezTo>
                  <a:pt x="1851" y="13153"/>
                  <a:pt x="1549" y="13624"/>
                  <a:pt x="1175" y="14047"/>
                </a:cubicBezTo>
                <a:cubicBezTo>
                  <a:pt x="988" y="14258"/>
                  <a:pt x="783" y="14456"/>
                  <a:pt x="563" y="14641"/>
                </a:cubicBezTo>
                <a:cubicBezTo>
                  <a:pt x="535" y="14664"/>
                  <a:pt x="508" y="14687"/>
                  <a:pt x="480" y="14710"/>
                </a:cubicBezTo>
                <a:cubicBezTo>
                  <a:pt x="448" y="14736"/>
                  <a:pt x="416" y="14761"/>
                  <a:pt x="384" y="14787"/>
                </a:cubicBezTo>
                <a:cubicBezTo>
                  <a:pt x="262" y="14888"/>
                  <a:pt x="169" y="15015"/>
                  <a:pt x="114" y="15148"/>
                </a:cubicBezTo>
                <a:cubicBezTo>
                  <a:pt x="5" y="15419"/>
                  <a:pt x="39" y="15673"/>
                  <a:pt x="115" y="15884"/>
                </a:cubicBezTo>
                <a:cubicBezTo>
                  <a:pt x="195" y="16097"/>
                  <a:pt x="324" y="16283"/>
                  <a:pt x="510" y="16443"/>
                </a:cubicBezTo>
                <a:cubicBezTo>
                  <a:pt x="604" y="16523"/>
                  <a:pt x="714" y="16596"/>
                  <a:pt x="845" y="16653"/>
                </a:cubicBezTo>
                <a:cubicBezTo>
                  <a:pt x="977" y="16710"/>
                  <a:pt x="1132" y="16749"/>
                  <a:pt x="1297" y="16755"/>
                </a:cubicBezTo>
                <a:cubicBezTo>
                  <a:pt x="1379" y="16758"/>
                  <a:pt x="1462" y="16752"/>
                  <a:pt x="1542" y="16738"/>
                </a:cubicBezTo>
                <a:cubicBezTo>
                  <a:pt x="1582" y="16731"/>
                  <a:pt x="1622" y="16722"/>
                  <a:pt x="1660" y="16711"/>
                </a:cubicBezTo>
                <a:cubicBezTo>
                  <a:pt x="1682" y="16705"/>
                  <a:pt x="1703" y="16698"/>
                  <a:pt x="1725" y="16692"/>
                </a:cubicBezTo>
                <a:cubicBezTo>
                  <a:pt x="1761" y="16682"/>
                  <a:pt x="1797" y="16672"/>
                  <a:pt x="1833" y="16661"/>
                </a:cubicBezTo>
                <a:cubicBezTo>
                  <a:pt x="1870" y="16652"/>
                  <a:pt x="1906" y="16642"/>
                  <a:pt x="1942" y="16633"/>
                </a:cubicBezTo>
                <a:cubicBezTo>
                  <a:pt x="2088" y="16595"/>
                  <a:pt x="2235" y="16563"/>
                  <a:pt x="2384" y="16535"/>
                </a:cubicBezTo>
                <a:cubicBezTo>
                  <a:pt x="2977" y="16425"/>
                  <a:pt x="3590" y="16393"/>
                  <a:pt x="4193" y="16443"/>
                </a:cubicBezTo>
                <a:cubicBezTo>
                  <a:pt x="5401" y="16540"/>
                  <a:pt x="6568" y="16973"/>
                  <a:pt x="7492" y="17666"/>
                </a:cubicBezTo>
                <a:cubicBezTo>
                  <a:pt x="8420" y="18356"/>
                  <a:pt x="9100" y="19300"/>
                  <a:pt x="9406" y="20334"/>
                </a:cubicBezTo>
                <a:cubicBezTo>
                  <a:pt x="9425" y="20399"/>
                  <a:pt x="9443" y="20464"/>
                  <a:pt x="9460" y="20529"/>
                </a:cubicBezTo>
                <a:cubicBezTo>
                  <a:pt x="9468" y="20561"/>
                  <a:pt x="9475" y="20594"/>
                  <a:pt x="9483" y="20627"/>
                </a:cubicBezTo>
                <a:cubicBezTo>
                  <a:pt x="9488" y="20647"/>
                  <a:pt x="9492" y="20666"/>
                  <a:pt x="9497" y="20686"/>
                </a:cubicBezTo>
                <a:cubicBezTo>
                  <a:pt x="9499" y="20695"/>
                  <a:pt x="9501" y="20704"/>
                  <a:pt x="9503" y="20713"/>
                </a:cubicBezTo>
                <a:cubicBezTo>
                  <a:pt x="9508" y="20728"/>
                  <a:pt x="9512" y="20744"/>
                  <a:pt x="9517" y="20759"/>
                </a:cubicBezTo>
                <a:cubicBezTo>
                  <a:pt x="9552" y="20878"/>
                  <a:pt x="9606" y="20989"/>
                  <a:pt x="9688" y="21099"/>
                </a:cubicBezTo>
                <a:cubicBezTo>
                  <a:pt x="9769" y="21207"/>
                  <a:pt x="9878" y="21306"/>
                  <a:pt x="10002" y="21381"/>
                </a:cubicBezTo>
                <a:cubicBezTo>
                  <a:pt x="10253" y="21532"/>
                  <a:pt x="10545" y="21583"/>
                  <a:pt x="10808" y="21567"/>
                </a:cubicBezTo>
                <a:cubicBezTo>
                  <a:pt x="11073" y="21551"/>
                  <a:pt x="11324" y="21474"/>
                  <a:pt x="11546" y="21332"/>
                </a:cubicBezTo>
                <a:cubicBezTo>
                  <a:pt x="11766" y="21192"/>
                  <a:pt x="11953" y="20969"/>
                  <a:pt x="12021" y="20712"/>
                </a:cubicBezTo>
                <a:cubicBezTo>
                  <a:pt x="12040" y="20640"/>
                  <a:pt x="12058" y="20569"/>
                  <a:pt x="12076" y="20498"/>
                </a:cubicBezTo>
                <a:cubicBezTo>
                  <a:pt x="12094" y="20432"/>
                  <a:pt x="12113" y="20368"/>
                  <a:pt x="12134" y="20303"/>
                </a:cubicBezTo>
                <a:cubicBezTo>
                  <a:pt x="12215" y="20044"/>
                  <a:pt x="12319" y="19791"/>
                  <a:pt x="12442" y="19546"/>
                </a:cubicBezTo>
                <a:cubicBezTo>
                  <a:pt x="12933" y="18564"/>
                  <a:pt x="13762" y="17719"/>
                  <a:pt x="14798" y="17166"/>
                </a:cubicBezTo>
                <a:cubicBezTo>
                  <a:pt x="15832" y="16609"/>
                  <a:pt x="17063" y="16343"/>
                  <a:pt x="18274" y="16412"/>
                </a:cubicBezTo>
                <a:cubicBezTo>
                  <a:pt x="18576" y="16429"/>
                  <a:pt x="18877" y="16466"/>
                  <a:pt x="19174" y="16523"/>
                </a:cubicBezTo>
                <a:cubicBezTo>
                  <a:pt x="19322" y="16551"/>
                  <a:pt x="19469" y="16584"/>
                  <a:pt x="19614" y="16622"/>
                </a:cubicBezTo>
                <a:cubicBezTo>
                  <a:pt x="19687" y="16641"/>
                  <a:pt x="19759" y="16661"/>
                  <a:pt x="19831" y="16683"/>
                </a:cubicBezTo>
                <a:cubicBezTo>
                  <a:pt x="19845" y="16687"/>
                  <a:pt x="19859" y="16690"/>
                  <a:pt x="19873" y="16694"/>
                </a:cubicBezTo>
                <a:cubicBezTo>
                  <a:pt x="19893" y="16699"/>
                  <a:pt x="19914" y="16704"/>
                  <a:pt x="19934" y="16709"/>
                </a:cubicBezTo>
                <a:cubicBezTo>
                  <a:pt x="19975" y="16717"/>
                  <a:pt x="20008" y="16723"/>
                  <a:pt x="20046" y="16728"/>
                </a:cubicBezTo>
                <a:cubicBezTo>
                  <a:pt x="20121" y="16737"/>
                  <a:pt x="20197" y="16740"/>
                  <a:pt x="20272" y="16737"/>
                </a:cubicBezTo>
                <a:cubicBezTo>
                  <a:pt x="20577" y="16722"/>
                  <a:pt x="20847" y="16603"/>
                  <a:pt x="21043" y="16447"/>
                </a:cubicBezTo>
                <a:cubicBezTo>
                  <a:pt x="21241" y="16290"/>
                  <a:pt x="21384" y="16093"/>
                  <a:pt x="21460" y="15864"/>
                </a:cubicBezTo>
                <a:cubicBezTo>
                  <a:pt x="21536" y="15637"/>
                  <a:pt x="21535" y="15362"/>
                  <a:pt x="21412" y="15118"/>
                </a:cubicBezTo>
                <a:cubicBezTo>
                  <a:pt x="21352" y="14997"/>
                  <a:pt x="21266" y="14888"/>
                  <a:pt x="21168" y="14801"/>
                </a:cubicBezTo>
                <a:cubicBezTo>
                  <a:pt x="21156" y="14789"/>
                  <a:pt x="21144" y="14778"/>
                  <a:pt x="21131" y="14768"/>
                </a:cubicBezTo>
                <a:cubicBezTo>
                  <a:pt x="21121" y="14759"/>
                  <a:pt x="21110" y="14751"/>
                  <a:pt x="21100" y="14742"/>
                </a:cubicBezTo>
                <a:cubicBezTo>
                  <a:pt x="21085" y="14730"/>
                  <a:pt x="21069" y="14718"/>
                  <a:pt x="21054" y="14706"/>
                </a:cubicBezTo>
                <a:cubicBezTo>
                  <a:pt x="21027" y="14683"/>
                  <a:pt x="21000" y="14660"/>
                  <a:pt x="20972" y="14638"/>
                </a:cubicBezTo>
                <a:cubicBezTo>
                  <a:pt x="20086" y="13898"/>
                  <a:pt x="19447" y="12932"/>
                  <a:pt x="19183" y="11888"/>
                </a:cubicBezTo>
                <a:cubicBezTo>
                  <a:pt x="18915" y="10846"/>
                  <a:pt x="19029" y="9733"/>
                  <a:pt x="19498" y="8745"/>
                </a:cubicBezTo>
                <a:cubicBezTo>
                  <a:pt x="19730" y="8251"/>
                  <a:pt x="20049" y="7788"/>
                  <a:pt x="20437" y="7376"/>
                </a:cubicBezTo>
                <a:cubicBezTo>
                  <a:pt x="20631" y="7169"/>
                  <a:pt x="20842" y="6976"/>
                  <a:pt x="21068" y="6797"/>
                </a:cubicBezTo>
                <a:cubicBezTo>
                  <a:pt x="21086" y="6783"/>
                  <a:pt x="21103" y="6768"/>
                  <a:pt x="21121" y="6754"/>
                </a:cubicBezTo>
                <a:cubicBezTo>
                  <a:pt x="21140" y="6738"/>
                  <a:pt x="21177" y="6706"/>
                  <a:pt x="21195" y="6687"/>
                </a:cubicBezTo>
                <a:cubicBezTo>
                  <a:pt x="21240" y="6644"/>
                  <a:pt x="21282" y="6597"/>
                  <a:pt x="21321" y="6545"/>
                </a:cubicBezTo>
                <a:cubicBezTo>
                  <a:pt x="21398" y="6443"/>
                  <a:pt x="21460" y="6324"/>
                  <a:pt x="21494" y="6198"/>
                </a:cubicBezTo>
                <a:cubicBezTo>
                  <a:pt x="21566" y="5945"/>
                  <a:pt x="21523" y="5678"/>
                  <a:pt x="21405" y="5462"/>
                </a:cubicBezTo>
                <a:cubicBezTo>
                  <a:pt x="21288" y="5244"/>
                  <a:pt x="21102" y="5063"/>
                  <a:pt x="20863" y="4939"/>
                </a:cubicBezTo>
                <a:cubicBezTo>
                  <a:pt x="20627" y="4815"/>
                  <a:pt x="20327" y="4759"/>
                  <a:pt x="20047" y="4795"/>
                </a:cubicBezTo>
                <a:cubicBezTo>
                  <a:pt x="19977" y="4804"/>
                  <a:pt x="19909" y="4818"/>
                  <a:pt x="19844" y="4836"/>
                </a:cubicBezTo>
                <a:cubicBezTo>
                  <a:pt x="19803" y="4847"/>
                  <a:pt x="19762" y="4859"/>
                  <a:pt x="19721" y="4870"/>
                </a:cubicBezTo>
                <a:cubicBezTo>
                  <a:pt x="19653" y="4889"/>
                  <a:pt x="19577" y="4908"/>
                  <a:pt x="19505" y="4926"/>
                </a:cubicBezTo>
                <a:cubicBezTo>
                  <a:pt x="19358" y="4961"/>
                  <a:pt x="19209" y="4992"/>
                  <a:pt x="19060" y="5018"/>
                </a:cubicBezTo>
                <a:cubicBezTo>
                  <a:pt x="18463" y="5122"/>
                  <a:pt x="17850" y="5149"/>
                  <a:pt x="17246" y="5096"/>
                </a:cubicBezTo>
                <a:cubicBezTo>
                  <a:pt x="16038" y="4993"/>
                  <a:pt x="14878" y="4552"/>
                  <a:pt x="13961" y="3850"/>
                </a:cubicBezTo>
                <a:cubicBezTo>
                  <a:pt x="13041" y="3153"/>
                  <a:pt x="12371" y="2203"/>
                  <a:pt x="12075" y="1166"/>
                </a:cubicBezTo>
                <a:cubicBezTo>
                  <a:pt x="12057" y="1101"/>
                  <a:pt x="12039" y="1036"/>
                  <a:pt x="12023" y="971"/>
                </a:cubicBezTo>
                <a:cubicBezTo>
                  <a:pt x="12015" y="934"/>
                  <a:pt x="12006" y="898"/>
                  <a:pt x="11998" y="861"/>
                </a:cubicBezTo>
                <a:cubicBezTo>
                  <a:pt x="11995" y="852"/>
                  <a:pt x="11993" y="843"/>
                  <a:pt x="11991" y="833"/>
                </a:cubicBezTo>
                <a:cubicBezTo>
                  <a:pt x="11985" y="815"/>
                  <a:pt x="11979" y="796"/>
                  <a:pt x="11974" y="777"/>
                </a:cubicBezTo>
                <a:cubicBezTo>
                  <a:pt x="11963" y="745"/>
                  <a:pt x="11951" y="715"/>
                  <a:pt x="11937" y="684"/>
                </a:cubicBezTo>
                <a:cubicBezTo>
                  <a:pt x="11829" y="437"/>
                  <a:pt x="11599" y="233"/>
                  <a:pt x="11351" y="127"/>
                </a:cubicBezTo>
                <a:cubicBezTo>
                  <a:pt x="11101" y="18"/>
                  <a:pt x="10837" y="-17"/>
                  <a:pt x="10575" y="7"/>
                </a:cubicBezTo>
                <a:cubicBezTo>
                  <a:pt x="10315" y="32"/>
                  <a:pt x="10046" y="122"/>
                  <a:pt x="9826" y="300"/>
                </a:cubicBezTo>
                <a:cubicBezTo>
                  <a:pt x="9718" y="388"/>
                  <a:pt x="9626" y="498"/>
                  <a:pt x="9562" y="615"/>
                </a:cubicBezTo>
                <a:cubicBezTo>
                  <a:pt x="9530" y="674"/>
                  <a:pt x="9505" y="735"/>
                  <a:pt x="9485" y="795"/>
                </a:cubicBezTo>
                <a:cubicBezTo>
                  <a:pt x="9481" y="810"/>
                  <a:pt x="9476" y="825"/>
                  <a:pt x="9472" y="840"/>
                </a:cubicBezTo>
                <a:cubicBezTo>
                  <a:pt x="9469" y="853"/>
                  <a:pt x="9466" y="866"/>
                  <a:pt x="9463" y="879"/>
                </a:cubicBezTo>
                <a:cubicBezTo>
                  <a:pt x="9459" y="897"/>
                  <a:pt x="9455" y="914"/>
                  <a:pt x="9450" y="932"/>
                </a:cubicBezTo>
                <a:cubicBezTo>
                  <a:pt x="9420" y="1060"/>
                  <a:pt x="9382" y="1193"/>
                  <a:pt x="9340" y="1321"/>
                </a:cubicBezTo>
                <a:cubicBezTo>
                  <a:pt x="9256" y="1578"/>
                  <a:pt x="9150" y="1830"/>
                  <a:pt x="9023" y="2073"/>
                </a:cubicBezTo>
                <a:cubicBezTo>
                  <a:pt x="8517" y="3047"/>
                  <a:pt x="7672" y="3880"/>
                  <a:pt x="6626" y="4420"/>
                </a:cubicBezTo>
                <a:cubicBezTo>
                  <a:pt x="5578" y="4965"/>
                  <a:pt x="4368" y="5265"/>
                  <a:pt x="3198" y="5207"/>
                </a:cubicBezTo>
                <a:cubicBezTo>
                  <a:pt x="2906" y="5192"/>
                  <a:pt x="2617" y="5155"/>
                  <a:pt x="2336" y="5095"/>
                </a:cubicBezTo>
                <a:cubicBezTo>
                  <a:pt x="2195" y="5065"/>
                  <a:pt x="2056" y="5030"/>
                  <a:pt x="1920" y="4988"/>
                </a:cubicBezTo>
                <a:cubicBezTo>
                  <a:pt x="1886" y="4977"/>
                  <a:pt x="1852" y="4966"/>
                  <a:pt x="1818" y="4956"/>
                </a:cubicBezTo>
                <a:cubicBezTo>
                  <a:pt x="1781" y="4943"/>
                  <a:pt x="1743" y="4930"/>
                  <a:pt x="1706" y="4918"/>
                </a:cubicBezTo>
                <a:cubicBezTo>
                  <a:pt x="1594" y="4880"/>
                  <a:pt x="1468" y="4854"/>
                  <a:pt x="1337" y="4844"/>
                </a:cubicBezTo>
                <a:cubicBezTo>
                  <a:pt x="1075" y="4823"/>
                  <a:pt x="781" y="4881"/>
                  <a:pt x="542" y="5026"/>
                </a:cubicBezTo>
                <a:cubicBezTo>
                  <a:pt x="302" y="5169"/>
                  <a:pt x="123" y="5392"/>
                  <a:pt x="46" y="5641"/>
                </a:cubicBezTo>
                <a:cubicBezTo>
                  <a:pt x="-34" y="5890"/>
                  <a:pt x="-4" y="6161"/>
                  <a:pt x="100" y="6382"/>
                </a:cubicBezTo>
                <a:cubicBezTo>
                  <a:pt x="203" y="6605"/>
                  <a:pt x="368" y="6779"/>
                  <a:pt x="541" y="6911"/>
                </a:cubicBezTo>
                <a:cubicBezTo>
                  <a:pt x="599" y="6852"/>
                  <a:pt x="656" y="6793"/>
                  <a:pt x="714" y="6734"/>
                </a:cubicBezTo>
                <a:cubicBezTo>
                  <a:pt x="772" y="6675"/>
                  <a:pt x="830" y="6616"/>
                  <a:pt x="888" y="6557"/>
                </a:cubicBezTo>
                <a:cubicBezTo>
                  <a:pt x="945" y="6497"/>
                  <a:pt x="1003" y="6438"/>
                  <a:pt x="1061" y="6379"/>
                </a:cubicBezTo>
                <a:cubicBezTo>
                  <a:pt x="1119" y="6320"/>
                  <a:pt x="1176" y="6261"/>
                  <a:pt x="1234" y="6202"/>
                </a:cubicBezTo>
                <a:cubicBezTo>
                  <a:pt x="1158" y="6144"/>
                  <a:pt x="1109" y="6084"/>
                  <a:pt x="1087" y="6034"/>
                </a:cubicBezTo>
                <a:cubicBezTo>
                  <a:pt x="1065" y="5985"/>
                  <a:pt x="1065" y="5946"/>
                  <a:pt x="1075" y="5913"/>
                </a:cubicBezTo>
                <a:cubicBezTo>
                  <a:pt x="1086" y="5879"/>
                  <a:pt x="1110" y="5850"/>
                  <a:pt x="1143" y="5831"/>
                </a:cubicBezTo>
                <a:cubicBezTo>
                  <a:pt x="1175" y="5812"/>
                  <a:pt x="1215" y="5802"/>
                  <a:pt x="1274" y="5806"/>
                </a:cubicBezTo>
                <a:cubicBezTo>
                  <a:pt x="1304" y="5809"/>
                  <a:pt x="1337" y="5815"/>
                  <a:pt x="1375" y="5828"/>
                </a:cubicBezTo>
                <a:cubicBezTo>
                  <a:pt x="1413" y="5841"/>
                  <a:pt x="1451" y="5854"/>
                  <a:pt x="1489" y="5866"/>
                </a:cubicBezTo>
                <a:cubicBezTo>
                  <a:pt x="1530" y="5880"/>
                  <a:pt x="1572" y="5893"/>
                  <a:pt x="1614" y="5907"/>
                </a:cubicBezTo>
                <a:cubicBezTo>
                  <a:pt x="1782" y="5959"/>
                  <a:pt x="1952" y="6003"/>
                  <a:pt x="2124" y="6040"/>
                </a:cubicBezTo>
                <a:cubicBezTo>
                  <a:pt x="2467" y="6114"/>
                  <a:pt x="2816" y="6157"/>
                  <a:pt x="3164" y="6173"/>
                </a:cubicBezTo>
                <a:cubicBezTo>
                  <a:pt x="4563" y="6236"/>
                  <a:pt x="5942" y="5862"/>
                  <a:pt x="7165" y="5228"/>
                </a:cubicBezTo>
                <a:cubicBezTo>
                  <a:pt x="8398" y="4591"/>
                  <a:pt x="9394" y="3609"/>
                  <a:pt x="9987" y="2465"/>
                </a:cubicBezTo>
                <a:cubicBezTo>
                  <a:pt x="10136" y="2179"/>
                  <a:pt x="10261" y="1883"/>
                  <a:pt x="10360" y="1582"/>
                </a:cubicBezTo>
                <a:cubicBezTo>
                  <a:pt x="10410" y="1430"/>
                  <a:pt x="10452" y="1280"/>
                  <a:pt x="10490" y="1122"/>
                </a:cubicBezTo>
                <a:cubicBezTo>
                  <a:pt x="10494" y="1105"/>
                  <a:pt x="10498" y="1087"/>
                  <a:pt x="10502" y="1069"/>
                </a:cubicBezTo>
                <a:cubicBezTo>
                  <a:pt x="10503" y="1064"/>
                  <a:pt x="10505" y="1059"/>
                  <a:pt x="10506" y="1054"/>
                </a:cubicBezTo>
                <a:cubicBezTo>
                  <a:pt x="10506" y="1051"/>
                  <a:pt x="10508" y="1049"/>
                  <a:pt x="10508" y="1047"/>
                </a:cubicBezTo>
                <a:cubicBezTo>
                  <a:pt x="10511" y="1037"/>
                  <a:pt x="10515" y="1029"/>
                  <a:pt x="10518" y="1022"/>
                </a:cubicBezTo>
                <a:cubicBezTo>
                  <a:pt x="10526" y="1009"/>
                  <a:pt x="10534" y="999"/>
                  <a:pt x="10547" y="989"/>
                </a:cubicBezTo>
                <a:cubicBezTo>
                  <a:pt x="10570" y="968"/>
                  <a:pt x="10622" y="945"/>
                  <a:pt x="10690" y="939"/>
                </a:cubicBezTo>
                <a:cubicBezTo>
                  <a:pt x="10756" y="932"/>
                  <a:pt x="10830" y="944"/>
                  <a:pt x="10876" y="965"/>
                </a:cubicBezTo>
                <a:cubicBezTo>
                  <a:pt x="10924" y="988"/>
                  <a:pt x="10939" y="1006"/>
                  <a:pt x="10951" y="1031"/>
                </a:cubicBezTo>
                <a:cubicBezTo>
                  <a:pt x="10952" y="1034"/>
                  <a:pt x="10954" y="1038"/>
                  <a:pt x="10955" y="1041"/>
                </a:cubicBezTo>
                <a:cubicBezTo>
                  <a:pt x="10955" y="1040"/>
                  <a:pt x="10955" y="1039"/>
                  <a:pt x="10955" y="1037"/>
                </a:cubicBezTo>
                <a:cubicBezTo>
                  <a:pt x="10957" y="1046"/>
                  <a:pt x="10959" y="1054"/>
                  <a:pt x="10961" y="1063"/>
                </a:cubicBezTo>
                <a:cubicBezTo>
                  <a:pt x="10969" y="1098"/>
                  <a:pt x="10977" y="1132"/>
                  <a:pt x="10985" y="1167"/>
                </a:cubicBezTo>
                <a:cubicBezTo>
                  <a:pt x="11004" y="1244"/>
                  <a:pt x="11024" y="1321"/>
                  <a:pt x="11046" y="1397"/>
                </a:cubicBezTo>
                <a:cubicBezTo>
                  <a:pt x="11396" y="2621"/>
                  <a:pt x="12185" y="3739"/>
                  <a:pt x="13267" y="4560"/>
                </a:cubicBezTo>
                <a:cubicBezTo>
                  <a:pt x="13808" y="4971"/>
                  <a:pt x="14418" y="5310"/>
                  <a:pt x="15075" y="5559"/>
                </a:cubicBezTo>
                <a:cubicBezTo>
                  <a:pt x="15732" y="5808"/>
                  <a:pt x="16432" y="5966"/>
                  <a:pt x="17141" y="6028"/>
                </a:cubicBezTo>
                <a:cubicBezTo>
                  <a:pt x="17850" y="6091"/>
                  <a:pt x="18568" y="6059"/>
                  <a:pt x="19266" y="5938"/>
                </a:cubicBezTo>
                <a:cubicBezTo>
                  <a:pt x="19440" y="5907"/>
                  <a:pt x="19613" y="5871"/>
                  <a:pt x="19784" y="5830"/>
                </a:cubicBezTo>
                <a:cubicBezTo>
                  <a:pt x="19871" y="5809"/>
                  <a:pt x="19954" y="5788"/>
                  <a:pt x="20043" y="5763"/>
                </a:cubicBezTo>
                <a:cubicBezTo>
                  <a:pt x="20080" y="5753"/>
                  <a:pt x="20118" y="5742"/>
                  <a:pt x="20156" y="5731"/>
                </a:cubicBezTo>
                <a:cubicBezTo>
                  <a:pt x="20169" y="5728"/>
                  <a:pt x="20182" y="5725"/>
                  <a:pt x="20194" y="5724"/>
                </a:cubicBezTo>
                <a:cubicBezTo>
                  <a:pt x="20240" y="5719"/>
                  <a:pt x="20281" y="5725"/>
                  <a:pt x="20329" y="5749"/>
                </a:cubicBezTo>
                <a:cubicBezTo>
                  <a:pt x="20376" y="5773"/>
                  <a:pt x="20422" y="5816"/>
                  <a:pt x="20445" y="5861"/>
                </a:cubicBezTo>
                <a:cubicBezTo>
                  <a:pt x="20469" y="5907"/>
                  <a:pt x="20472" y="5946"/>
                  <a:pt x="20463" y="5976"/>
                </a:cubicBezTo>
                <a:cubicBezTo>
                  <a:pt x="20459" y="5992"/>
                  <a:pt x="20451" y="6008"/>
                  <a:pt x="20437" y="6026"/>
                </a:cubicBezTo>
                <a:cubicBezTo>
                  <a:pt x="20430" y="6036"/>
                  <a:pt x="20422" y="6046"/>
                  <a:pt x="20411" y="6056"/>
                </a:cubicBezTo>
                <a:cubicBezTo>
                  <a:pt x="20407" y="6060"/>
                  <a:pt x="20403" y="6064"/>
                  <a:pt x="20399" y="6067"/>
                </a:cubicBezTo>
                <a:cubicBezTo>
                  <a:pt x="20386" y="6078"/>
                  <a:pt x="20373" y="6088"/>
                  <a:pt x="20360" y="6099"/>
                </a:cubicBezTo>
                <a:cubicBezTo>
                  <a:pt x="20095" y="6308"/>
                  <a:pt x="19847" y="6535"/>
                  <a:pt x="19620" y="6777"/>
                </a:cubicBezTo>
                <a:cubicBezTo>
                  <a:pt x="19165" y="7260"/>
                  <a:pt x="18791" y="7804"/>
                  <a:pt x="18518" y="8385"/>
                </a:cubicBezTo>
                <a:cubicBezTo>
                  <a:pt x="17966" y="9547"/>
                  <a:pt x="17830" y="10862"/>
                  <a:pt x="18148" y="12094"/>
                </a:cubicBezTo>
                <a:cubicBezTo>
                  <a:pt x="18460" y="13326"/>
                  <a:pt x="19211" y="14457"/>
                  <a:pt x="20241" y="15317"/>
                </a:cubicBezTo>
                <a:cubicBezTo>
                  <a:pt x="20296" y="15363"/>
                  <a:pt x="20351" y="15408"/>
                  <a:pt x="20406" y="15453"/>
                </a:cubicBezTo>
                <a:cubicBezTo>
                  <a:pt x="20424" y="15469"/>
                  <a:pt x="20433" y="15482"/>
                  <a:pt x="20440" y="15495"/>
                </a:cubicBezTo>
                <a:cubicBezTo>
                  <a:pt x="20451" y="15518"/>
                  <a:pt x="20457" y="15552"/>
                  <a:pt x="20440" y="15604"/>
                </a:cubicBezTo>
                <a:cubicBezTo>
                  <a:pt x="20424" y="15654"/>
                  <a:pt x="20383" y="15712"/>
                  <a:pt x="20336" y="15749"/>
                </a:cubicBezTo>
                <a:cubicBezTo>
                  <a:pt x="20287" y="15787"/>
                  <a:pt x="20242" y="15800"/>
                  <a:pt x="20216" y="15801"/>
                </a:cubicBezTo>
                <a:cubicBezTo>
                  <a:pt x="20209" y="15801"/>
                  <a:pt x="20160" y="15792"/>
                  <a:pt x="20160" y="15791"/>
                </a:cubicBezTo>
                <a:cubicBezTo>
                  <a:pt x="20156" y="15791"/>
                  <a:pt x="20001" y="15746"/>
                  <a:pt x="19916" y="15723"/>
                </a:cubicBezTo>
                <a:cubicBezTo>
                  <a:pt x="19745" y="15679"/>
                  <a:pt x="19572" y="15640"/>
                  <a:pt x="19398" y="15607"/>
                </a:cubicBezTo>
                <a:cubicBezTo>
                  <a:pt x="19050" y="15540"/>
                  <a:pt x="18696" y="15496"/>
                  <a:pt x="18340" y="15477"/>
                </a:cubicBezTo>
                <a:cubicBezTo>
                  <a:pt x="16917" y="15396"/>
                  <a:pt x="15466" y="15708"/>
                  <a:pt x="14247" y="16365"/>
                </a:cubicBezTo>
                <a:cubicBezTo>
                  <a:pt x="13022" y="17018"/>
                  <a:pt x="12047" y="18016"/>
                  <a:pt x="11472" y="19165"/>
                </a:cubicBezTo>
                <a:cubicBezTo>
                  <a:pt x="11327" y="19452"/>
                  <a:pt x="11207" y="19748"/>
                  <a:pt x="11111" y="20050"/>
                </a:cubicBezTo>
                <a:cubicBezTo>
                  <a:pt x="11087" y="20126"/>
                  <a:pt x="11065" y="20202"/>
                  <a:pt x="11044" y="20278"/>
                </a:cubicBezTo>
                <a:cubicBezTo>
                  <a:pt x="11024" y="20350"/>
                  <a:pt x="11000" y="20449"/>
                  <a:pt x="10990" y="20490"/>
                </a:cubicBezTo>
                <a:cubicBezTo>
                  <a:pt x="10982" y="20518"/>
                  <a:pt x="10965" y="20545"/>
                  <a:pt x="10918" y="20576"/>
                </a:cubicBezTo>
                <a:cubicBezTo>
                  <a:pt x="10873" y="20606"/>
                  <a:pt x="10802" y="20629"/>
                  <a:pt x="10738" y="20632"/>
                </a:cubicBezTo>
                <a:cubicBezTo>
                  <a:pt x="10672" y="20636"/>
                  <a:pt x="10624" y="20621"/>
                  <a:pt x="10602" y="20607"/>
                </a:cubicBezTo>
                <a:cubicBezTo>
                  <a:pt x="10581" y="20594"/>
                  <a:pt x="10560" y="20574"/>
                  <a:pt x="10543" y="20522"/>
                </a:cubicBezTo>
                <a:cubicBezTo>
                  <a:pt x="10543" y="20519"/>
                  <a:pt x="10537" y="20497"/>
                  <a:pt x="10535" y="20489"/>
                </a:cubicBezTo>
                <a:cubicBezTo>
                  <a:pt x="10531" y="20473"/>
                  <a:pt x="10527" y="20457"/>
                  <a:pt x="10524" y="20441"/>
                </a:cubicBezTo>
                <a:cubicBezTo>
                  <a:pt x="10514" y="20402"/>
                  <a:pt x="10505" y="20364"/>
                  <a:pt x="10496" y="20325"/>
                </a:cubicBezTo>
                <a:cubicBezTo>
                  <a:pt x="10477" y="20248"/>
                  <a:pt x="10455" y="20172"/>
                  <a:pt x="10433" y="20095"/>
                </a:cubicBezTo>
                <a:cubicBezTo>
                  <a:pt x="10071" y="18874"/>
                  <a:pt x="9269" y="17762"/>
                  <a:pt x="8178" y="16951"/>
                </a:cubicBezTo>
                <a:cubicBezTo>
                  <a:pt x="7091" y="16135"/>
                  <a:pt x="5713" y="15624"/>
                  <a:pt x="4292" y="15510"/>
                </a:cubicBezTo>
                <a:cubicBezTo>
                  <a:pt x="3582" y="15452"/>
                  <a:pt x="2863" y="15490"/>
                  <a:pt x="2166" y="15619"/>
                </a:cubicBezTo>
                <a:cubicBezTo>
                  <a:pt x="1991" y="15652"/>
                  <a:pt x="1818" y="15690"/>
                  <a:pt x="1647" y="15733"/>
                </a:cubicBezTo>
                <a:cubicBezTo>
                  <a:pt x="1604" y="15744"/>
                  <a:pt x="1562" y="15755"/>
                  <a:pt x="1519" y="15767"/>
                </a:cubicBezTo>
                <a:cubicBezTo>
                  <a:pt x="1385" y="15804"/>
                  <a:pt x="1250" y="15804"/>
                  <a:pt x="1168" y="15678"/>
                </a:cubicBezTo>
                <a:cubicBezTo>
                  <a:pt x="1062" y="15517"/>
                  <a:pt x="1174" y="15420"/>
                  <a:pt x="1197" y="15401"/>
                </a:cubicBezTo>
                <a:cubicBezTo>
                  <a:pt x="1229" y="15374"/>
                  <a:pt x="1262" y="15348"/>
                  <a:pt x="1294" y="15321"/>
                </a:cubicBezTo>
                <a:cubicBezTo>
                  <a:pt x="1552" y="15104"/>
                  <a:pt x="1793" y="14871"/>
                  <a:pt x="2012" y="14623"/>
                </a:cubicBezTo>
                <a:cubicBezTo>
                  <a:pt x="2450" y="14128"/>
                  <a:pt x="2805" y="13574"/>
                  <a:pt x="3058" y="12986"/>
                </a:cubicBezTo>
                <a:cubicBezTo>
                  <a:pt x="3570" y="11809"/>
                  <a:pt x="3690" y="10517"/>
                  <a:pt x="3374" y="9322"/>
                </a:cubicBezTo>
                <a:cubicBezTo>
                  <a:pt x="3218" y="8724"/>
                  <a:pt x="2955" y="8149"/>
                  <a:pt x="2595" y="7621"/>
                </a:cubicBezTo>
                <a:cubicBezTo>
                  <a:pt x="2236" y="7095"/>
                  <a:pt x="1772" y="6612"/>
                  <a:pt x="1237" y="6204"/>
                </a:cubicBezTo>
                <a:cubicBezTo>
                  <a:pt x="1179" y="6263"/>
                  <a:pt x="1121" y="6321"/>
                  <a:pt x="1062" y="6380"/>
                </a:cubicBezTo>
                <a:cubicBezTo>
                  <a:pt x="1004" y="6439"/>
                  <a:pt x="946" y="6498"/>
                  <a:pt x="888" y="6557"/>
                </a:cubicBezTo>
                <a:cubicBezTo>
                  <a:pt x="829" y="6615"/>
                  <a:pt x="771" y="6674"/>
                  <a:pt x="713" y="6733"/>
                </a:cubicBezTo>
                <a:cubicBezTo>
                  <a:pt x="655" y="6791"/>
                  <a:pt x="596" y="6850"/>
                  <a:pt x="538" y="6909"/>
                </a:cubicBezTo>
                <a:close/>
              </a:path>
            </a:pathLst>
          </a:custGeom>
          <a:solidFill>
            <a:srgbClr val="595959"/>
          </a:solidFill>
          <a:ln w="12700">
            <a:miter lim="400000"/>
          </a:ln>
        </p:spPr>
        <p:txBody>
          <a:bodyPr anchor="ctr"/>
          <a:p>
            <a:pPr algn="ctr"/>
            <a:endParaRPr>
              <a:latin typeface="微软雅黑" panose="020B0503020204020204" charset="-122"/>
              <a:ea typeface="微软雅黑" panose="020B0503020204020204" charset="-122"/>
            </a:endParaRPr>
          </a:p>
        </p:txBody>
      </p:sp>
      <p:sp>
        <p:nvSpPr>
          <p:cNvPr id="38" name="îŝḷîḓé-Freeform: Shape 8"/>
          <p:cNvSpPr/>
          <p:nvPr>
            <p:custDataLst>
              <p:tags r:id="rId2"/>
            </p:custDataLst>
          </p:nvPr>
        </p:nvSpPr>
        <p:spPr>
          <a:xfrm>
            <a:off x="7045764" y="3317901"/>
            <a:ext cx="780930" cy="780955"/>
          </a:xfrm>
          <a:custGeom>
            <a:avLst/>
            <a:gdLst/>
            <a:ahLst/>
            <a:cxnLst>
              <a:cxn ang="0">
                <a:pos x="wd2" y="hd2"/>
              </a:cxn>
              <a:cxn ang="5400000">
                <a:pos x="wd2" y="hd2"/>
              </a:cxn>
              <a:cxn ang="10800000">
                <a:pos x="wd2" y="hd2"/>
              </a:cxn>
              <a:cxn ang="16200000">
                <a:pos x="wd2" y="hd2"/>
              </a:cxn>
            </a:cxnLst>
            <a:rect l="0" t="0"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rgbClr val="FF8B03"/>
          </a:solidFill>
          <a:ln w="12700" cap="flat">
            <a:noFill/>
            <a:miter lim="400000"/>
          </a:ln>
          <a:effectLst/>
        </p:spPr>
        <p:txBody>
          <a:bodyPr anchor="ctr"/>
          <a:p>
            <a:pPr algn="ctr"/>
            <a:endParaRPr>
              <a:latin typeface="微软雅黑" panose="020B0503020204020204" charset="-122"/>
              <a:ea typeface="微软雅黑" panose="020B0503020204020204" charset="-122"/>
            </a:endParaRPr>
          </a:p>
        </p:txBody>
      </p:sp>
      <p:sp>
        <p:nvSpPr>
          <p:cNvPr id="36" name="îŝḷîḓé-Freeform: Shape 11"/>
          <p:cNvSpPr/>
          <p:nvPr>
            <p:custDataLst>
              <p:tags r:id="rId3"/>
            </p:custDataLst>
          </p:nvPr>
        </p:nvSpPr>
        <p:spPr>
          <a:xfrm>
            <a:off x="6378478" y="4464886"/>
            <a:ext cx="780959" cy="780950"/>
          </a:xfrm>
          <a:custGeom>
            <a:avLst/>
            <a:gdLst/>
            <a:ahLst/>
            <a:cxnLst>
              <a:cxn ang="0">
                <a:pos x="wd2" y="hd2"/>
              </a:cxn>
              <a:cxn ang="5400000">
                <a:pos x="wd2" y="hd2"/>
              </a:cxn>
              <a:cxn ang="10800000">
                <a:pos x="wd2" y="hd2"/>
              </a:cxn>
              <a:cxn ang="16200000">
                <a:pos x="wd2" y="hd2"/>
              </a:cxn>
            </a:cxnLst>
            <a:rect l="0" t="0"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rgbClr val="FF8B03"/>
          </a:solidFill>
          <a:ln w="12700" cap="flat">
            <a:noFill/>
            <a:miter lim="400000"/>
          </a:ln>
          <a:effectLst/>
        </p:spPr>
        <p:txBody>
          <a:bodyPr anchor="ctr"/>
          <a:p>
            <a:pPr algn="ctr"/>
            <a:endParaRPr>
              <a:latin typeface="微软雅黑" panose="020B0503020204020204" charset="-122"/>
              <a:ea typeface="微软雅黑" panose="020B0503020204020204" charset="-122"/>
            </a:endParaRPr>
          </a:p>
        </p:txBody>
      </p:sp>
      <p:sp>
        <p:nvSpPr>
          <p:cNvPr id="34" name="îŝḷîḓé-Freeform: Shape 20"/>
          <p:cNvSpPr/>
          <p:nvPr>
            <p:custDataLst>
              <p:tags r:id="rId4"/>
            </p:custDataLst>
          </p:nvPr>
        </p:nvSpPr>
        <p:spPr>
          <a:xfrm>
            <a:off x="4365305" y="3317906"/>
            <a:ext cx="780959" cy="780944"/>
          </a:xfrm>
          <a:custGeom>
            <a:avLst/>
            <a:gdLst/>
            <a:ahLst/>
            <a:cxnLst>
              <a:cxn ang="0">
                <a:pos x="wd2" y="hd2"/>
              </a:cxn>
              <a:cxn ang="5400000">
                <a:pos x="wd2" y="hd2"/>
              </a:cxn>
              <a:cxn ang="10800000">
                <a:pos x="wd2" y="hd2"/>
              </a:cxn>
              <a:cxn ang="16200000">
                <a:pos x="wd2" y="hd2"/>
              </a:cxn>
            </a:cxnLst>
            <a:rect l="0" t="0" r="r" b="b"/>
            <a:pathLst>
              <a:path w="19807" h="19807" extrusionOk="0">
                <a:moveTo>
                  <a:pt x="11898" y="19602"/>
                </a:moveTo>
                <a:cubicBezTo>
                  <a:pt x="6542" y="20704"/>
                  <a:pt x="1306" y="17256"/>
                  <a:pt x="204" y="11899"/>
                </a:cubicBezTo>
                <a:cubicBezTo>
                  <a:pt x="-897" y="6542"/>
                  <a:pt x="2552" y="1307"/>
                  <a:pt x="7907" y="205"/>
                </a:cubicBezTo>
                <a:cubicBezTo>
                  <a:pt x="13261" y="-896"/>
                  <a:pt x="18494" y="2549"/>
                  <a:pt x="19599" y="7900"/>
                </a:cubicBezTo>
                <a:cubicBezTo>
                  <a:pt x="19600" y="7903"/>
                  <a:pt x="19600" y="7905"/>
                  <a:pt x="19601" y="7908"/>
                </a:cubicBezTo>
                <a:cubicBezTo>
                  <a:pt x="20703" y="13264"/>
                  <a:pt x="17254" y="18500"/>
                  <a:pt x="11898" y="19602"/>
                </a:cubicBezTo>
                <a:close/>
              </a:path>
            </a:pathLst>
          </a:custGeom>
          <a:solidFill>
            <a:srgbClr val="FF8B03"/>
          </a:solidFill>
          <a:ln w="12700" cap="flat">
            <a:noFill/>
            <a:miter lim="400000"/>
          </a:ln>
          <a:effectLst/>
        </p:spPr>
        <p:txBody>
          <a:bodyPr anchor="ctr"/>
          <a:p>
            <a:pPr algn="ctr"/>
            <a:endParaRPr>
              <a:latin typeface="微软雅黑" panose="020B0503020204020204" charset="-122"/>
              <a:ea typeface="微软雅黑" panose="020B0503020204020204" charset="-122"/>
            </a:endParaRPr>
          </a:p>
        </p:txBody>
      </p:sp>
      <p:sp>
        <p:nvSpPr>
          <p:cNvPr id="32" name="îŝḷîḓé-Freeform: Shape 5"/>
          <p:cNvSpPr/>
          <p:nvPr>
            <p:custDataLst>
              <p:tags r:id="rId5"/>
            </p:custDataLst>
          </p:nvPr>
        </p:nvSpPr>
        <p:spPr>
          <a:xfrm>
            <a:off x="6367166" y="2190660"/>
            <a:ext cx="780937" cy="780944"/>
          </a:xfrm>
          <a:custGeom>
            <a:avLst/>
            <a:gdLst/>
            <a:ahLst/>
            <a:cxnLst>
              <a:cxn ang="0">
                <a:pos x="wd2" y="hd2"/>
              </a:cxn>
              <a:cxn ang="5400000">
                <a:pos x="wd2" y="hd2"/>
              </a:cxn>
              <a:cxn ang="10800000">
                <a:pos x="wd2" y="hd2"/>
              </a:cxn>
              <a:cxn ang="16200000">
                <a:pos x="wd2" y="hd2"/>
              </a:cxn>
            </a:cxnLst>
            <a:rect l="0" t="0"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rgbClr val="FF8B03"/>
          </a:solidFill>
          <a:ln w="12700" cap="flat">
            <a:noFill/>
            <a:miter lim="400000"/>
          </a:ln>
          <a:effectLst/>
        </p:spPr>
        <p:txBody>
          <a:bodyPr anchor="ctr"/>
          <a:p>
            <a:pPr algn="ctr"/>
            <a:endParaRPr>
              <a:latin typeface="微软雅黑" panose="020B0503020204020204" charset="-122"/>
              <a:ea typeface="微软雅黑" panose="020B0503020204020204" charset="-122"/>
            </a:endParaRPr>
          </a:p>
        </p:txBody>
      </p:sp>
      <p:sp>
        <p:nvSpPr>
          <p:cNvPr id="30" name="îŝḷîḓé-Freeform: Shape 14"/>
          <p:cNvSpPr/>
          <p:nvPr>
            <p:custDataLst>
              <p:tags r:id="rId6"/>
            </p:custDataLst>
          </p:nvPr>
        </p:nvSpPr>
        <p:spPr>
          <a:xfrm>
            <a:off x="5043902" y="4464889"/>
            <a:ext cx="780930" cy="780944"/>
          </a:xfrm>
          <a:custGeom>
            <a:avLst/>
            <a:gdLst/>
            <a:ahLst/>
            <a:cxnLst>
              <a:cxn ang="0">
                <a:pos x="wd2" y="hd2"/>
              </a:cxn>
              <a:cxn ang="5400000">
                <a:pos x="wd2" y="hd2"/>
              </a:cxn>
              <a:cxn ang="10800000">
                <a:pos x="wd2" y="hd2"/>
              </a:cxn>
              <a:cxn ang="16200000">
                <a:pos x="wd2" y="hd2"/>
              </a:cxn>
            </a:cxnLst>
            <a:rect l="0" t="0"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rgbClr val="FF8B03"/>
          </a:solidFill>
          <a:ln w="12700" cap="flat">
            <a:noFill/>
            <a:miter lim="400000"/>
          </a:ln>
          <a:effectLst/>
        </p:spPr>
        <p:txBody>
          <a:bodyPr anchor="ctr"/>
          <a:p>
            <a:pPr algn="ctr"/>
            <a:endParaRPr>
              <a:latin typeface="微软雅黑" panose="020B0503020204020204" charset="-122"/>
              <a:ea typeface="微软雅黑" panose="020B0503020204020204" charset="-122"/>
            </a:endParaRPr>
          </a:p>
        </p:txBody>
      </p:sp>
      <p:sp>
        <p:nvSpPr>
          <p:cNvPr id="28" name="îŝḷîḓé-Freeform: Shape 17"/>
          <p:cNvSpPr/>
          <p:nvPr>
            <p:custDataLst>
              <p:tags r:id="rId7"/>
            </p:custDataLst>
          </p:nvPr>
        </p:nvSpPr>
        <p:spPr>
          <a:xfrm>
            <a:off x="5032594" y="2190650"/>
            <a:ext cx="780942" cy="780965"/>
          </a:xfrm>
          <a:custGeom>
            <a:avLst/>
            <a:gdLst/>
            <a:ahLst/>
            <a:cxnLst>
              <a:cxn ang="0">
                <a:pos x="wd2" y="hd2"/>
              </a:cxn>
              <a:cxn ang="5400000">
                <a:pos x="wd2" y="hd2"/>
              </a:cxn>
              <a:cxn ang="10800000">
                <a:pos x="wd2" y="hd2"/>
              </a:cxn>
              <a:cxn ang="16200000">
                <a:pos x="wd2" y="hd2"/>
              </a:cxn>
            </a:cxnLst>
            <a:rect l="0" t="0" r="r" b="b"/>
            <a:pathLst>
              <a:path w="19806" h="19807" extrusionOk="0">
                <a:moveTo>
                  <a:pt x="11898" y="19602"/>
                </a:moveTo>
                <a:cubicBezTo>
                  <a:pt x="6542" y="20703"/>
                  <a:pt x="1307" y="17255"/>
                  <a:pt x="205" y="11898"/>
                </a:cubicBezTo>
                <a:cubicBezTo>
                  <a:pt x="-897" y="6542"/>
                  <a:pt x="2552" y="1307"/>
                  <a:pt x="7908" y="205"/>
                </a:cubicBezTo>
                <a:cubicBezTo>
                  <a:pt x="13261" y="-897"/>
                  <a:pt x="18494" y="2548"/>
                  <a:pt x="19599" y="7899"/>
                </a:cubicBezTo>
                <a:cubicBezTo>
                  <a:pt x="19600" y="7902"/>
                  <a:pt x="19600" y="7904"/>
                  <a:pt x="19601" y="7908"/>
                </a:cubicBezTo>
                <a:cubicBezTo>
                  <a:pt x="20703" y="13264"/>
                  <a:pt x="17254" y="18500"/>
                  <a:pt x="11898" y="19602"/>
                </a:cubicBezTo>
                <a:close/>
              </a:path>
            </a:pathLst>
          </a:custGeom>
          <a:solidFill>
            <a:srgbClr val="FF8B03"/>
          </a:solidFill>
          <a:ln w="12700" cap="flat">
            <a:noFill/>
            <a:miter lim="400000"/>
          </a:ln>
          <a:effectLst/>
        </p:spPr>
        <p:txBody>
          <a:bodyPr anchor="ctr"/>
          <a:p>
            <a:pPr algn="ctr"/>
            <a:endParaRPr>
              <a:latin typeface="微软雅黑" panose="020B0503020204020204" charset="-122"/>
              <a:ea typeface="微软雅黑" panose="020B0503020204020204" charset="-122"/>
            </a:endParaRPr>
          </a:p>
        </p:txBody>
      </p:sp>
      <p:sp>
        <p:nvSpPr>
          <p:cNvPr id="62" name="矩形 61"/>
          <p:cNvSpPr/>
          <p:nvPr>
            <p:custDataLst>
              <p:tags r:id="rId8"/>
            </p:custDataLst>
          </p:nvPr>
        </p:nvSpPr>
        <p:spPr>
          <a:xfrm>
            <a:off x="629921" y="2302752"/>
            <a:ext cx="3268980" cy="645160"/>
          </a:xfrm>
          <a:prstGeom prst="rect">
            <a:avLst/>
          </a:prstGeom>
        </p:spPr>
        <p:txBody>
          <a:bodyPr wrap="square">
            <a:spAutoFit/>
            <a:scene3d>
              <a:camera prst="orthographicFront"/>
              <a:lightRig rig="threePt" dir="t"/>
            </a:scene3d>
            <a:sp3d contourW="12700"/>
          </a:bodyPr>
          <a:p>
            <a:pPr algn="r">
              <a:lnSpc>
                <a:spcPct val="150000"/>
              </a:lnSpc>
            </a:pPr>
            <a:r>
              <a:rPr lang="zh-CN" altLang="en-US" sz="1200" smtClean="0">
                <a:solidFill>
                  <a:schemeClr val="tx1">
                    <a:lumMod val="75000"/>
                    <a:lumOff val="25000"/>
                  </a:schemeClr>
                </a:solidFill>
                <a:latin typeface="思源黑体 CN Normal" panose="020B0400000000000000" charset="-122"/>
                <a:ea typeface="思源黑体 CN Normal" panose="020B0400000000000000" charset="-122"/>
              </a:rPr>
              <a:t>集成视觉算法库，软件</a:t>
            </a:r>
            <a:endParaRPr lang="zh-CN" altLang="en-US" sz="1200" smtClean="0">
              <a:solidFill>
                <a:schemeClr val="tx1">
                  <a:lumMod val="75000"/>
                  <a:lumOff val="25000"/>
                </a:schemeClr>
              </a:solidFill>
              <a:latin typeface="思源黑体 CN Normal" panose="020B0400000000000000" charset="-122"/>
              <a:ea typeface="思源黑体 CN Normal" panose="020B0400000000000000" charset="-122"/>
            </a:endParaRPr>
          </a:p>
          <a:p>
            <a:pPr algn="r">
              <a:lnSpc>
                <a:spcPct val="150000"/>
              </a:lnSpc>
            </a:pPr>
            <a:r>
              <a:rPr lang="zh-CN" altLang="en-US" sz="1200" smtClean="0">
                <a:solidFill>
                  <a:schemeClr val="tx1">
                    <a:lumMod val="75000"/>
                    <a:lumOff val="25000"/>
                  </a:schemeClr>
                </a:solidFill>
                <a:latin typeface="思源黑体 CN Normal" panose="020B0400000000000000" charset="-122"/>
                <a:ea typeface="思源黑体 CN Normal" panose="020B0400000000000000" charset="-122"/>
              </a:rPr>
              <a:t>功能多样，开发时间成本低</a:t>
            </a:r>
            <a:endParaRPr lang="zh-CN" altLang="en-US" sz="1200" smtClean="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63" name="矩形 62"/>
          <p:cNvSpPr/>
          <p:nvPr>
            <p:custDataLst>
              <p:tags r:id="rId9"/>
            </p:custDataLst>
          </p:nvPr>
        </p:nvSpPr>
        <p:spPr>
          <a:xfrm>
            <a:off x="1490345" y="1947545"/>
            <a:ext cx="2407920" cy="386080"/>
          </a:xfrm>
          <a:prstGeom prst="rect">
            <a:avLst/>
          </a:prstGeom>
        </p:spPr>
        <p:txBody>
          <a:bodyPr wrap="square">
            <a:spAutoFit/>
            <a:scene3d>
              <a:camera prst="orthographicFront"/>
              <a:lightRig rig="threePt" dir="t"/>
            </a:scene3d>
            <a:sp3d contourW="12700"/>
          </a:bodyPr>
          <a:p>
            <a:pPr algn="r">
              <a:lnSpc>
                <a:spcPct val="120000"/>
              </a:lnSpc>
            </a:pPr>
            <a:r>
              <a:rPr lang="zh-CN" altLang="en-US" sz="1600" smtClean="0">
                <a:solidFill>
                  <a:schemeClr val="tx1">
                    <a:lumMod val="75000"/>
                    <a:lumOff val="25000"/>
                  </a:schemeClr>
                </a:solidFill>
                <a:latin typeface="思源黑体 CN Medium" panose="020B0600000000000000" charset="-122"/>
                <a:ea typeface="思源黑体 CN Medium" panose="020B0600000000000000" charset="-122"/>
              </a:rPr>
              <a:t>解决</a:t>
            </a:r>
            <a:r>
              <a:rPr lang="zh-CN" altLang="en-US" sz="1600" smtClean="0">
                <a:solidFill>
                  <a:srgbClr val="FF8B03"/>
                </a:solidFill>
                <a:latin typeface="思源黑体 CN Medium" panose="020B0600000000000000" charset="-122"/>
                <a:ea typeface="思源黑体 CN Medium" panose="020B0600000000000000" charset="-122"/>
              </a:rPr>
              <a:t>开发时间成本高</a:t>
            </a:r>
            <a:endParaRPr lang="zh-CN" altLang="en-US" sz="1600" smtClean="0">
              <a:solidFill>
                <a:srgbClr val="FF8B03"/>
              </a:solidFill>
              <a:latin typeface="思源黑体 CN Medium" panose="020B0600000000000000" charset="-122"/>
              <a:ea typeface="思源黑体 CN Medium" panose="020B0600000000000000" charset="-122"/>
            </a:endParaRPr>
          </a:p>
        </p:txBody>
      </p:sp>
      <p:sp>
        <p:nvSpPr>
          <p:cNvPr id="64" name="矩形 63"/>
          <p:cNvSpPr/>
          <p:nvPr>
            <p:custDataLst>
              <p:tags r:id="rId10"/>
            </p:custDataLst>
          </p:nvPr>
        </p:nvSpPr>
        <p:spPr>
          <a:xfrm>
            <a:off x="8306232" y="2302752"/>
            <a:ext cx="3347288" cy="645160"/>
          </a:xfrm>
          <a:prstGeom prst="rect">
            <a:avLst/>
          </a:prstGeom>
        </p:spPr>
        <p:txBody>
          <a:bodyPr wrap="square">
            <a:spAutoFit/>
            <a:scene3d>
              <a:camera prst="orthographicFront"/>
              <a:lightRig rig="threePt" dir="t"/>
            </a:scene3d>
            <a:sp3d contourW="12700"/>
          </a:bodyPr>
          <a:p>
            <a:pPr>
              <a:lnSpc>
                <a:spcPct val="150000"/>
              </a:lnSpc>
            </a:pPr>
            <a:r>
              <a:rPr lang="zh-CN" altLang="en-US" sz="1200" smtClean="0">
                <a:solidFill>
                  <a:schemeClr val="tx1">
                    <a:lumMod val="75000"/>
                    <a:lumOff val="25000"/>
                  </a:schemeClr>
                </a:solidFill>
                <a:latin typeface="微软雅黑" panose="020B0503020204020204" charset="-122"/>
                <a:ea typeface="微软雅黑" panose="020B0503020204020204" charset="-122"/>
              </a:rPr>
              <a:t>可与AI算法结合，学习各类误检样本，持续降</a:t>
            </a:r>
            <a:endParaRPr lang="zh-CN" altLang="en-US" sz="1200" smtClean="0">
              <a:solidFill>
                <a:schemeClr val="tx1">
                  <a:lumMod val="75000"/>
                  <a:lumOff val="25000"/>
                </a:schemeClr>
              </a:solidFill>
              <a:latin typeface="微软雅黑" panose="020B0503020204020204" charset="-122"/>
              <a:ea typeface="微软雅黑" panose="020B0503020204020204" charset="-122"/>
            </a:endParaRPr>
          </a:p>
          <a:p>
            <a:pPr>
              <a:lnSpc>
                <a:spcPct val="150000"/>
              </a:lnSpc>
            </a:pPr>
            <a:r>
              <a:rPr lang="zh-CN" altLang="en-US" sz="1200" smtClean="0">
                <a:solidFill>
                  <a:schemeClr val="tx1">
                    <a:lumMod val="75000"/>
                    <a:lumOff val="25000"/>
                  </a:schemeClr>
                </a:solidFill>
                <a:latin typeface="微软雅黑" panose="020B0503020204020204" charset="-122"/>
                <a:ea typeface="微软雅黑" panose="020B0503020204020204" charset="-122"/>
              </a:rPr>
              <a:t>低误报率</a:t>
            </a:r>
            <a:endParaRPr lang="zh-CN" altLang="en-US" sz="1200" smtClean="0">
              <a:solidFill>
                <a:schemeClr val="tx1">
                  <a:lumMod val="75000"/>
                  <a:lumOff val="25000"/>
                </a:schemeClr>
              </a:solidFill>
              <a:latin typeface="微软雅黑" panose="020B0503020204020204" charset="-122"/>
              <a:ea typeface="微软雅黑" panose="020B0503020204020204" charset="-122"/>
            </a:endParaRPr>
          </a:p>
        </p:txBody>
      </p:sp>
      <p:sp>
        <p:nvSpPr>
          <p:cNvPr id="65" name="矩形 64"/>
          <p:cNvSpPr/>
          <p:nvPr>
            <p:custDataLst>
              <p:tags r:id="rId11"/>
            </p:custDataLst>
          </p:nvPr>
        </p:nvSpPr>
        <p:spPr>
          <a:xfrm>
            <a:off x="8282004" y="1947724"/>
            <a:ext cx="2050552" cy="386080"/>
          </a:xfrm>
          <a:prstGeom prst="rect">
            <a:avLst/>
          </a:prstGeom>
        </p:spPr>
        <p:txBody>
          <a:bodyPr wrap="square">
            <a:spAutoFit/>
            <a:scene3d>
              <a:camera prst="orthographicFront"/>
              <a:lightRig rig="threePt" dir="t"/>
            </a:scene3d>
            <a:sp3d contourW="12700"/>
          </a:bodyPr>
          <a:p>
            <a:pPr>
              <a:lnSpc>
                <a:spcPct val="120000"/>
              </a:lnSpc>
            </a:pPr>
            <a:r>
              <a:rPr lang="zh-CN" altLang="en-US" sz="1600" smtClean="0">
                <a:solidFill>
                  <a:schemeClr val="tx1">
                    <a:lumMod val="75000"/>
                    <a:lumOff val="25000"/>
                  </a:schemeClr>
                </a:solidFill>
                <a:latin typeface="思源黑体 CN Medium" panose="020B0600000000000000" charset="-122"/>
                <a:ea typeface="思源黑体 CN Medium" panose="020B0600000000000000" charset="-122"/>
              </a:rPr>
              <a:t>解决</a:t>
            </a:r>
            <a:r>
              <a:rPr lang="zh-CN" altLang="en-US" sz="1600" smtClean="0">
                <a:solidFill>
                  <a:srgbClr val="FF8B03"/>
                </a:solidFill>
                <a:latin typeface="思源黑体 CN Medium" panose="020B0600000000000000" charset="-122"/>
                <a:ea typeface="思源黑体 CN Medium" panose="020B0600000000000000" charset="-122"/>
              </a:rPr>
              <a:t>系统漏洞多</a:t>
            </a:r>
            <a:endParaRPr lang="zh-CN" altLang="en-US" sz="1600" smtClean="0">
              <a:solidFill>
                <a:srgbClr val="FF8B03"/>
              </a:solidFill>
              <a:latin typeface="思源黑体 CN Medium" panose="020B0600000000000000" charset="-122"/>
              <a:ea typeface="思源黑体 CN Medium" panose="020B0600000000000000" charset="-122"/>
            </a:endParaRPr>
          </a:p>
        </p:txBody>
      </p:sp>
      <p:sp>
        <p:nvSpPr>
          <p:cNvPr id="66" name="矩形 65"/>
          <p:cNvSpPr/>
          <p:nvPr>
            <p:custDataLst>
              <p:tags r:id="rId12"/>
            </p:custDataLst>
          </p:nvPr>
        </p:nvSpPr>
        <p:spPr>
          <a:xfrm>
            <a:off x="629921" y="3639487"/>
            <a:ext cx="3268980" cy="645160"/>
          </a:xfrm>
          <a:prstGeom prst="rect">
            <a:avLst/>
          </a:prstGeom>
        </p:spPr>
        <p:txBody>
          <a:bodyPr wrap="square">
            <a:spAutoFit/>
            <a:scene3d>
              <a:camera prst="orthographicFront"/>
              <a:lightRig rig="threePt" dir="t"/>
            </a:scene3d>
            <a:sp3d contourW="12700"/>
          </a:bodyPr>
          <a:p>
            <a:pPr algn="r">
              <a:lnSpc>
                <a:spcPct val="150000"/>
              </a:lnSpc>
            </a:pPr>
            <a:r>
              <a:rPr lang="zh-CN" altLang="en-US" sz="1200" smtClean="0">
                <a:solidFill>
                  <a:schemeClr val="tx1">
                    <a:lumMod val="75000"/>
                    <a:lumOff val="25000"/>
                  </a:schemeClr>
                </a:solidFill>
                <a:latin typeface="微软雅黑" panose="020B0503020204020204" charset="-122"/>
                <a:ea typeface="微软雅黑" panose="020B0503020204020204" charset="-122"/>
              </a:rPr>
              <a:t>软件版本统一，通用于</a:t>
            </a:r>
            <a:endParaRPr lang="zh-CN" altLang="en-US" sz="1200" smtClean="0">
              <a:solidFill>
                <a:schemeClr val="tx1">
                  <a:lumMod val="75000"/>
                  <a:lumOff val="25000"/>
                </a:schemeClr>
              </a:solidFill>
              <a:latin typeface="微软雅黑" panose="020B0503020204020204" charset="-122"/>
              <a:ea typeface="微软雅黑" panose="020B0503020204020204" charset="-122"/>
            </a:endParaRPr>
          </a:p>
          <a:p>
            <a:pPr algn="r">
              <a:lnSpc>
                <a:spcPct val="150000"/>
              </a:lnSpc>
            </a:pPr>
            <a:r>
              <a:rPr lang="zh-CN" altLang="en-US" sz="1200" smtClean="0">
                <a:solidFill>
                  <a:schemeClr val="tx1">
                    <a:lumMod val="75000"/>
                    <a:lumOff val="25000"/>
                  </a:schemeClr>
                </a:solidFill>
                <a:latin typeface="微软雅黑" panose="020B0503020204020204" charset="-122"/>
                <a:ea typeface="微软雅黑" panose="020B0503020204020204" charset="-122"/>
              </a:rPr>
              <a:t>市面上90%视觉检测需求</a:t>
            </a:r>
            <a:endParaRPr lang="zh-CN" altLang="en-US" sz="1200" smtClean="0">
              <a:solidFill>
                <a:schemeClr val="tx1">
                  <a:lumMod val="75000"/>
                  <a:lumOff val="25000"/>
                </a:schemeClr>
              </a:solidFill>
              <a:latin typeface="微软雅黑" panose="020B0503020204020204" charset="-122"/>
              <a:ea typeface="微软雅黑" panose="020B0503020204020204" charset="-122"/>
            </a:endParaRPr>
          </a:p>
        </p:txBody>
      </p:sp>
      <p:sp>
        <p:nvSpPr>
          <p:cNvPr id="67" name="矩形 66"/>
          <p:cNvSpPr/>
          <p:nvPr>
            <p:custDataLst>
              <p:tags r:id="rId13"/>
            </p:custDataLst>
          </p:nvPr>
        </p:nvSpPr>
        <p:spPr>
          <a:xfrm>
            <a:off x="1848348" y="3284459"/>
            <a:ext cx="2050552" cy="386080"/>
          </a:xfrm>
          <a:prstGeom prst="rect">
            <a:avLst/>
          </a:prstGeom>
        </p:spPr>
        <p:txBody>
          <a:bodyPr wrap="square">
            <a:spAutoFit/>
            <a:scene3d>
              <a:camera prst="orthographicFront"/>
              <a:lightRig rig="threePt" dir="t"/>
            </a:scene3d>
            <a:sp3d contourW="12700"/>
          </a:bodyPr>
          <a:p>
            <a:pPr algn="r">
              <a:lnSpc>
                <a:spcPct val="120000"/>
              </a:lnSpc>
            </a:pPr>
            <a:r>
              <a:rPr lang="zh-CN" altLang="en-US" sz="1600" smtClean="0">
                <a:solidFill>
                  <a:schemeClr val="tx1">
                    <a:lumMod val="75000"/>
                    <a:lumOff val="25000"/>
                  </a:schemeClr>
                </a:solidFill>
                <a:latin typeface="思源黑体 CN Medium" panose="020B0600000000000000" charset="-122"/>
                <a:ea typeface="思源黑体 CN Medium" panose="020B0600000000000000" charset="-122"/>
              </a:rPr>
              <a:t>解决</a:t>
            </a:r>
            <a:r>
              <a:rPr lang="zh-CN" altLang="en-US" sz="1600" smtClean="0">
                <a:solidFill>
                  <a:srgbClr val="FF8B03"/>
                </a:solidFill>
                <a:latin typeface="思源黑体 CN Medium" panose="020B0600000000000000" charset="-122"/>
                <a:ea typeface="思源黑体 CN Medium" panose="020B0600000000000000" charset="-122"/>
              </a:rPr>
              <a:t>版本碎片化</a:t>
            </a:r>
            <a:endParaRPr lang="zh-CN" altLang="en-US" sz="1600" smtClean="0">
              <a:solidFill>
                <a:srgbClr val="FF8B03"/>
              </a:solidFill>
              <a:latin typeface="思源黑体 CN Medium" panose="020B0600000000000000" charset="-122"/>
              <a:ea typeface="思源黑体 CN Medium" panose="020B0600000000000000" charset="-122"/>
            </a:endParaRPr>
          </a:p>
        </p:txBody>
      </p:sp>
      <p:sp>
        <p:nvSpPr>
          <p:cNvPr id="68" name="矩形 67"/>
          <p:cNvSpPr/>
          <p:nvPr>
            <p:custDataLst>
              <p:tags r:id="rId14"/>
            </p:custDataLst>
          </p:nvPr>
        </p:nvSpPr>
        <p:spPr>
          <a:xfrm>
            <a:off x="8306232" y="3639487"/>
            <a:ext cx="3347288" cy="645160"/>
          </a:xfrm>
          <a:prstGeom prst="rect">
            <a:avLst/>
          </a:prstGeom>
        </p:spPr>
        <p:txBody>
          <a:bodyPr wrap="square">
            <a:spAutoFit/>
            <a:scene3d>
              <a:camera prst="orthographicFront"/>
              <a:lightRig rig="threePt" dir="t"/>
            </a:scene3d>
            <a:sp3d contourW="12700"/>
          </a:bodyPr>
          <a:p>
            <a:pPr>
              <a:lnSpc>
                <a:spcPct val="150000"/>
              </a:lnSpc>
            </a:pPr>
            <a:r>
              <a:rPr lang="zh-CN" altLang="en-US" sz="1200" smtClean="0">
                <a:solidFill>
                  <a:schemeClr val="tx1">
                    <a:lumMod val="75000"/>
                    <a:lumOff val="25000"/>
                  </a:schemeClr>
                </a:solidFill>
                <a:latin typeface="微软雅黑" panose="020B0503020204020204" charset="-122"/>
                <a:ea typeface="微软雅黑" panose="020B0503020204020204" charset="-122"/>
                <a:sym typeface="+mn-ea"/>
              </a:rPr>
              <a:t>可与AI算法结合，学习各类误检样本，持续降</a:t>
            </a:r>
            <a:endParaRPr lang="zh-CN" altLang="en-US" sz="1200" smtClean="0">
              <a:solidFill>
                <a:schemeClr val="tx1">
                  <a:lumMod val="75000"/>
                  <a:lumOff val="25000"/>
                </a:schemeClr>
              </a:solidFill>
              <a:latin typeface="微软雅黑" panose="020B0503020204020204" charset="-122"/>
              <a:ea typeface="微软雅黑" panose="020B0503020204020204" charset="-122"/>
              <a:sym typeface="+mn-ea"/>
            </a:endParaRPr>
          </a:p>
          <a:p>
            <a:pPr>
              <a:lnSpc>
                <a:spcPct val="150000"/>
              </a:lnSpc>
            </a:pPr>
            <a:r>
              <a:rPr lang="zh-CN" altLang="en-US" sz="1200" smtClean="0">
                <a:solidFill>
                  <a:schemeClr val="tx1">
                    <a:lumMod val="75000"/>
                    <a:lumOff val="25000"/>
                  </a:schemeClr>
                </a:solidFill>
                <a:latin typeface="微软雅黑" panose="020B0503020204020204" charset="-122"/>
                <a:ea typeface="微软雅黑" panose="020B0503020204020204" charset="-122"/>
                <a:sym typeface="+mn-ea"/>
              </a:rPr>
              <a:t>低误报率</a:t>
            </a:r>
            <a:endParaRPr lang="zh-CN" altLang="en-US" sz="1200" smtClean="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69" name="矩形 68"/>
          <p:cNvSpPr/>
          <p:nvPr>
            <p:custDataLst>
              <p:tags r:id="rId15"/>
            </p:custDataLst>
          </p:nvPr>
        </p:nvSpPr>
        <p:spPr>
          <a:xfrm>
            <a:off x="8282305" y="3284220"/>
            <a:ext cx="2820035" cy="386080"/>
          </a:xfrm>
          <a:prstGeom prst="rect">
            <a:avLst/>
          </a:prstGeom>
        </p:spPr>
        <p:txBody>
          <a:bodyPr wrap="square">
            <a:spAutoFit/>
            <a:scene3d>
              <a:camera prst="orthographicFront"/>
              <a:lightRig rig="threePt" dir="t"/>
            </a:scene3d>
            <a:sp3d contourW="12700"/>
          </a:bodyPr>
          <a:p>
            <a:pPr>
              <a:lnSpc>
                <a:spcPct val="120000"/>
              </a:lnSpc>
            </a:pPr>
            <a:r>
              <a:rPr lang="zh-CN" altLang="en-US" sz="1600" smtClean="0">
                <a:solidFill>
                  <a:schemeClr val="tx1">
                    <a:lumMod val="75000"/>
                    <a:lumOff val="25000"/>
                  </a:schemeClr>
                </a:solidFill>
                <a:latin typeface="思源黑体 CN Medium" panose="020B0600000000000000" charset="-122"/>
                <a:ea typeface="思源黑体 CN Medium" panose="020B0600000000000000" charset="-122"/>
              </a:rPr>
              <a:t>解决</a:t>
            </a:r>
            <a:r>
              <a:rPr lang="zh-CN" altLang="en-US" sz="1600" smtClean="0">
                <a:solidFill>
                  <a:srgbClr val="FF8B03"/>
                </a:solidFill>
                <a:latin typeface="思源黑体 CN Medium" panose="020B0600000000000000" charset="-122"/>
                <a:ea typeface="思源黑体 CN Medium" panose="020B0600000000000000" charset="-122"/>
              </a:rPr>
              <a:t>检测精度不高，易误检</a:t>
            </a:r>
            <a:endParaRPr lang="zh-CN" altLang="en-US" sz="1600" smtClean="0">
              <a:solidFill>
                <a:srgbClr val="FF8B03"/>
              </a:solidFill>
              <a:latin typeface="思源黑体 CN Medium" panose="020B0600000000000000" charset="-122"/>
              <a:ea typeface="思源黑体 CN Medium" panose="020B0600000000000000" charset="-122"/>
            </a:endParaRPr>
          </a:p>
        </p:txBody>
      </p:sp>
      <p:sp>
        <p:nvSpPr>
          <p:cNvPr id="70" name="矩形 69"/>
          <p:cNvSpPr/>
          <p:nvPr>
            <p:custDataLst>
              <p:tags r:id="rId16"/>
            </p:custDataLst>
          </p:nvPr>
        </p:nvSpPr>
        <p:spPr>
          <a:xfrm>
            <a:off x="629921" y="4976223"/>
            <a:ext cx="3268980" cy="645160"/>
          </a:xfrm>
          <a:prstGeom prst="rect">
            <a:avLst/>
          </a:prstGeom>
        </p:spPr>
        <p:txBody>
          <a:bodyPr wrap="square">
            <a:spAutoFit/>
            <a:scene3d>
              <a:camera prst="orthographicFront"/>
              <a:lightRig rig="threePt" dir="t"/>
            </a:scene3d>
            <a:sp3d contourW="12700"/>
          </a:bodyPr>
          <a:p>
            <a:pPr algn="r">
              <a:lnSpc>
                <a:spcPct val="150000"/>
              </a:lnSpc>
            </a:pPr>
            <a:r>
              <a:rPr lang="zh-CN" altLang="en-US" sz="1200" smtClean="0">
                <a:solidFill>
                  <a:schemeClr val="tx1">
                    <a:lumMod val="75000"/>
                    <a:lumOff val="25000"/>
                  </a:schemeClr>
                </a:solidFill>
                <a:latin typeface="微软雅黑" panose="020B0503020204020204" charset="-122"/>
                <a:ea typeface="微软雅黑" panose="020B0503020204020204" charset="-122"/>
              </a:rPr>
              <a:t>总结用户操作</a:t>
            </a:r>
            <a:endParaRPr lang="zh-CN" altLang="en-US" sz="1200" smtClean="0">
              <a:solidFill>
                <a:schemeClr val="tx1">
                  <a:lumMod val="75000"/>
                  <a:lumOff val="25000"/>
                </a:schemeClr>
              </a:solidFill>
              <a:latin typeface="微软雅黑" panose="020B0503020204020204" charset="-122"/>
              <a:ea typeface="微软雅黑" panose="020B0503020204020204" charset="-122"/>
            </a:endParaRPr>
          </a:p>
          <a:p>
            <a:pPr algn="r">
              <a:lnSpc>
                <a:spcPct val="150000"/>
              </a:lnSpc>
            </a:pPr>
            <a:r>
              <a:rPr lang="zh-CN" altLang="en-US" sz="1200" smtClean="0">
                <a:solidFill>
                  <a:schemeClr val="tx1">
                    <a:lumMod val="75000"/>
                    <a:lumOff val="25000"/>
                  </a:schemeClr>
                </a:solidFill>
                <a:latin typeface="微软雅黑" panose="020B0503020204020204" charset="-122"/>
                <a:ea typeface="微软雅黑" panose="020B0503020204020204" charset="-122"/>
              </a:rPr>
              <a:t>习惯，操作方式更人性化</a:t>
            </a:r>
            <a:endParaRPr lang="zh-CN" altLang="en-US" sz="1200" smtClean="0">
              <a:solidFill>
                <a:schemeClr val="tx1">
                  <a:lumMod val="75000"/>
                  <a:lumOff val="25000"/>
                </a:schemeClr>
              </a:solidFill>
              <a:latin typeface="微软雅黑" panose="020B0503020204020204" charset="-122"/>
              <a:ea typeface="微软雅黑" panose="020B0503020204020204" charset="-122"/>
            </a:endParaRPr>
          </a:p>
        </p:txBody>
      </p:sp>
      <p:sp>
        <p:nvSpPr>
          <p:cNvPr id="71" name="矩形 70"/>
          <p:cNvSpPr/>
          <p:nvPr>
            <p:custDataLst>
              <p:tags r:id="rId17"/>
            </p:custDataLst>
          </p:nvPr>
        </p:nvSpPr>
        <p:spPr>
          <a:xfrm>
            <a:off x="1848348" y="4621195"/>
            <a:ext cx="2050552" cy="386080"/>
          </a:xfrm>
          <a:prstGeom prst="rect">
            <a:avLst/>
          </a:prstGeom>
        </p:spPr>
        <p:txBody>
          <a:bodyPr wrap="square">
            <a:spAutoFit/>
            <a:scene3d>
              <a:camera prst="orthographicFront"/>
              <a:lightRig rig="threePt" dir="t"/>
            </a:scene3d>
            <a:sp3d contourW="12700"/>
          </a:bodyPr>
          <a:p>
            <a:pPr algn="r">
              <a:lnSpc>
                <a:spcPct val="120000"/>
              </a:lnSpc>
            </a:pPr>
            <a:r>
              <a:rPr lang="zh-CN" altLang="en-US" sz="1600" smtClean="0">
                <a:solidFill>
                  <a:schemeClr val="tx1">
                    <a:lumMod val="75000"/>
                    <a:lumOff val="25000"/>
                  </a:schemeClr>
                </a:solidFill>
                <a:latin typeface="思源黑体 CN Medium" panose="020B0600000000000000" charset="-122"/>
                <a:ea typeface="思源黑体 CN Medium" panose="020B0600000000000000" charset="-122"/>
              </a:rPr>
              <a:t>解决</a:t>
            </a:r>
            <a:r>
              <a:rPr lang="zh-CN" altLang="en-US" sz="1600" smtClean="0">
                <a:solidFill>
                  <a:srgbClr val="FF8B03"/>
                </a:solidFill>
                <a:latin typeface="思源黑体 CN Medium" panose="020B0600000000000000" charset="-122"/>
                <a:ea typeface="思源黑体 CN Medium" panose="020B0600000000000000" charset="-122"/>
              </a:rPr>
              <a:t>操作方式不统一</a:t>
            </a:r>
            <a:endParaRPr lang="zh-CN" altLang="en-US" sz="1600" smtClean="0">
              <a:solidFill>
                <a:srgbClr val="FF8B03"/>
              </a:solidFill>
              <a:latin typeface="思源黑体 CN Medium" panose="020B0600000000000000" charset="-122"/>
              <a:ea typeface="思源黑体 CN Medium" panose="020B0600000000000000" charset="-122"/>
            </a:endParaRPr>
          </a:p>
        </p:txBody>
      </p:sp>
      <p:sp>
        <p:nvSpPr>
          <p:cNvPr id="72" name="矩形 71"/>
          <p:cNvSpPr/>
          <p:nvPr>
            <p:custDataLst>
              <p:tags r:id="rId18"/>
            </p:custDataLst>
          </p:nvPr>
        </p:nvSpPr>
        <p:spPr>
          <a:xfrm>
            <a:off x="8306232" y="4976223"/>
            <a:ext cx="3347288" cy="645160"/>
          </a:xfrm>
          <a:prstGeom prst="rect">
            <a:avLst/>
          </a:prstGeom>
        </p:spPr>
        <p:txBody>
          <a:bodyPr wrap="square">
            <a:spAutoFit/>
            <a:scene3d>
              <a:camera prst="orthographicFront"/>
              <a:lightRig rig="threePt" dir="t"/>
            </a:scene3d>
            <a:sp3d contourW="12700"/>
          </a:bodyPr>
          <a:p>
            <a:pPr>
              <a:lnSpc>
                <a:spcPct val="150000"/>
              </a:lnSpc>
            </a:pPr>
            <a:r>
              <a:rPr lang="zh-CN" altLang="en-US" sz="1200" smtClean="0">
                <a:solidFill>
                  <a:schemeClr val="tx1">
                    <a:lumMod val="75000"/>
                    <a:lumOff val="25000"/>
                  </a:schemeClr>
                </a:solidFill>
                <a:latin typeface="微软雅黑" panose="020B0503020204020204" charset="-122"/>
                <a:ea typeface="微软雅黑" panose="020B0503020204020204" charset="-122"/>
              </a:rPr>
              <a:t>操作界面下放且简化，用户可自行设定与修改</a:t>
            </a:r>
            <a:endParaRPr lang="zh-CN" altLang="en-US" sz="1200" smtClean="0">
              <a:solidFill>
                <a:schemeClr val="tx1">
                  <a:lumMod val="75000"/>
                  <a:lumOff val="25000"/>
                </a:schemeClr>
              </a:solidFill>
              <a:latin typeface="微软雅黑" panose="020B0503020204020204" charset="-122"/>
              <a:ea typeface="微软雅黑" panose="020B0503020204020204" charset="-122"/>
            </a:endParaRPr>
          </a:p>
          <a:p>
            <a:pPr>
              <a:lnSpc>
                <a:spcPct val="150000"/>
              </a:lnSpc>
            </a:pPr>
            <a:r>
              <a:rPr lang="zh-CN" altLang="en-US" sz="1200" smtClean="0">
                <a:solidFill>
                  <a:schemeClr val="tx1">
                    <a:lumMod val="75000"/>
                    <a:lumOff val="25000"/>
                  </a:schemeClr>
                </a:solidFill>
                <a:latin typeface="微软雅黑" panose="020B0503020204020204" charset="-122"/>
                <a:ea typeface="微软雅黑" panose="020B0503020204020204" charset="-122"/>
              </a:rPr>
              <a:t>视觉检测方案</a:t>
            </a:r>
            <a:endParaRPr lang="zh-CN" altLang="en-US" sz="1200" smtClean="0">
              <a:solidFill>
                <a:schemeClr val="tx1">
                  <a:lumMod val="75000"/>
                  <a:lumOff val="25000"/>
                </a:schemeClr>
              </a:solidFill>
              <a:latin typeface="微软雅黑" panose="020B0503020204020204" charset="-122"/>
              <a:ea typeface="微软雅黑" panose="020B0503020204020204" charset="-122"/>
            </a:endParaRPr>
          </a:p>
        </p:txBody>
      </p:sp>
      <p:sp>
        <p:nvSpPr>
          <p:cNvPr id="73" name="矩形 72"/>
          <p:cNvSpPr/>
          <p:nvPr>
            <p:custDataLst>
              <p:tags r:id="rId19"/>
            </p:custDataLst>
          </p:nvPr>
        </p:nvSpPr>
        <p:spPr>
          <a:xfrm>
            <a:off x="8282305" y="4620895"/>
            <a:ext cx="3163570" cy="386080"/>
          </a:xfrm>
          <a:prstGeom prst="rect">
            <a:avLst/>
          </a:prstGeom>
        </p:spPr>
        <p:txBody>
          <a:bodyPr wrap="square">
            <a:spAutoFit/>
            <a:scene3d>
              <a:camera prst="orthographicFront"/>
              <a:lightRig rig="threePt" dir="t"/>
            </a:scene3d>
            <a:sp3d contourW="12700"/>
          </a:bodyPr>
          <a:p>
            <a:pPr>
              <a:lnSpc>
                <a:spcPct val="120000"/>
              </a:lnSpc>
            </a:pPr>
            <a:r>
              <a:rPr lang="zh-CN" altLang="en-US" sz="1600" smtClean="0">
                <a:solidFill>
                  <a:schemeClr val="tx1">
                    <a:lumMod val="75000"/>
                    <a:lumOff val="25000"/>
                  </a:schemeClr>
                </a:solidFill>
                <a:latin typeface="思源黑体 CN Medium" panose="020B0600000000000000" charset="-122"/>
                <a:ea typeface="思源黑体 CN Medium" panose="020B0600000000000000" charset="-122"/>
              </a:rPr>
              <a:t>解决</a:t>
            </a:r>
            <a:r>
              <a:rPr lang="zh-CN" altLang="en-US" sz="1600" smtClean="0">
                <a:solidFill>
                  <a:srgbClr val="FF8B03"/>
                </a:solidFill>
                <a:latin typeface="思源黑体 CN Medium" panose="020B0600000000000000" charset="-122"/>
                <a:ea typeface="思源黑体 CN Medium" panose="020B0600000000000000" charset="-122"/>
              </a:rPr>
              <a:t>检测工程需专业人士设定</a:t>
            </a:r>
            <a:endParaRPr lang="zh-CN" altLang="en-US" sz="1600" smtClean="0">
              <a:solidFill>
                <a:srgbClr val="FF8B03"/>
              </a:solidFill>
              <a:latin typeface="思源黑体 CN Medium" panose="020B0600000000000000" charset="-122"/>
              <a:ea typeface="思源黑体 CN Medium" panose="020B0600000000000000" charset="-122"/>
            </a:endParaRPr>
          </a:p>
        </p:txBody>
      </p:sp>
      <p:pic>
        <p:nvPicPr>
          <p:cNvPr id="5" name="图片 4" descr="齿轮"/>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190338" y="2348405"/>
            <a:ext cx="465455" cy="465455"/>
          </a:xfrm>
          <a:prstGeom prst="rect">
            <a:avLst/>
          </a:prstGeom>
        </p:spPr>
      </p:pic>
      <p:pic>
        <p:nvPicPr>
          <p:cNvPr id="9" name="图片 8" descr="版本管理"/>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526915" y="3436620"/>
            <a:ext cx="543560" cy="543560"/>
          </a:xfrm>
          <a:prstGeom prst="rect">
            <a:avLst/>
          </a:prstGeom>
        </p:spPr>
      </p:pic>
      <p:pic>
        <p:nvPicPr>
          <p:cNvPr id="10" name="图片 9" descr="电脑显示器文件"/>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190490" y="4620895"/>
            <a:ext cx="476885" cy="476885"/>
          </a:xfrm>
          <a:prstGeom prst="rect">
            <a:avLst/>
          </a:prstGeom>
        </p:spPr>
      </p:pic>
      <p:pic>
        <p:nvPicPr>
          <p:cNvPr id="13" name="图片 12" descr="文件程序算法"/>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499860" y="2333625"/>
            <a:ext cx="515620" cy="515620"/>
          </a:xfrm>
          <a:prstGeom prst="rect">
            <a:avLst/>
          </a:prstGeom>
        </p:spPr>
      </p:pic>
      <p:pic>
        <p:nvPicPr>
          <p:cNvPr id="14" name="图片 13" descr="产品模型"/>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197725" y="3427095"/>
            <a:ext cx="495300" cy="495300"/>
          </a:xfrm>
          <a:prstGeom prst="rect">
            <a:avLst/>
          </a:prstGeom>
        </p:spPr>
      </p:pic>
      <p:pic>
        <p:nvPicPr>
          <p:cNvPr id="15" name="图片 14" descr="应用程序点击"/>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567805" y="4639945"/>
            <a:ext cx="457200" cy="4572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3232150" y="1685925"/>
            <a:ext cx="5728970" cy="1876425"/>
            <a:chOff x="5090" y="3525"/>
            <a:chExt cx="9022" cy="2955"/>
          </a:xfrm>
        </p:grpSpPr>
        <p:sp>
          <p:nvSpPr>
            <p:cNvPr id="118" name="圆角矩形 117"/>
            <p:cNvSpPr/>
            <p:nvPr>
              <p:custDataLst>
                <p:tags r:id="rId1"/>
              </p:custDataLst>
            </p:nvPr>
          </p:nvSpPr>
          <p:spPr>
            <a:xfrm>
              <a:off x="7933" y="5654"/>
              <a:ext cx="3336" cy="826"/>
            </a:xfrm>
            <a:prstGeom prst="roundRect">
              <a:avLst>
                <a:gd name="adj" fmla="val 500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algn="ctr"/>
              <a:r>
                <a:rPr lang="en-US" altLang="zh-CN" sz="2000">
                  <a:latin typeface="思源黑体 CN Medium" panose="020B0600000000000000" charset="-122"/>
                  <a:ea typeface="思源黑体 CN Medium" panose="020B0600000000000000" charset="-122"/>
                </a:rPr>
                <a:t>part 3</a:t>
              </a:r>
              <a:endParaRPr lang="en-US" altLang="zh-CN" sz="2000">
                <a:latin typeface="思源黑体 CN Medium" panose="020B0600000000000000" charset="-122"/>
                <a:ea typeface="思源黑体 CN Medium" panose="020B0600000000000000" charset="-122"/>
              </a:endParaRPr>
            </a:p>
          </p:txBody>
        </p:sp>
        <p:sp>
          <p:nvSpPr>
            <p:cNvPr id="2" name="文本框 1"/>
            <p:cNvSpPr txBox="1"/>
            <p:nvPr>
              <p:custDataLst>
                <p:tags r:id="rId2"/>
              </p:custDataLst>
            </p:nvPr>
          </p:nvSpPr>
          <p:spPr>
            <a:xfrm>
              <a:off x="5090" y="3525"/>
              <a:ext cx="9022" cy="1598"/>
            </a:xfrm>
            <a:prstGeom prst="rect">
              <a:avLst/>
            </a:prstGeom>
            <a:noFill/>
          </p:spPr>
          <p:txBody>
            <a:bodyPr wrap="square" rtlCol="0">
              <a:spAutoFit/>
            </a:bodyPr>
            <a:p>
              <a:pPr algn="ctr"/>
              <a:r>
                <a:rPr lang="zh-CN" altLang="en-US" sz="6000">
                  <a:solidFill>
                    <a:srgbClr val="404040"/>
                  </a:solidFill>
                  <a:latin typeface="思源黑体 CN Medium" panose="020B0600000000000000" charset="-122"/>
                  <a:ea typeface="思源黑体 CN Medium" panose="020B0600000000000000" charset="-122"/>
                </a:rPr>
                <a:t>算法的</a:t>
              </a:r>
              <a:r>
                <a:rPr lang="zh-CN" altLang="en-US" sz="6000">
                  <a:solidFill>
                    <a:srgbClr val="404040"/>
                  </a:solidFill>
                  <a:latin typeface="思源黑体 CN Medium" panose="020B0600000000000000" charset="-122"/>
                  <a:ea typeface="思源黑体 CN Medium" panose="020B0600000000000000" charset="-122"/>
                </a:rPr>
                <a:t>合理运用</a:t>
              </a:r>
              <a:endParaRPr lang="zh-CN" altLang="en-US" sz="6000">
                <a:solidFill>
                  <a:srgbClr val="404040"/>
                </a:solidFill>
                <a:latin typeface="思源黑体 CN Medium" panose="020B0600000000000000" charset="-122"/>
                <a:ea typeface="思源黑体 CN Medium" panose="020B0600000000000000" charset="-122"/>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1"/>
          <p:cNvSpPr txBox="1">
            <a:spLocks noChangeArrowheads="1"/>
          </p:cNvSpPr>
          <p:nvPr>
            <p:custDataLst>
              <p:tags r:id="rId1"/>
            </p:custDataLst>
          </p:nvPr>
        </p:nvSpPr>
        <p:spPr bwMode="auto">
          <a:xfrm>
            <a:off x="820420" y="1470660"/>
            <a:ext cx="108680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just">
              <a:lnSpc>
                <a:spcPct val="150000"/>
              </a:lnSpc>
              <a:spcBef>
                <a:spcPct val="20000"/>
              </a:spcBef>
            </a:pPr>
            <a:r>
              <a:rPr lang="zh-CN" altLang="en-US" sz="1600">
                <a:solidFill>
                  <a:srgbClr val="404040"/>
                </a:solidFill>
                <a:latin typeface="思源黑体 CN Normal" panose="020B0400000000000000" charset="-122"/>
                <a:ea typeface="思源黑体 CN Normal" panose="020B0400000000000000" charset="-122"/>
                <a:cs typeface="思源黑体 CN Normal" panose="020B0400000000000000" charset="-122"/>
              </a:rPr>
              <a:t>模糊处理，Canny，闭运算，对比度，侵蚀，干扰控制，中值滤波，灰度拉伸，高斯滤波，开运算，二值化，明亮补正，线状缺陷抽取，斑点过滤，局部阈值，ROBERTS，PREWITT等属于中值滤波，而高斯滤波属于低通滤波。一幅图像的边缘、跳跃部分以及颗粒噪声代表图像信号的高频分量，而大面积的背景区则代表图像信号的低频信号，用滤波的方式滤除掉其高频部分就能去掉噪音。</a:t>
            </a:r>
            <a:endParaRPr lang="zh-CN" altLang="en-US" sz="1600">
              <a:solidFill>
                <a:srgbClr val="404040"/>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63" name="组合 62"/>
          <p:cNvGrpSpPr/>
          <p:nvPr/>
        </p:nvGrpSpPr>
        <p:grpSpPr>
          <a:xfrm>
            <a:off x="820420" y="3168650"/>
            <a:ext cx="4442460" cy="1036320"/>
            <a:chOff x="10324" y="2485"/>
            <a:chExt cx="6996" cy="1632"/>
          </a:xfrm>
        </p:grpSpPr>
        <p:sp>
          <p:nvSpPr>
            <p:cNvPr id="33" name="1"/>
            <p:cNvSpPr txBox="1">
              <a:spLocks noChangeArrowheads="1"/>
            </p:cNvSpPr>
            <p:nvPr>
              <p:custDataLst>
                <p:tags r:id="rId2"/>
              </p:custDataLst>
            </p:nvPr>
          </p:nvSpPr>
          <p:spPr bwMode="auto">
            <a:xfrm>
              <a:off x="11531" y="2485"/>
              <a:ext cx="5789"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just">
                <a:lnSpc>
                  <a:spcPct val="150000"/>
                </a:lnSpc>
              </a:pPr>
              <a:r>
                <a:rPr lang="zh-CN" altLang="en-US" sz="1200"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rPr>
                <a:t>二值化</a:t>
              </a:r>
              <a:endParaRPr lang="zh-CN" altLang="en-US" sz="1200">
                <a:solidFill>
                  <a:schemeClr val="tx1">
                    <a:lumMod val="75000"/>
                    <a:lumOff val="25000"/>
                  </a:schemeClr>
                </a:solidFill>
                <a:latin typeface="思源黑体 CN Medium" panose="020B0600000000000000" charset="-122"/>
                <a:ea typeface="思源黑体 CN Medium" panose="020B0600000000000000" charset="-122"/>
                <a:cs typeface="思源黑体 CN Normal" panose="020B0400000000000000" charset="-122"/>
              </a:endParaRPr>
            </a:p>
            <a:p>
              <a:pPr algn="just">
                <a:lnSpc>
                  <a:spcPct val="150000"/>
                </a:lnSpc>
              </a:pPr>
              <a:r>
                <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将图像上的像素点的灰度值设置为0或者255，也就是将整个图像呈现出明显的只有黑和白的视觉效果。</a:t>
              </a:r>
              <a:endPar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15" name="组合 14"/>
            <p:cNvGrpSpPr/>
            <p:nvPr/>
          </p:nvGrpSpPr>
          <p:grpSpPr>
            <a:xfrm rot="0">
              <a:off x="10324" y="2773"/>
              <a:ext cx="1056" cy="1056"/>
              <a:chOff x="1804" y="6955"/>
              <a:chExt cx="1056" cy="1056"/>
            </a:xfrm>
          </p:grpSpPr>
          <p:sp>
            <p:nvSpPr>
              <p:cNvPr id="11" name="椭圆 10"/>
              <p:cNvSpPr/>
              <p:nvPr>
                <p:custDataLst>
                  <p:tags r:id="rId3"/>
                </p:custDataLst>
              </p:nvPr>
            </p:nvSpPr>
            <p:spPr>
              <a:xfrm>
                <a:off x="1804" y="6955"/>
                <a:ext cx="1057" cy="1057"/>
              </a:xfrm>
              <a:prstGeom prst="ellipse">
                <a:avLst/>
              </a:prstGeom>
              <a:solidFill>
                <a:srgbClr val="FF8B0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4" name="组合 13"/>
              <p:cNvGrpSpPr/>
              <p:nvPr/>
            </p:nvGrpSpPr>
            <p:grpSpPr>
              <a:xfrm>
                <a:off x="1902" y="7093"/>
                <a:ext cx="821" cy="780"/>
                <a:chOff x="1902" y="7093"/>
                <a:chExt cx="821" cy="780"/>
              </a:xfrm>
            </p:grpSpPr>
            <p:sp>
              <p:nvSpPr>
                <p:cNvPr id="8" name="椭圆 7"/>
                <p:cNvSpPr/>
                <p:nvPr/>
              </p:nvSpPr>
              <p:spPr>
                <a:xfrm>
                  <a:off x="1943" y="7093"/>
                  <a:ext cx="780" cy="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饼形 8"/>
                <p:cNvSpPr/>
                <p:nvPr/>
              </p:nvSpPr>
              <p:spPr>
                <a:xfrm flipH="1">
                  <a:off x="1902" y="7126"/>
                  <a:ext cx="781" cy="715"/>
                </a:xfrm>
                <a:prstGeom prst="pie">
                  <a:avLst>
                    <a:gd name="adj1" fmla="val 5430102"/>
                    <a:gd name="adj2" fmla="val 16200000"/>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grpSp>
      </p:grpSp>
      <p:grpSp>
        <p:nvGrpSpPr>
          <p:cNvPr id="64" name="组合 63"/>
          <p:cNvGrpSpPr/>
          <p:nvPr/>
        </p:nvGrpSpPr>
        <p:grpSpPr>
          <a:xfrm>
            <a:off x="820420" y="4337050"/>
            <a:ext cx="4442460" cy="1036320"/>
            <a:chOff x="10324" y="2485"/>
            <a:chExt cx="6996" cy="1632"/>
          </a:xfrm>
        </p:grpSpPr>
        <p:sp>
          <p:nvSpPr>
            <p:cNvPr id="65" name="1"/>
            <p:cNvSpPr txBox="1">
              <a:spLocks noChangeArrowheads="1"/>
            </p:cNvSpPr>
            <p:nvPr>
              <p:custDataLst>
                <p:tags r:id="rId4"/>
              </p:custDataLst>
            </p:nvPr>
          </p:nvSpPr>
          <p:spPr bwMode="auto">
            <a:xfrm>
              <a:off x="11531" y="2485"/>
              <a:ext cx="5789"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just">
                <a:lnSpc>
                  <a:spcPct val="150000"/>
                </a:lnSpc>
              </a:pPr>
              <a:r>
                <a:rPr lang="zh-CN" altLang="en-US" sz="1200"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rPr>
                <a:t>Canny边缘算法</a:t>
              </a:r>
              <a:endParaRPr lang="zh-CN" altLang="en-US" sz="1200"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endParaRPr>
            </a:p>
            <a:p>
              <a:pPr algn="just">
                <a:lnSpc>
                  <a:spcPct val="150000"/>
                </a:lnSpc>
              </a:pPr>
              <a:r>
                <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边缘检测算法保留原有图像属性的情况下，显著减少图像的数据规模。</a:t>
              </a:r>
              <a:endPar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66" name="组合 65"/>
            <p:cNvGrpSpPr/>
            <p:nvPr/>
          </p:nvGrpSpPr>
          <p:grpSpPr>
            <a:xfrm rot="0">
              <a:off x="10324" y="2773"/>
              <a:ext cx="1057" cy="1057"/>
              <a:chOff x="1804" y="6955"/>
              <a:chExt cx="1057" cy="1057"/>
            </a:xfrm>
          </p:grpSpPr>
          <p:sp>
            <p:nvSpPr>
              <p:cNvPr id="67" name="椭圆 66"/>
              <p:cNvSpPr/>
              <p:nvPr>
                <p:custDataLst>
                  <p:tags r:id="rId5"/>
                </p:custDataLst>
              </p:nvPr>
            </p:nvSpPr>
            <p:spPr>
              <a:xfrm>
                <a:off x="1804" y="6955"/>
                <a:ext cx="1057" cy="1057"/>
              </a:xfrm>
              <a:prstGeom prst="ellipse">
                <a:avLst/>
              </a:prstGeom>
              <a:solidFill>
                <a:srgbClr val="FF8B0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9" name="椭圆 68"/>
              <p:cNvSpPr/>
              <p:nvPr/>
            </p:nvSpPr>
            <p:spPr>
              <a:xfrm>
                <a:off x="1943" y="7093"/>
                <a:ext cx="780" cy="780"/>
              </a:xfrm>
              <a:prstGeom prst="ellipse">
                <a:avLst/>
              </a:prstGeom>
              <a:no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grpSp>
        <p:nvGrpSpPr>
          <p:cNvPr id="85" name="组合 84"/>
          <p:cNvGrpSpPr/>
          <p:nvPr/>
        </p:nvGrpSpPr>
        <p:grpSpPr>
          <a:xfrm>
            <a:off x="820420" y="5505450"/>
            <a:ext cx="4441825" cy="1036320"/>
            <a:chOff x="1292" y="8865"/>
            <a:chExt cx="6995" cy="1632"/>
          </a:xfrm>
        </p:grpSpPr>
        <p:sp>
          <p:nvSpPr>
            <p:cNvPr id="72" name="1"/>
            <p:cNvSpPr txBox="1">
              <a:spLocks noChangeArrowheads="1"/>
            </p:cNvSpPr>
            <p:nvPr>
              <p:custDataLst>
                <p:tags r:id="rId6"/>
              </p:custDataLst>
            </p:nvPr>
          </p:nvSpPr>
          <p:spPr bwMode="auto">
            <a:xfrm>
              <a:off x="2499" y="8865"/>
              <a:ext cx="5789"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just">
                <a:lnSpc>
                  <a:spcPct val="150000"/>
                </a:lnSpc>
              </a:pPr>
              <a:r>
                <a:rPr lang="zh-CN" altLang="en-US" sz="1200"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rPr>
                <a:t>灰度拉伸</a:t>
              </a:r>
              <a:endParaRPr lang="zh-CN" altLang="en-US" sz="1200"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endParaRPr>
            </a:p>
            <a:p>
              <a:pPr algn="just">
                <a:lnSpc>
                  <a:spcPct val="150000"/>
                </a:lnSpc>
              </a:pPr>
              <a:r>
                <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又叫对比度拉伸，它是最基本的一种灰度变换，使用的是最简单的分段线性变换函数，它的主要思想是提高图像处理时灰度级的动态范围。</a:t>
              </a:r>
              <a:endPar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74" name="椭圆 73"/>
            <p:cNvSpPr/>
            <p:nvPr>
              <p:custDataLst>
                <p:tags r:id="rId7"/>
              </p:custDataLst>
            </p:nvPr>
          </p:nvSpPr>
          <p:spPr>
            <a:xfrm>
              <a:off x="1292" y="9153"/>
              <a:ext cx="1057" cy="1057"/>
            </a:xfrm>
            <a:prstGeom prst="ellipse">
              <a:avLst/>
            </a:prstGeom>
            <a:solidFill>
              <a:srgbClr val="FF8B0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6" name="椭圆 75"/>
            <p:cNvSpPr/>
            <p:nvPr/>
          </p:nvSpPr>
          <p:spPr>
            <a:xfrm>
              <a:off x="1431" y="9291"/>
              <a:ext cx="780" cy="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82" name="组合 81"/>
            <p:cNvGrpSpPr/>
            <p:nvPr/>
          </p:nvGrpSpPr>
          <p:grpSpPr>
            <a:xfrm>
              <a:off x="1470" y="9324"/>
              <a:ext cx="700" cy="708"/>
              <a:chOff x="1390" y="9324"/>
              <a:chExt cx="780" cy="714"/>
            </a:xfrm>
          </p:grpSpPr>
          <p:sp>
            <p:nvSpPr>
              <p:cNvPr id="77" name="饼形 76"/>
              <p:cNvSpPr/>
              <p:nvPr/>
            </p:nvSpPr>
            <p:spPr>
              <a:xfrm flipH="1">
                <a:off x="1390" y="9324"/>
                <a:ext cx="781" cy="715"/>
              </a:xfrm>
              <a:prstGeom prst="pie">
                <a:avLst>
                  <a:gd name="adj1" fmla="val 5430102"/>
                  <a:gd name="adj2" fmla="val 16200000"/>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9" name="饼形 78"/>
              <p:cNvSpPr/>
              <p:nvPr>
                <p:custDataLst>
                  <p:tags r:id="rId8"/>
                </p:custDataLst>
              </p:nvPr>
            </p:nvSpPr>
            <p:spPr>
              <a:xfrm>
                <a:off x="1390" y="9324"/>
                <a:ext cx="781" cy="715"/>
              </a:xfrm>
              <a:prstGeom prst="pie">
                <a:avLst>
                  <a:gd name="adj1" fmla="val 5385575"/>
                  <a:gd name="adj2" fmla="val 16200000"/>
                </a:avLst>
              </a:prstGeom>
              <a:solidFill>
                <a:srgbClr val="D26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grpSp>
      <p:grpSp>
        <p:nvGrpSpPr>
          <p:cNvPr id="86" name="组合 85"/>
          <p:cNvGrpSpPr/>
          <p:nvPr/>
        </p:nvGrpSpPr>
        <p:grpSpPr>
          <a:xfrm>
            <a:off x="6671310" y="3168650"/>
            <a:ext cx="4442460" cy="1036320"/>
            <a:chOff x="10324" y="2485"/>
            <a:chExt cx="6996" cy="1632"/>
          </a:xfrm>
        </p:grpSpPr>
        <p:sp>
          <p:nvSpPr>
            <p:cNvPr id="87" name="1"/>
            <p:cNvSpPr txBox="1">
              <a:spLocks noChangeArrowheads="1"/>
            </p:cNvSpPr>
            <p:nvPr>
              <p:custDataLst>
                <p:tags r:id="rId9"/>
              </p:custDataLst>
            </p:nvPr>
          </p:nvSpPr>
          <p:spPr bwMode="auto">
            <a:xfrm>
              <a:off x="11531" y="2485"/>
              <a:ext cx="5789"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just">
                <a:lnSpc>
                  <a:spcPct val="150000"/>
                </a:lnSpc>
              </a:pPr>
              <a:r>
                <a:rPr lang="zh-CN" altLang="en-US" sz="1200"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rPr>
                <a:t>开运算</a:t>
              </a:r>
              <a:endParaRPr lang="zh-CN" altLang="en-US" sz="1200"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endParaRPr>
            </a:p>
            <a:p>
              <a:pPr algn="just">
                <a:lnSpc>
                  <a:spcPct val="150000"/>
                </a:lnSpc>
              </a:pPr>
              <a:r>
                <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先腐蚀后膨胀，能够消除图像区域外的小白点（噪声）。</a:t>
              </a:r>
              <a:endPar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88" name="组合 87"/>
            <p:cNvGrpSpPr/>
            <p:nvPr/>
          </p:nvGrpSpPr>
          <p:grpSpPr>
            <a:xfrm rot="0">
              <a:off x="10324" y="2773"/>
              <a:ext cx="1057" cy="1057"/>
              <a:chOff x="1804" y="6955"/>
              <a:chExt cx="1057" cy="1057"/>
            </a:xfrm>
          </p:grpSpPr>
          <p:sp>
            <p:nvSpPr>
              <p:cNvPr id="89" name="椭圆 88"/>
              <p:cNvSpPr/>
              <p:nvPr>
                <p:custDataLst>
                  <p:tags r:id="rId10"/>
                </p:custDataLst>
              </p:nvPr>
            </p:nvSpPr>
            <p:spPr>
              <a:xfrm>
                <a:off x="1804" y="6955"/>
                <a:ext cx="1057" cy="1057"/>
              </a:xfrm>
              <a:prstGeom prst="ellipse">
                <a:avLst/>
              </a:prstGeom>
              <a:solidFill>
                <a:srgbClr val="FF8B0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1" name="椭圆 90"/>
              <p:cNvSpPr/>
              <p:nvPr/>
            </p:nvSpPr>
            <p:spPr>
              <a:xfrm>
                <a:off x="2010" y="7146"/>
                <a:ext cx="638" cy="6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5" name="椭圆 104"/>
              <p:cNvSpPr/>
              <p:nvPr/>
            </p:nvSpPr>
            <p:spPr>
              <a:xfrm>
                <a:off x="2459" y="7146"/>
                <a:ext cx="189" cy="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6" name="椭圆 105"/>
              <p:cNvSpPr/>
              <p:nvPr/>
            </p:nvSpPr>
            <p:spPr>
              <a:xfrm>
                <a:off x="2534" y="7652"/>
                <a:ext cx="189" cy="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椭圆 106"/>
              <p:cNvSpPr/>
              <p:nvPr/>
            </p:nvSpPr>
            <p:spPr>
              <a:xfrm>
                <a:off x="1943" y="7685"/>
                <a:ext cx="120" cy="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椭圆 107"/>
              <p:cNvSpPr/>
              <p:nvPr/>
            </p:nvSpPr>
            <p:spPr>
              <a:xfrm>
                <a:off x="1890" y="7335"/>
                <a:ext cx="120" cy="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椭圆 108"/>
              <p:cNvSpPr/>
              <p:nvPr/>
            </p:nvSpPr>
            <p:spPr>
              <a:xfrm>
                <a:off x="2339" y="7688"/>
                <a:ext cx="120" cy="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94" name="1"/>
          <p:cNvSpPr txBox="1">
            <a:spLocks noChangeArrowheads="1"/>
          </p:cNvSpPr>
          <p:nvPr>
            <p:custDataLst>
              <p:tags r:id="rId11"/>
            </p:custDataLst>
          </p:nvPr>
        </p:nvSpPr>
        <p:spPr bwMode="auto">
          <a:xfrm>
            <a:off x="7437755" y="4337050"/>
            <a:ext cx="3676015" cy="103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just">
              <a:lnSpc>
                <a:spcPct val="150000"/>
              </a:lnSpc>
            </a:pPr>
            <a:r>
              <a:rPr lang="zh-CN" altLang="en-US" sz="1200"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rPr>
              <a:t>闭运算</a:t>
            </a:r>
            <a:endParaRPr lang="zh-CN" altLang="en-US" sz="1200"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endParaRPr>
          </a:p>
          <a:p>
            <a:pPr algn="just">
              <a:lnSpc>
                <a:spcPct val="150000"/>
              </a:lnSpc>
            </a:pPr>
            <a:r>
              <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先膨胀后腐蚀，能够消除图像区域内的小黑点（噪声）。</a:t>
            </a:r>
            <a:endPar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96" name="椭圆 95"/>
          <p:cNvSpPr/>
          <p:nvPr>
            <p:custDataLst>
              <p:tags r:id="rId12"/>
            </p:custDataLst>
          </p:nvPr>
        </p:nvSpPr>
        <p:spPr>
          <a:xfrm>
            <a:off x="6671310" y="4519930"/>
            <a:ext cx="671195" cy="671195"/>
          </a:xfrm>
          <a:prstGeom prst="ellipse">
            <a:avLst/>
          </a:prstGeom>
          <a:solidFill>
            <a:srgbClr val="FF8B0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7" name="椭圆 96"/>
          <p:cNvSpPr/>
          <p:nvPr/>
        </p:nvSpPr>
        <p:spPr>
          <a:xfrm>
            <a:off x="6759575" y="4607560"/>
            <a:ext cx="495300" cy="495300"/>
          </a:xfrm>
          <a:prstGeom prst="ellipse">
            <a:avLst/>
          </a:prstGeom>
          <a:solidFill>
            <a:schemeClr val="bg1"/>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8" name="组合 97"/>
          <p:cNvGrpSpPr/>
          <p:nvPr/>
        </p:nvGrpSpPr>
        <p:grpSpPr>
          <a:xfrm>
            <a:off x="6671310" y="5505450"/>
            <a:ext cx="4442460" cy="1036320"/>
            <a:chOff x="1292" y="8865"/>
            <a:chExt cx="6996" cy="1632"/>
          </a:xfrm>
        </p:grpSpPr>
        <p:sp>
          <p:nvSpPr>
            <p:cNvPr id="99" name="1"/>
            <p:cNvSpPr txBox="1">
              <a:spLocks noChangeArrowheads="1"/>
            </p:cNvSpPr>
            <p:nvPr>
              <p:custDataLst>
                <p:tags r:id="rId13"/>
              </p:custDataLst>
            </p:nvPr>
          </p:nvSpPr>
          <p:spPr bwMode="auto">
            <a:xfrm>
              <a:off x="2499" y="8865"/>
              <a:ext cx="5789"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just">
                <a:lnSpc>
                  <a:spcPct val="150000"/>
                </a:lnSpc>
              </a:pPr>
              <a:r>
                <a:rPr lang="zh-CN" altLang="en-US" sz="1200"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rPr>
                <a:t>Roberts算子</a:t>
              </a:r>
              <a:endParaRPr lang="zh-CN" altLang="en-US" sz="1200"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endParaRPr>
            </a:p>
            <a:p>
              <a:pPr algn="just">
                <a:lnSpc>
                  <a:spcPct val="150000"/>
                </a:lnSpc>
              </a:pPr>
              <a:r>
                <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对具有陡峭的低噪音的图像处理效果较好从图像处理的实际效果来看，计算简单，边缘定位较准。</a:t>
              </a:r>
              <a:endPar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00" name="椭圆 99"/>
            <p:cNvSpPr/>
            <p:nvPr>
              <p:custDataLst>
                <p:tags r:id="rId14"/>
              </p:custDataLst>
            </p:nvPr>
          </p:nvSpPr>
          <p:spPr>
            <a:xfrm>
              <a:off x="1292" y="9153"/>
              <a:ext cx="1057" cy="1057"/>
            </a:xfrm>
            <a:prstGeom prst="ellipse">
              <a:avLst/>
            </a:prstGeom>
            <a:solidFill>
              <a:srgbClr val="FF8B0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1" name="椭圆 100"/>
            <p:cNvSpPr/>
            <p:nvPr/>
          </p:nvSpPr>
          <p:spPr>
            <a:xfrm>
              <a:off x="1431" y="9291"/>
              <a:ext cx="780" cy="780"/>
            </a:xfrm>
            <a:prstGeom prst="ellipse">
              <a:avLst/>
            </a:prstGeom>
            <a:noFill/>
            <a:ln w="28575"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10" name="椭圆 109"/>
          <p:cNvSpPr/>
          <p:nvPr/>
        </p:nvSpPr>
        <p:spPr>
          <a:xfrm>
            <a:off x="6990080" y="4702175"/>
            <a:ext cx="75565" cy="75565"/>
          </a:xfrm>
          <a:prstGeom prst="ellips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椭圆 110"/>
          <p:cNvSpPr/>
          <p:nvPr/>
        </p:nvSpPr>
        <p:spPr>
          <a:xfrm>
            <a:off x="6835775" y="4772025"/>
            <a:ext cx="154305" cy="154305"/>
          </a:xfrm>
          <a:prstGeom prst="ellips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椭圆 111"/>
          <p:cNvSpPr/>
          <p:nvPr/>
        </p:nvSpPr>
        <p:spPr>
          <a:xfrm>
            <a:off x="7052945" y="4778375"/>
            <a:ext cx="118745" cy="118745"/>
          </a:xfrm>
          <a:prstGeom prst="ellips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3" name="椭圆 112"/>
          <p:cNvSpPr/>
          <p:nvPr/>
        </p:nvSpPr>
        <p:spPr>
          <a:xfrm>
            <a:off x="6892290" y="4926330"/>
            <a:ext cx="97790" cy="97790"/>
          </a:xfrm>
          <a:prstGeom prst="ellips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4" name="椭圆 113"/>
          <p:cNvSpPr/>
          <p:nvPr/>
        </p:nvSpPr>
        <p:spPr>
          <a:xfrm>
            <a:off x="7065645" y="4926330"/>
            <a:ext cx="97790" cy="97790"/>
          </a:xfrm>
          <a:prstGeom prst="ellips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6" name="饼形 115"/>
          <p:cNvSpPr/>
          <p:nvPr/>
        </p:nvSpPr>
        <p:spPr>
          <a:xfrm>
            <a:off x="6759575" y="5775960"/>
            <a:ext cx="495300" cy="497840"/>
          </a:xfrm>
          <a:prstGeom prst="pie">
            <a:avLst>
              <a:gd name="adj1" fmla="val 5400000"/>
              <a:gd name="adj2" fmla="val 16200000"/>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cxnSp>
        <p:nvCxnSpPr>
          <p:cNvPr id="117" name="直接连接符 116"/>
          <p:cNvCxnSpPr/>
          <p:nvPr/>
        </p:nvCxnSpPr>
        <p:spPr>
          <a:xfrm>
            <a:off x="814705" y="3089275"/>
            <a:ext cx="10845800"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064318" y="876300"/>
            <a:ext cx="4064000" cy="1014730"/>
          </a:xfrm>
          <a:prstGeom prst="rect">
            <a:avLst/>
          </a:prstGeom>
          <a:noFill/>
        </p:spPr>
        <p:txBody>
          <a:bodyPr wrap="square" rtlCol="0">
            <a:spAutoFit/>
          </a:bodyPr>
          <a:p>
            <a:pPr algn="ctr"/>
            <a:r>
              <a:rPr lang="zh-CN" altLang="en-US" sz="6000">
                <a:solidFill>
                  <a:srgbClr val="404040"/>
                </a:solidFill>
                <a:latin typeface="思源黑体 CN Medium" panose="020B0600000000000000" charset="-122"/>
                <a:ea typeface="思源黑体 CN Medium" panose="020B0600000000000000" charset="-122"/>
              </a:rPr>
              <a:t>企业介绍</a:t>
            </a:r>
            <a:endParaRPr lang="zh-CN" altLang="en-US" sz="6000">
              <a:solidFill>
                <a:srgbClr val="404040"/>
              </a:solidFill>
              <a:latin typeface="思源黑体 CN Medium" panose="020B0600000000000000" charset="-122"/>
              <a:ea typeface="思源黑体 CN Medium" panose="020B0600000000000000" charset="-122"/>
            </a:endParaRPr>
          </a:p>
        </p:txBody>
      </p:sp>
      <p:sp>
        <p:nvSpPr>
          <p:cNvPr id="4" name="圆角矩形 3"/>
          <p:cNvSpPr/>
          <p:nvPr>
            <p:custDataLst>
              <p:tags r:id="rId2"/>
            </p:custDataLst>
          </p:nvPr>
        </p:nvSpPr>
        <p:spPr>
          <a:xfrm>
            <a:off x="5037138" y="3589655"/>
            <a:ext cx="2118360" cy="524510"/>
          </a:xfrm>
          <a:prstGeom prst="roundRect">
            <a:avLst>
              <a:gd name="adj" fmla="val 500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algn="ctr"/>
            <a:r>
              <a:rPr lang="en-US" altLang="zh-CN" sz="2000">
                <a:latin typeface="思源黑体 CN Medium" panose="020B0600000000000000" charset="-122"/>
                <a:ea typeface="思源黑体 CN Medium" panose="020B0600000000000000" charset="-122"/>
              </a:rPr>
              <a:t>part 5</a:t>
            </a:r>
            <a:endParaRPr lang="en-US" altLang="zh-CN" sz="2000">
              <a:latin typeface="思源黑体 CN Medium" panose="020B0600000000000000" charset="-122"/>
              <a:ea typeface="思源黑体 CN Medium" panose="020B0600000000000000" charset="-122"/>
            </a:endParaRPr>
          </a:p>
        </p:txBody>
      </p:sp>
      <p:sp>
        <p:nvSpPr>
          <p:cNvPr id="5" name="文本框 4"/>
          <p:cNvSpPr txBox="1"/>
          <p:nvPr>
            <p:custDataLst>
              <p:tags r:id="rId3"/>
            </p:custDataLst>
          </p:nvPr>
        </p:nvSpPr>
        <p:spPr>
          <a:xfrm>
            <a:off x="1849755" y="2003425"/>
            <a:ext cx="8493125" cy="1377315"/>
          </a:xfrm>
          <a:prstGeom prst="rect">
            <a:avLst/>
          </a:prstGeom>
          <a:noFill/>
        </p:spPr>
        <p:txBody>
          <a:bodyPr wrap="square" rtlCol="0">
            <a:noAutofit/>
          </a:bodyPr>
          <a:p>
            <a:pPr algn="ctr">
              <a:lnSpc>
                <a:spcPct val="160000"/>
              </a:lnSpc>
            </a:pPr>
            <a:r>
              <a:rPr lang="zh-CN" altLang="en-US">
                <a:latin typeface="思源黑体 CN Normal" panose="020B0400000000000000" charset="-122"/>
                <a:ea typeface="思源黑体 CN Normal" panose="020B0400000000000000" charset="-122"/>
                <a:sym typeface="+mn-ea"/>
              </a:rPr>
              <a:t>我司核心团队对软件进行多次跌宕更新，突破加强，满足诸多客户功能上的需求。软件的版本，也斩获各项专利证书，提升机器品质。</a:t>
            </a:r>
            <a:endParaRPr lang="zh-CN" altLang="en-US">
              <a:latin typeface="思源黑体 CN Normal" panose="020B0400000000000000" charset="-122"/>
              <a:ea typeface="思源黑体 CN Normal" panose="020B0400000000000000" charset="-122"/>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GMS07470-2"/>
          <p:cNvPicPr>
            <a:picLocks noChangeAspect="1"/>
          </p:cNvPicPr>
          <p:nvPr/>
        </p:nvPicPr>
        <p:blipFill>
          <a:blip r:embed="rId1"/>
          <a:srcRect l="15417" r="18333"/>
          <a:stretch>
            <a:fillRect/>
          </a:stretch>
        </p:blipFill>
        <p:spPr>
          <a:xfrm>
            <a:off x="6153785" y="1562100"/>
            <a:ext cx="5516880" cy="4685030"/>
          </a:xfrm>
          <a:prstGeom prst="rect">
            <a:avLst/>
          </a:prstGeom>
        </p:spPr>
      </p:pic>
      <p:grpSp>
        <p:nvGrpSpPr>
          <p:cNvPr id="7" name="组合 6"/>
          <p:cNvGrpSpPr/>
          <p:nvPr/>
        </p:nvGrpSpPr>
        <p:grpSpPr>
          <a:xfrm>
            <a:off x="824230" y="1728470"/>
            <a:ext cx="5081270" cy="1290320"/>
            <a:chOff x="1298" y="3217"/>
            <a:chExt cx="8002" cy="2032"/>
          </a:xfrm>
        </p:grpSpPr>
        <p:sp>
          <p:nvSpPr>
            <p:cNvPr id="3" name="文本框 2"/>
            <p:cNvSpPr txBox="1"/>
            <p:nvPr/>
          </p:nvSpPr>
          <p:spPr>
            <a:xfrm>
              <a:off x="2570" y="3217"/>
              <a:ext cx="6730" cy="2032"/>
            </a:xfrm>
            <a:prstGeom prst="rect">
              <a:avLst/>
            </a:prstGeom>
            <a:noFill/>
          </p:spPr>
          <p:txBody>
            <a:bodyPr wrap="square" rtlCol="0">
              <a:spAutoFit/>
            </a:bodyPr>
            <a:p>
              <a:pPr algn="just">
                <a:lnSpc>
                  <a:spcPct val="130000"/>
                </a:lnSpc>
              </a:pP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厦门博视源机器视觉技术有限公司是一家</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工业AI</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高新技术企业，成立于2010年，</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专注于机器视觉、AI深度学习技术产品研发</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，致力于用</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机器视觉 + AI赋能高端工业制造</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。依托于多年在</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医疗、3C电子、硬质合金</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等应用领域解决方案经验，博视源目前聚焦并重点布局</a:t>
              </a:r>
              <a:r>
                <a:rPr lang="zh-CN" altLang="en-US" sz="1200">
                  <a:solidFill>
                    <a:srgbClr val="FF8B03"/>
                  </a:solidFill>
                  <a:latin typeface="思源黑体 CN Medium" panose="020B0600000000000000" charset="-122"/>
                  <a:ea typeface="思源黑体 CN Medium" panose="020B0600000000000000" charset="-122"/>
                  <a:cs typeface="思源黑体 CN Normal" panose="020B0400000000000000" charset="-122"/>
                </a:rPr>
                <a:t>光电显示和半导体</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等新领域。</a:t>
              </a:r>
              <a:endPar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4" name="椭圆 3"/>
            <p:cNvSpPr/>
            <p:nvPr/>
          </p:nvSpPr>
          <p:spPr>
            <a:xfrm>
              <a:off x="1298" y="3392"/>
              <a:ext cx="1180" cy="1180"/>
            </a:xfrm>
            <a:prstGeom prst="ellipse">
              <a:avLst/>
            </a:prstGeom>
            <a:solidFill>
              <a:srgbClr val="FF8B03"/>
            </a:solidFill>
            <a:ln>
              <a:noFill/>
            </a:ln>
            <a:effectLst>
              <a:reflection blurRad="254000" stA="45000" endPos="18000" dist="762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FPS游戏瞄准镜"/>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7" y="3541"/>
              <a:ext cx="882" cy="882"/>
            </a:xfrm>
            <a:prstGeom prst="rect">
              <a:avLst/>
            </a:prstGeom>
          </p:spPr>
        </p:pic>
      </p:grpSp>
      <p:grpSp>
        <p:nvGrpSpPr>
          <p:cNvPr id="18" name="组合 17"/>
          <p:cNvGrpSpPr/>
          <p:nvPr/>
        </p:nvGrpSpPr>
        <p:grpSpPr>
          <a:xfrm>
            <a:off x="820420" y="3261995"/>
            <a:ext cx="5085080" cy="1529080"/>
            <a:chOff x="1292" y="5249"/>
            <a:chExt cx="8008" cy="2408"/>
          </a:xfrm>
        </p:grpSpPr>
        <p:sp>
          <p:nvSpPr>
            <p:cNvPr id="9" name="文本框 8"/>
            <p:cNvSpPr txBox="1"/>
            <p:nvPr/>
          </p:nvSpPr>
          <p:spPr>
            <a:xfrm>
              <a:off x="2570" y="5249"/>
              <a:ext cx="6730" cy="2409"/>
            </a:xfrm>
            <a:prstGeom prst="rect">
              <a:avLst/>
            </a:prstGeom>
            <a:noFill/>
          </p:spPr>
          <p:txBody>
            <a:bodyPr wrap="square" rtlCol="0">
              <a:spAutoFit/>
            </a:bodyPr>
            <a:p>
              <a:pPr algn="just">
                <a:lnSpc>
                  <a:spcPct val="130000"/>
                </a:lnSpc>
              </a:pP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博视源现有团队</a:t>
              </a:r>
              <a:r>
                <a:rPr lang="zh-CN" altLang="en-US" sz="1200">
                  <a:solidFill>
                    <a:srgbClr val="FF8B03"/>
                  </a:solidFill>
                  <a:latin typeface="思源黑体 CN Medium" panose="020B0600000000000000" charset="-122"/>
                  <a:ea typeface="思源黑体 CN Medium" panose="020B0600000000000000" charset="-122"/>
                  <a:cs typeface="思源黑体 CN Normal" panose="020B0400000000000000" charset="-122"/>
                </a:rPr>
                <a:t>170+</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人，其中研发技术团队</a:t>
              </a:r>
              <a:r>
                <a:rPr lang="zh-CN" altLang="en-US" sz="1200">
                  <a:solidFill>
                    <a:srgbClr val="FF8B03"/>
                  </a:solidFill>
                  <a:latin typeface="思源黑体 CN Medium" panose="020B0600000000000000" charset="-122"/>
                  <a:ea typeface="思源黑体 CN Medium" panose="020B0600000000000000" charset="-122"/>
                  <a:cs typeface="思源黑体 CN Normal" panose="020B0400000000000000" charset="-122"/>
                </a:rPr>
                <a:t>100+</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人。研发核心成员基本为国内外重点</a:t>
              </a:r>
              <a:r>
                <a:rPr lang="zh-CN" altLang="en-US" sz="1200">
                  <a:solidFill>
                    <a:srgbClr val="FF8B03"/>
                  </a:solidFill>
                  <a:latin typeface="思源黑体 CN Medium" panose="020B0600000000000000" charset="-122"/>
                  <a:ea typeface="思源黑体 CN Medium" panose="020B0600000000000000" charset="-122"/>
                  <a:cs typeface="思源黑体 CN Normal" panose="020B0400000000000000" charset="-122"/>
                </a:rPr>
                <a:t>大学硕士及以上学历</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，来自</a:t>
              </a:r>
              <a:r>
                <a:rPr lang="zh-CN" altLang="en-US" sz="1200">
                  <a:solidFill>
                    <a:srgbClr val="FF8B03"/>
                  </a:solidFill>
                  <a:latin typeface="思源黑体 CN Medium" panose="020B0600000000000000" charset="-122"/>
                  <a:ea typeface="思源黑体 CN Medium" panose="020B0600000000000000" charset="-122"/>
                  <a:cs typeface="思源黑体 CN Normal" panose="020B0400000000000000" charset="-122"/>
                </a:rPr>
                <a:t>华为、美亚柏科、星网锐捷、哈工大技术研究院</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等知名企业，在</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2D/3D机器视觉、AI深度学习、精密机械控制、高精密光学</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等有一定经验积累，拥有机器视觉领域相关经验</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8年以上</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，整体团队配置在同领域中处于偏上水平。</a:t>
              </a:r>
              <a:endPar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0" name="椭圆 9"/>
            <p:cNvSpPr/>
            <p:nvPr/>
          </p:nvSpPr>
          <p:spPr>
            <a:xfrm>
              <a:off x="1292" y="5492"/>
              <a:ext cx="1180" cy="1180"/>
            </a:xfrm>
            <a:prstGeom prst="ellipse">
              <a:avLst/>
            </a:prstGeom>
            <a:solidFill>
              <a:srgbClr val="FF8B03"/>
            </a:solidFill>
            <a:ln>
              <a:noFill/>
            </a:ln>
            <a:effectLst>
              <a:reflection blurRad="254000" stA="45000" endPos="18000" dist="762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片 15" descr="团队"/>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5" y="5586"/>
              <a:ext cx="993" cy="993"/>
            </a:xfrm>
            <a:prstGeom prst="rect">
              <a:avLst/>
            </a:prstGeom>
          </p:spPr>
        </p:pic>
      </p:grpSp>
      <p:grpSp>
        <p:nvGrpSpPr>
          <p:cNvPr id="20" name="组合 19"/>
          <p:cNvGrpSpPr/>
          <p:nvPr/>
        </p:nvGrpSpPr>
        <p:grpSpPr>
          <a:xfrm>
            <a:off x="824230" y="5034280"/>
            <a:ext cx="5081270" cy="1050290"/>
            <a:chOff x="1298" y="7927"/>
            <a:chExt cx="8002" cy="1654"/>
          </a:xfrm>
        </p:grpSpPr>
        <p:sp>
          <p:nvSpPr>
            <p:cNvPr id="13" name="文本框 12"/>
            <p:cNvSpPr txBox="1"/>
            <p:nvPr/>
          </p:nvSpPr>
          <p:spPr>
            <a:xfrm>
              <a:off x="2570" y="7927"/>
              <a:ext cx="6730" cy="1654"/>
            </a:xfrm>
            <a:prstGeom prst="rect">
              <a:avLst/>
            </a:prstGeom>
            <a:noFill/>
          </p:spPr>
          <p:txBody>
            <a:bodyPr wrap="square" rtlCol="0">
              <a:spAutoFit/>
            </a:bodyPr>
            <a:p>
              <a:pPr algn="just">
                <a:lnSpc>
                  <a:spcPct val="130000"/>
                </a:lnSpc>
              </a:pP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博视源以</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标准化产品+行业解决方案服务</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为经营策略，依托公司现有用户群体结合自主研发的</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AI工业智能平台</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的大数据技术，利用现有营销渠道及业务布局，拓展新业务，实现新突破。现已实现</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100%全国覆盖</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和</a:t>
              </a:r>
              <a:r>
                <a:rPr lang="zh-CN" altLang="en-US" sz="1200">
                  <a:solidFill>
                    <a:srgbClr val="FF8B03"/>
                  </a:solidFill>
                  <a:latin typeface="思源黑体 CN Medium" panose="020B0600000000000000" charset="-122"/>
                  <a:ea typeface="思源黑体 CN Medium" panose="020B0600000000000000" charset="-122"/>
                  <a:cs typeface="思源黑体 CN Medium" panose="020B0600000000000000" charset="-122"/>
                </a:rPr>
                <a:t>海外30%国家区域覆盖</a:t>
              </a: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4" name="椭圆 13"/>
            <p:cNvSpPr/>
            <p:nvPr/>
          </p:nvSpPr>
          <p:spPr>
            <a:xfrm>
              <a:off x="1298" y="8191"/>
              <a:ext cx="1180" cy="1180"/>
            </a:xfrm>
            <a:prstGeom prst="ellipse">
              <a:avLst/>
            </a:prstGeom>
            <a:solidFill>
              <a:srgbClr val="FF8B03"/>
            </a:solidFill>
            <a:ln>
              <a:noFill/>
            </a:ln>
            <a:effectLst>
              <a:reflection blurRad="254000" stA="45000" endPos="18000" dist="762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网络"/>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38" y="8331"/>
              <a:ext cx="900" cy="900"/>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064318" y="876300"/>
            <a:ext cx="4064000" cy="1014730"/>
          </a:xfrm>
          <a:prstGeom prst="rect">
            <a:avLst/>
          </a:prstGeom>
          <a:noFill/>
        </p:spPr>
        <p:txBody>
          <a:bodyPr wrap="square" rtlCol="0">
            <a:spAutoFit/>
          </a:bodyPr>
          <a:p>
            <a:pPr algn="ctr"/>
            <a:r>
              <a:rPr lang="zh-CN" altLang="en-US" sz="6000">
                <a:solidFill>
                  <a:srgbClr val="404040"/>
                </a:solidFill>
                <a:latin typeface="思源黑体 CN Medium" panose="020B0600000000000000" charset="-122"/>
                <a:ea typeface="思源黑体 CN Medium" panose="020B0600000000000000" charset="-122"/>
              </a:rPr>
              <a:t>软件荣誉</a:t>
            </a:r>
            <a:endParaRPr lang="zh-CN" altLang="en-US" sz="6000">
              <a:solidFill>
                <a:srgbClr val="404040"/>
              </a:solidFill>
              <a:latin typeface="思源黑体 CN Medium" panose="020B0600000000000000" charset="-122"/>
              <a:ea typeface="思源黑体 CN Medium" panose="020B0600000000000000" charset="-122"/>
            </a:endParaRPr>
          </a:p>
        </p:txBody>
      </p:sp>
      <p:sp>
        <p:nvSpPr>
          <p:cNvPr id="4" name="圆角矩形 3"/>
          <p:cNvSpPr/>
          <p:nvPr>
            <p:custDataLst>
              <p:tags r:id="rId2"/>
            </p:custDataLst>
          </p:nvPr>
        </p:nvSpPr>
        <p:spPr>
          <a:xfrm>
            <a:off x="5037138" y="3589655"/>
            <a:ext cx="2118360" cy="524510"/>
          </a:xfrm>
          <a:prstGeom prst="roundRect">
            <a:avLst>
              <a:gd name="adj" fmla="val 500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algn="ctr"/>
            <a:r>
              <a:rPr lang="en-US" altLang="zh-CN" sz="2000">
                <a:latin typeface="思源黑体 CN Medium" panose="020B0600000000000000" charset="-122"/>
                <a:ea typeface="思源黑体 CN Medium" panose="020B0600000000000000" charset="-122"/>
              </a:rPr>
              <a:t>part 6</a:t>
            </a:r>
            <a:endParaRPr lang="en-US" altLang="zh-CN" sz="2000">
              <a:latin typeface="思源黑体 CN Medium" panose="020B0600000000000000" charset="-122"/>
              <a:ea typeface="思源黑体 CN Medium" panose="020B0600000000000000" charset="-122"/>
            </a:endParaRPr>
          </a:p>
        </p:txBody>
      </p:sp>
      <p:sp>
        <p:nvSpPr>
          <p:cNvPr id="5" name="文本框 4"/>
          <p:cNvSpPr txBox="1"/>
          <p:nvPr>
            <p:custDataLst>
              <p:tags r:id="rId3"/>
            </p:custDataLst>
          </p:nvPr>
        </p:nvSpPr>
        <p:spPr>
          <a:xfrm>
            <a:off x="1849755" y="2003425"/>
            <a:ext cx="8493125" cy="1377315"/>
          </a:xfrm>
          <a:prstGeom prst="rect">
            <a:avLst/>
          </a:prstGeom>
          <a:noFill/>
        </p:spPr>
        <p:txBody>
          <a:bodyPr wrap="square" rtlCol="0">
            <a:noAutofit/>
          </a:bodyPr>
          <a:p>
            <a:pPr algn="ctr">
              <a:lnSpc>
                <a:spcPct val="160000"/>
              </a:lnSpc>
            </a:pPr>
            <a:r>
              <a:rPr lang="zh-CN" altLang="en-US">
                <a:latin typeface="思源黑体 CN Normal" panose="020B0400000000000000" charset="-122"/>
                <a:ea typeface="思源黑体 CN Normal" panose="020B0400000000000000" charset="-122"/>
                <a:sym typeface="+mn-ea"/>
              </a:rPr>
              <a:t>我司核心团队对软件进行多次跌宕更新，突破加强，满足诸多客户功能上的需求。软件的版本，也斩获各项专利证书，提升机器品质。</a:t>
            </a:r>
            <a:endParaRPr lang="zh-CN" altLang="en-US">
              <a:latin typeface="思源黑体 CN Normal" panose="020B0400000000000000" charset="-122"/>
              <a:ea typeface="思源黑体 CN Normal" panose="020B0400000000000000" charset="-122"/>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任意多边形 12"/>
          <p:cNvSpPr/>
          <p:nvPr>
            <p:custDataLst>
              <p:tags r:id="rId1"/>
            </p:custDataLst>
          </p:nvPr>
        </p:nvSpPr>
        <p:spPr>
          <a:xfrm rot="21046167">
            <a:off x="-184882" y="3074935"/>
            <a:ext cx="12397291" cy="1264806"/>
          </a:xfrm>
          <a:custGeom>
            <a:avLst/>
            <a:gdLst>
              <a:gd name="connsiteX0" fmla="*/ 9738888 w 12397291"/>
              <a:gd name="connsiteY0" fmla="*/ 462570 h 1264806"/>
              <a:gd name="connsiteX1" fmla="*/ 10273176 w 12397291"/>
              <a:gd name="connsiteY1" fmla="*/ 550556 h 1264806"/>
              <a:gd name="connsiteX2" fmla="*/ 11731887 w 12397291"/>
              <a:gd name="connsiteY2" fmla="*/ 833930 h 1264806"/>
              <a:gd name="connsiteX3" fmla="*/ 12397291 w 12397291"/>
              <a:gd name="connsiteY3" fmla="*/ 985778 h 1264806"/>
              <a:gd name="connsiteX4" fmla="*/ 12356648 w 12397291"/>
              <a:gd name="connsiteY4" fmla="*/ 1235875 h 1264806"/>
              <a:gd name="connsiteX5" fmla="*/ 12299675 w 12397291"/>
              <a:gd name="connsiteY5" fmla="*/ 1225979 h 1264806"/>
              <a:gd name="connsiteX6" fmla="*/ 6261220 w 12397291"/>
              <a:gd name="connsiteY6" fmla="*/ 745576 h 1264806"/>
              <a:gd name="connsiteX7" fmla="*/ 120034 w 12397291"/>
              <a:gd name="connsiteY7" fmla="*/ 1243081 h 1264806"/>
              <a:gd name="connsiteX8" fmla="*/ 0 w 12397291"/>
              <a:gd name="connsiteY8" fmla="*/ 1264806 h 1264806"/>
              <a:gd name="connsiteX9" fmla="*/ 177144 w 12397291"/>
              <a:gd name="connsiteY9" fmla="*/ 174767 h 1264806"/>
              <a:gd name="connsiteX10" fmla="*/ 506098 w 12397291"/>
              <a:gd name="connsiteY10" fmla="*/ 141453 h 1264806"/>
              <a:gd name="connsiteX11" fmla="*/ 5829476 w 12397291"/>
              <a:gd name="connsiteY11" fmla="*/ 55603 h 1264806"/>
              <a:gd name="connsiteX12" fmla="*/ 9738888 w 12397291"/>
              <a:gd name="connsiteY12" fmla="*/ 462570 h 1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97291" h="1264806">
                <a:moveTo>
                  <a:pt x="9738888" y="462570"/>
                </a:moveTo>
                <a:cubicBezTo>
                  <a:pt x="9918097" y="490710"/>
                  <a:pt x="10096207" y="520046"/>
                  <a:pt x="10273176" y="550556"/>
                </a:cubicBezTo>
                <a:cubicBezTo>
                  <a:pt x="10768690" y="635984"/>
                  <a:pt x="11255252" y="730613"/>
                  <a:pt x="11731887" y="833930"/>
                </a:cubicBezTo>
                <a:lnTo>
                  <a:pt x="12397291" y="985778"/>
                </a:lnTo>
                <a:lnTo>
                  <a:pt x="12356648" y="1235875"/>
                </a:lnTo>
                <a:lnTo>
                  <a:pt x="12299675" y="1225979"/>
                </a:lnTo>
                <a:cubicBezTo>
                  <a:pt x="10413586" y="915010"/>
                  <a:pt x="8380507" y="745575"/>
                  <a:pt x="6261220" y="745576"/>
                </a:cubicBezTo>
                <a:cubicBezTo>
                  <a:pt x="4103400" y="745575"/>
                  <a:pt x="2034953" y="921227"/>
                  <a:pt x="120034" y="1243081"/>
                </a:cubicBezTo>
                <a:lnTo>
                  <a:pt x="0" y="1264806"/>
                </a:lnTo>
                <a:lnTo>
                  <a:pt x="177144" y="174767"/>
                </a:lnTo>
                <a:lnTo>
                  <a:pt x="506098" y="141453"/>
                </a:lnTo>
                <a:cubicBezTo>
                  <a:pt x="2194294" y="-8605"/>
                  <a:pt x="3982529" y="-42680"/>
                  <a:pt x="5829476" y="55603"/>
                </a:cubicBezTo>
                <a:cubicBezTo>
                  <a:pt x="7176206" y="127268"/>
                  <a:pt x="8484432" y="265594"/>
                  <a:pt x="9738888" y="462570"/>
                </a:cubicBez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证书"/>
          <p:cNvPicPr>
            <a:picLocks noChangeAspect="1"/>
          </p:cNvPicPr>
          <p:nvPr/>
        </p:nvPicPr>
        <p:blipFill>
          <a:blip r:embed="rId2"/>
          <a:stretch>
            <a:fillRect/>
          </a:stretch>
        </p:blipFill>
        <p:spPr>
          <a:xfrm>
            <a:off x="771525" y="2162810"/>
            <a:ext cx="4414520" cy="2507615"/>
          </a:xfrm>
          <a:prstGeom prst="rect">
            <a:avLst/>
          </a:prstGeom>
        </p:spPr>
      </p:pic>
      <p:sp>
        <p:nvSpPr>
          <p:cNvPr id="47" name="矩形 46"/>
          <p:cNvSpPr/>
          <p:nvPr>
            <p:custDataLst>
              <p:tags r:id="rId3"/>
            </p:custDataLst>
          </p:nvPr>
        </p:nvSpPr>
        <p:spPr>
          <a:xfrm>
            <a:off x="805815" y="1593850"/>
            <a:ext cx="1889760" cy="37211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charset="-122"/>
                <a:ea typeface="思源黑体 CN Medium" panose="020B0600000000000000" charset="-122"/>
              </a:rPr>
              <a:t>软件</a:t>
            </a:r>
            <a:r>
              <a:rPr lang="zh-CN" altLang="en-US">
                <a:latin typeface="思源黑体 CN Medium" panose="020B0600000000000000" charset="-122"/>
                <a:ea typeface="思源黑体 CN Medium" panose="020B0600000000000000" charset="-122"/>
              </a:rPr>
              <a:t>证书</a:t>
            </a:r>
            <a:endParaRPr lang="zh-CN" altLang="en-US">
              <a:latin typeface="思源黑体 CN Medium" panose="020B0600000000000000" charset="-122"/>
              <a:ea typeface="思源黑体 CN Medium" panose="020B0600000000000000" charset="-122"/>
            </a:endParaRPr>
          </a:p>
        </p:txBody>
      </p:sp>
      <p:sp>
        <p:nvSpPr>
          <p:cNvPr id="4" name="文本框 3"/>
          <p:cNvSpPr txBox="1"/>
          <p:nvPr/>
        </p:nvSpPr>
        <p:spPr>
          <a:xfrm>
            <a:off x="666750" y="4819650"/>
            <a:ext cx="4413885" cy="1891665"/>
          </a:xfrm>
          <a:prstGeom prst="rect">
            <a:avLst/>
          </a:prstGeom>
          <a:noFill/>
        </p:spPr>
        <p:txBody>
          <a:bodyPr wrap="square" rtlCol="0">
            <a:noAutofit/>
          </a:bodyPr>
          <a:p>
            <a:pPr>
              <a:lnSpc>
                <a:spcPct val="12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①博视源单相一体模具监视器系统v3.0.4  </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②博视源单相分体模具监视器系统v8.0.6</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③博视源多相分体模具监视器系统v10.0.7  </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④博视源多相一体模具监视器系统v10.5.1</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⑤博视源贯流风叶定位检测系统v20.4.9 </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⑥博视源手机外框外观检测系统v20.3.3</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⑦博视源字符检测系统v20.6.4  ⑧博视源视觉检测系统v20.0.1 </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⑨博视源视印刷检测系统v20.45.7</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p:txBody>
      </p:sp>
      <p:sp>
        <p:nvSpPr>
          <p:cNvPr id="5" name="文本框 4"/>
          <p:cNvSpPr txBox="1"/>
          <p:nvPr/>
        </p:nvSpPr>
        <p:spPr>
          <a:xfrm>
            <a:off x="796290" y="6503035"/>
            <a:ext cx="4064000" cy="368300"/>
          </a:xfrm>
          <a:prstGeom prst="rect">
            <a:avLst/>
          </a:prstGeom>
          <a:noFill/>
        </p:spPr>
        <p:txBody>
          <a:bodyPr wrap="square" rtlCol="0">
            <a:spAutoFit/>
          </a:bodyPr>
          <a:p>
            <a:r>
              <a:rPr lang="en-US" altLang="zh-CN"/>
              <a:t>.......</a:t>
            </a:r>
            <a:endParaRPr lang="en-US" altLang="zh-CN"/>
          </a:p>
        </p:txBody>
      </p:sp>
      <p:sp>
        <p:nvSpPr>
          <p:cNvPr id="6" name="矩形 5"/>
          <p:cNvSpPr/>
          <p:nvPr>
            <p:custDataLst>
              <p:tags r:id="rId4"/>
            </p:custDataLst>
          </p:nvPr>
        </p:nvSpPr>
        <p:spPr>
          <a:xfrm>
            <a:off x="6514465" y="1593850"/>
            <a:ext cx="1889760" cy="37211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latin typeface="思源黑体 CN Medium" panose="020B0600000000000000" charset="-122"/>
                <a:ea typeface="思源黑体 CN Medium" panose="020B0600000000000000" charset="-122"/>
              </a:rPr>
              <a:t>CNAS</a:t>
            </a:r>
            <a:r>
              <a:rPr lang="zh-CN" altLang="en-US">
                <a:latin typeface="思源黑体 CN Medium" panose="020B0600000000000000" charset="-122"/>
                <a:ea typeface="思源黑体 CN Medium" panose="020B0600000000000000" charset="-122"/>
              </a:rPr>
              <a:t>认证</a:t>
            </a:r>
            <a:endParaRPr lang="zh-CN" altLang="en-US">
              <a:latin typeface="思源黑体 CN Medium" panose="020B0600000000000000" charset="-122"/>
              <a:ea typeface="思源黑体 CN Medium" panose="020B0600000000000000" charset="-122"/>
            </a:endParaRPr>
          </a:p>
        </p:txBody>
      </p:sp>
      <p:pic>
        <p:nvPicPr>
          <p:cNvPr id="7" name="图片 6" descr="CNAS认证-立式25(1)_00"/>
          <p:cNvPicPr>
            <a:picLocks noChangeAspect="1"/>
          </p:cNvPicPr>
          <p:nvPr/>
        </p:nvPicPr>
        <p:blipFill>
          <a:blip r:embed="rId5"/>
          <a:stretch>
            <a:fillRect/>
          </a:stretch>
        </p:blipFill>
        <p:spPr>
          <a:xfrm>
            <a:off x="6514465" y="2162810"/>
            <a:ext cx="1544320" cy="2184400"/>
          </a:xfrm>
          <a:prstGeom prst="rect">
            <a:avLst/>
          </a:prstGeom>
          <a:ln>
            <a:solidFill>
              <a:srgbClr val="404040"/>
            </a:solidFill>
          </a:ln>
        </p:spPr>
      </p:pic>
      <p:pic>
        <p:nvPicPr>
          <p:cNvPr id="8" name="图片 7" descr="CNAS认证-立式100_00"/>
          <p:cNvPicPr>
            <a:picLocks noChangeAspect="1"/>
          </p:cNvPicPr>
          <p:nvPr/>
        </p:nvPicPr>
        <p:blipFill>
          <a:blip r:embed="rId6"/>
          <a:stretch>
            <a:fillRect/>
          </a:stretch>
        </p:blipFill>
        <p:spPr>
          <a:xfrm>
            <a:off x="8270875" y="2162810"/>
            <a:ext cx="1543685" cy="2185035"/>
          </a:xfrm>
          <a:prstGeom prst="rect">
            <a:avLst/>
          </a:prstGeom>
          <a:ln w="9525">
            <a:solidFill>
              <a:srgbClr val="404040"/>
            </a:solidFill>
          </a:ln>
        </p:spPr>
      </p:pic>
      <p:pic>
        <p:nvPicPr>
          <p:cNvPr id="9" name="图片 8" descr="卧式25_00"/>
          <p:cNvPicPr>
            <a:picLocks noChangeAspect="1"/>
          </p:cNvPicPr>
          <p:nvPr/>
        </p:nvPicPr>
        <p:blipFill>
          <a:blip r:embed="rId7"/>
          <a:stretch>
            <a:fillRect/>
          </a:stretch>
        </p:blipFill>
        <p:spPr>
          <a:xfrm>
            <a:off x="10026650" y="2162810"/>
            <a:ext cx="1543685" cy="2185035"/>
          </a:xfrm>
          <a:prstGeom prst="rect">
            <a:avLst/>
          </a:prstGeom>
          <a:ln>
            <a:solidFill>
              <a:srgbClr val="404040"/>
            </a:solidFill>
          </a:ln>
        </p:spPr>
      </p:pic>
      <p:pic>
        <p:nvPicPr>
          <p:cNvPr id="10" name="图片 9" descr="卧式50_00"/>
          <p:cNvPicPr>
            <a:picLocks noChangeAspect="1"/>
          </p:cNvPicPr>
          <p:nvPr/>
        </p:nvPicPr>
        <p:blipFill>
          <a:blip r:embed="rId8"/>
          <a:stretch>
            <a:fillRect/>
          </a:stretch>
        </p:blipFill>
        <p:spPr>
          <a:xfrm>
            <a:off x="6514465" y="4526915"/>
            <a:ext cx="1544320" cy="2184400"/>
          </a:xfrm>
          <a:prstGeom prst="rect">
            <a:avLst/>
          </a:prstGeom>
          <a:ln>
            <a:solidFill>
              <a:srgbClr val="404040"/>
            </a:solidFill>
          </a:ln>
        </p:spPr>
      </p:pic>
      <p:pic>
        <p:nvPicPr>
          <p:cNvPr id="11" name="图片 10" descr="立式150_00"/>
          <p:cNvPicPr>
            <a:picLocks noChangeAspect="1"/>
          </p:cNvPicPr>
          <p:nvPr/>
        </p:nvPicPr>
        <p:blipFill>
          <a:blip r:embed="rId9"/>
          <a:stretch>
            <a:fillRect/>
          </a:stretch>
        </p:blipFill>
        <p:spPr>
          <a:xfrm>
            <a:off x="8270875" y="4520565"/>
            <a:ext cx="1544320" cy="2185035"/>
          </a:xfrm>
          <a:prstGeom prst="rect">
            <a:avLst/>
          </a:prstGeom>
          <a:ln>
            <a:solidFill>
              <a:srgbClr val="404040"/>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2" name="组合 31"/>
          <p:cNvGrpSpPr/>
          <p:nvPr/>
        </p:nvGrpSpPr>
        <p:grpSpPr>
          <a:xfrm>
            <a:off x="1015683" y="848360"/>
            <a:ext cx="4739005" cy="1007110"/>
            <a:chOff x="1601" y="2275"/>
            <a:chExt cx="7463" cy="1586"/>
          </a:xfrm>
        </p:grpSpPr>
        <p:sp>
          <p:nvSpPr>
            <p:cNvPr id="13" name="等腰三角形 12"/>
            <p:cNvSpPr/>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0" name="文本框 29"/>
            <p:cNvSpPr txBox="1"/>
            <p:nvPr/>
          </p:nvSpPr>
          <p:spPr>
            <a:xfrm>
              <a:off x="2156" y="2275"/>
              <a:ext cx="6400" cy="725"/>
            </a:xfrm>
            <a:prstGeom prst="rect">
              <a:avLst/>
            </a:prstGeom>
            <a:noFill/>
          </p:spPr>
          <p:txBody>
            <a:bodyPr wrap="square" rtlCol="0">
              <a:spAutoFit/>
            </a:bodyPr>
            <a:p>
              <a:r>
                <a:rPr lang="zh-CN" altLang="en-US" sz="2400">
                  <a:solidFill>
                    <a:srgbClr val="404040"/>
                  </a:solidFill>
                  <a:latin typeface="思源黑体 CN Medium" panose="020B0600000000000000" charset="-122"/>
                  <a:ea typeface="思源黑体 CN Medium" panose="020B0600000000000000" charset="-122"/>
                </a:rPr>
                <a:t>软件</a:t>
              </a:r>
              <a:r>
                <a:rPr lang="zh-CN" altLang="en-US" sz="2400">
                  <a:solidFill>
                    <a:srgbClr val="404040"/>
                  </a:solidFill>
                  <a:latin typeface="思源黑体 CN Medium" panose="020B0600000000000000" charset="-122"/>
                  <a:ea typeface="思源黑体 CN Medium" panose="020B0600000000000000" charset="-122"/>
                </a:rPr>
                <a:t>介绍</a:t>
              </a:r>
              <a:endParaRPr lang="zh-CN" altLang="en-US" sz="2400">
                <a:solidFill>
                  <a:srgbClr val="404040"/>
                </a:solidFill>
                <a:latin typeface="思源黑体 CN Medium" panose="020B0600000000000000" charset="-122"/>
                <a:ea typeface="思源黑体 CN Medium" panose="020B0600000000000000" charset="-122"/>
              </a:endParaRPr>
            </a:p>
          </p:txBody>
        </p:sp>
        <p:sp>
          <p:nvSpPr>
            <p:cNvPr id="31" name="文本框 30"/>
            <p:cNvSpPr txBox="1"/>
            <p:nvPr/>
          </p:nvSpPr>
          <p:spPr>
            <a:xfrm>
              <a:off x="2156" y="2962"/>
              <a:ext cx="6908" cy="899"/>
            </a:xfrm>
            <a:prstGeom prst="rect">
              <a:avLst/>
            </a:prstGeom>
            <a:noFill/>
          </p:spPr>
          <p:txBody>
            <a:bodyPr wrap="square" rtlCol="0">
              <a:spAutoFit/>
            </a:bodyPr>
            <a:p>
              <a:pPr>
                <a:lnSpc>
                  <a:spcPct val="130000"/>
                </a:lnSpc>
              </a:pPr>
              <a:r>
                <a:rPr lang="zh-CN" altLang="en-US" sz="1200">
                  <a:solidFill>
                    <a:srgbClr val="797979"/>
                  </a:solidFill>
                  <a:latin typeface="思源黑体 CN Normal" panose="020B0400000000000000" charset="-122"/>
                  <a:ea typeface="思源黑体 CN Normal" panose="020B0400000000000000" charset="-122"/>
                </a:rPr>
                <a:t>通用视觉算法平台丨</a:t>
              </a:r>
              <a:r>
                <a:rPr lang="zh-CN" altLang="en-US" sz="1200">
                  <a:solidFill>
                    <a:srgbClr val="797979"/>
                  </a:solidFill>
                  <a:latin typeface="思源黑体 CN Normal" panose="020B0400000000000000" charset="-122"/>
                  <a:ea typeface="思源黑体 CN Normal" panose="020B0400000000000000" charset="-122"/>
                  <a:sym typeface="+mn-ea"/>
                </a:rPr>
                <a:t>主要功能详解丨</a:t>
              </a:r>
              <a:r>
                <a:rPr lang="zh-CN" altLang="en-US" sz="1200">
                  <a:solidFill>
                    <a:srgbClr val="797979"/>
                  </a:solidFill>
                  <a:latin typeface="思源黑体 CN Normal" panose="020B0400000000000000" charset="-122"/>
                  <a:ea typeface="思源黑体 CN Normal" panose="020B0400000000000000" charset="-122"/>
                </a:rPr>
                <a:t>特色介绍</a:t>
              </a:r>
              <a:endParaRPr lang="zh-CN" altLang="en-US" sz="1200">
                <a:solidFill>
                  <a:srgbClr val="797979"/>
                </a:solidFill>
                <a:latin typeface="思源黑体 CN Normal" panose="020B0400000000000000" charset="-122"/>
                <a:ea typeface="思源黑体 CN Normal" panose="020B0400000000000000" charset="-122"/>
              </a:endParaRPr>
            </a:p>
            <a:p>
              <a:pPr>
                <a:lnSpc>
                  <a:spcPct val="130000"/>
                </a:lnSpc>
              </a:pPr>
              <a:r>
                <a:rPr lang="en-US" altLang="zh-CN" sz="1200">
                  <a:solidFill>
                    <a:srgbClr val="797979"/>
                  </a:solidFill>
                  <a:latin typeface="思源黑体 CN Normal" panose="020B0400000000000000" charset="-122"/>
                  <a:ea typeface="思源黑体 CN Normal" panose="020B0400000000000000" charset="-122"/>
                </a:rPr>
                <a:t>AI</a:t>
              </a:r>
              <a:r>
                <a:rPr lang="zh-CN" altLang="en-US" sz="1200">
                  <a:solidFill>
                    <a:srgbClr val="797979"/>
                  </a:solidFill>
                  <a:latin typeface="思源黑体 CN Normal" panose="020B0400000000000000" charset="-122"/>
                  <a:ea typeface="思源黑体 CN Normal" panose="020B0400000000000000" charset="-122"/>
                </a:rPr>
                <a:t>算法深度学习丨</a:t>
              </a:r>
              <a:r>
                <a:rPr lang="en-US" altLang="zh-CN" sz="1200">
                  <a:solidFill>
                    <a:srgbClr val="797979"/>
                  </a:solidFill>
                  <a:latin typeface="思源黑体 CN Normal" panose="020B0400000000000000" charset="-122"/>
                  <a:ea typeface="思源黑体 CN Normal" panose="020B0400000000000000" charset="-122"/>
                </a:rPr>
                <a:t>6</a:t>
              </a:r>
              <a:r>
                <a:rPr lang="zh-CN" altLang="en-US" sz="1200">
                  <a:solidFill>
                    <a:srgbClr val="797979"/>
                  </a:solidFill>
                  <a:latin typeface="思源黑体 CN Normal" panose="020B0400000000000000" charset="-122"/>
                  <a:ea typeface="思源黑体 CN Normal" panose="020B0400000000000000" charset="-122"/>
                </a:rPr>
                <a:t>大优势</a:t>
              </a:r>
              <a:endParaRPr lang="zh-CN" altLang="en-US" sz="1200">
                <a:solidFill>
                  <a:srgbClr val="797979"/>
                </a:solidFill>
                <a:latin typeface="思源黑体 CN Normal" panose="020B0400000000000000" charset="-122"/>
                <a:ea typeface="思源黑体 CN Normal" panose="020B0400000000000000" charset="-122"/>
              </a:endParaRPr>
            </a:p>
          </p:txBody>
        </p:sp>
      </p:grpSp>
      <p:grpSp>
        <p:nvGrpSpPr>
          <p:cNvPr id="37" name="组合 36"/>
          <p:cNvGrpSpPr/>
          <p:nvPr/>
        </p:nvGrpSpPr>
        <p:grpSpPr>
          <a:xfrm>
            <a:off x="1015683" y="2165350"/>
            <a:ext cx="4416425" cy="767080"/>
            <a:chOff x="1601" y="2275"/>
            <a:chExt cx="6955" cy="1208"/>
          </a:xfrm>
        </p:grpSpPr>
        <p:sp>
          <p:nvSpPr>
            <p:cNvPr id="38" name="等腰三角形 37"/>
            <p:cNvSpPr/>
            <p:nvPr>
              <p:custDataLst>
                <p:tags r:id="rId1"/>
              </p:custDataLst>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9" name="文本框 38"/>
            <p:cNvSpPr txBox="1"/>
            <p:nvPr>
              <p:custDataLst>
                <p:tags r:id="rId2"/>
              </p:custDataLst>
            </p:nvPr>
          </p:nvSpPr>
          <p:spPr>
            <a:xfrm>
              <a:off x="2156" y="2275"/>
              <a:ext cx="6400" cy="725"/>
            </a:xfrm>
            <a:prstGeom prst="rect">
              <a:avLst/>
            </a:prstGeom>
            <a:noFill/>
          </p:spPr>
          <p:txBody>
            <a:bodyPr wrap="square" rtlCol="0">
              <a:spAutoFit/>
            </a:bodyPr>
            <a:p>
              <a:pPr lvl="0" defTabSz="609600">
                <a:defRPr/>
              </a:pPr>
              <a:r>
                <a:rPr kumimoji="1" lang="zh-CN" altLang="en-US" sz="2400" kern="0">
                  <a:solidFill>
                    <a:schemeClr val="tx1">
                      <a:lumMod val="75000"/>
                      <a:lumOff val="25000"/>
                    </a:schemeClr>
                  </a:solidFill>
                  <a:latin typeface="思源黑体 CN Medium" panose="020B0600000000000000" charset="-122"/>
                  <a:ea typeface="思源黑体 CN Medium" panose="020B0600000000000000" charset="-122"/>
                  <a:cs typeface="+mn-ea"/>
                  <a:sym typeface="Calibri" panose="020F0502020204030204" charset="0"/>
                </a:rPr>
                <a:t>算法的合理</a:t>
              </a:r>
              <a:r>
                <a:rPr kumimoji="1" lang="zh-CN" altLang="en-US" sz="2400" kern="0">
                  <a:solidFill>
                    <a:schemeClr val="tx1">
                      <a:lumMod val="75000"/>
                      <a:lumOff val="25000"/>
                    </a:schemeClr>
                  </a:solidFill>
                  <a:latin typeface="思源黑体 CN Medium" panose="020B0600000000000000" charset="-122"/>
                  <a:ea typeface="思源黑体 CN Medium" panose="020B0600000000000000" charset="-122"/>
                  <a:cs typeface="+mn-ea"/>
                  <a:sym typeface="Calibri" panose="020F0502020204030204" charset="0"/>
                </a:rPr>
                <a:t>运用</a:t>
              </a:r>
              <a:endParaRPr kumimoji="1" lang="zh-CN" altLang="en-US" sz="2400" kern="0">
                <a:solidFill>
                  <a:schemeClr val="tx1">
                    <a:lumMod val="75000"/>
                    <a:lumOff val="25000"/>
                  </a:schemeClr>
                </a:solidFill>
                <a:latin typeface="思源黑体 CN Medium" panose="020B0600000000000000" charset="-122"/>
                <a:ea typeface="思源黑体 CN Medium" panose="020B0600000000000000" charset="-122"/>
                <a:cs typeface="+mn-ea"/>
                <a:sym typeface="Calibri" panose="020F0502020204030204" charset="0"/>
              </a:endParaRPr>
            </a:p>
          </p:txBody>
        </p:sp>
        <p:sp>
          <p:nvSpPr>
            <p:cNvPr id="40" name="文本框 39"/>
            <p:cNvSpPr txBox="1"/>
            <p:nvPr>
              <p:custDataLst>
                <p:tags r:id="rId3"/>
              </p:custDataLst>
            </p:nvPr>
          </p:nvSpPr>
          <p:spPr>
            <a:xfrm>
              <a:off x="2156" y="2962"/>
              <a:ext cx="6400" cy="521"/>
            </a:xfrm>
            <a:prstGeom prst="rect">
              <a:avLst/>
            </a:prstGeom>
            <a:noFill/>
          </p:spPr>
          <p:txBody>
            <a:bodyPr wrap="square" rtlCol="0">
              <a:spAutoFit/>
            </a:bodyPr>
            <a:p>
              <a:pPr marL="0" marR="0" lvl="0" indent="0" algn="l" defTabSz="609600" rtl="0" eaLnBrk="1" fontAlgn="auto" latinLnBrk="0" hangingPunct="1">
                <a:lnSpc>
                  <a:spcPct val="130000"/>
                </a:lnSpc>
                <a:spcBef>
                  <a:spcPts val="0"/>
                </a:spcBef>
                <a:spcAft>
                  <a:spcPts val="0"/>
                </a:spcAft>
                <a:buClrTx/>
                <a:buSzTx/>
                <a:buFontTx/>
                <a:buNone/>
                <a:defRPr/>
              </a:pPr>
              <a:r>
                <a:rPr lang="zh-CN" altLang="en-US" sz="1200" kern="0" noProof="0" dirty="0" smtClean="0">
                  <a:ln>
                    <a:noFill/>
                  </a:ln>
                  <a:solidFill>
                    <a:schemeClr val="tx1">
                      <a:lumMod val="75000"/>
                      <a:lumOff val="25000"/>
                      <a:alpha val="70000"/>
                    </a:schemeClr>
                  </a:solidFill>
                  <a:effectLst/>
                  <a:uLnTx/>
                  <a:uFillTx/>
                  <a:latin typeface="思源黑体 CN Normal" panose="020B0400000000000000" charset="-122"/>
                  <a:ea typeface="思源黑体 CN Normal" panose="020B0400000000000000" charset="-122"/>
                  <a:cs typeface="+mn-ea"/>
                  <a:sym typeface="Calibri" panose="020F0502020204030204" charset="0"/>
                </a:rPr>
                <a:t>预处理</a:t>
              </a:r>
              <a:endParaRPr lang="zh-CN" altLang="en-US" sz="1200" kern="0" noProof="0" dirty="0" smtClean="0">
                <a:ln>
                  <a:noFill/>
                </a:ln>
                <a:solidFill>
                  <a:schemeClr val="tx1">
                    <a:lumMod val="75000"/>
                    <a:lumOff val="25000"/>
                    <a:alpha val="70000"/>
                  </a:schemeClr>
                </a:solidFill>
                <a:effectLst/>
                <a:uLnTx/>
                <a:uFillTx/>
                <a:latin typeface="思源黑体 CN Normal" panose="020B0400000000000000" charset="-122"/>
                <a:ea typeface="思源黑体 CN Normal" panose="020B0400000000000000" charset="-122"/>
                <a:cs typeface="+mn-ea"/>
                <a:sym typeface="Calibri" panose="020F0502020204030204" charset="0"/>
              </a:endParaRPr>
            </a:p>
          </p:txBody>
        </p:sp>
      </p:grpSp>
      <p:grpSp>
        <p:nvGrpSpPr>
          <p:cNvPr id="41" name="组合 40"/>
          <p:cNvGrpSpPr/>
          <p:nvPr/>
        </p:nvGrpSpPr>
        <p:grpSpPr>
          <a:xfrm>
            <a:off x="1015683" y="5396230"/>
            <a:ext cx="4416425" cy="767080"/>
            <a:chOff x="1601" y="2275"/>
            <a:chExt cx="6955" cy="1208"/>
          </a:xfrm>
        </p:grpSpPr>
        <p:sp>
          <p:nvSpPr>
            <p:cNvPr id="42" name="等腰三角形 41"/>
            <p:cNvSpPr/>
            <p:nvPr>
              <p:custDataLst>
                <p:tags r:id="rId4"/>
              </p:custDataLst>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3" name="文本框 42"/>
            <p:cNvSpPr txBox="1"/>
            <p:nvPr>
              <p:custDataLst>
                <p:tags r:id="rId5"/>
              </p:custDataLst>
            </p:nvPr>
          </p:nvSpPr>
          <p:spPr>
            <a:xfrm>
              <a:off x="2156" y="2275"/>
              <a:ext cx="6400" cy="725"/>
            </a:xfrm>
            <a:prstGeom prst="rect">
              <a:avLst/>
            </a:prstGeom>
            <a:noFill/>
          </p:spPr>
          <p:txBody>
            <a:bodyPr wrap="square" rtlCol="0">
              <a:spAutoFit/>
            </a:bodyPr>
            <a:p>
              <a:pPr lvl="0" defTabSz="609600">
                <a:defRPr/>
              </a:pPr>
              <a:r>
                <a:rPr kumimoji="1" lang="zh-CN" altLang="en-US" sz="2400" kern="0">
                  <a:solidFill>
                    <a:schemeClr val="tx1">
                      <a:lumMod val="75000"/>
                      <a:lumOff val="25000"/>
                    </a:schemeClr>
                  </a:solidFill>
                  <a:latin typeface="思源黑体 CN Medium" panose="020B0600000000000000" charset="-122"/>
                  <a:ea typeface="思源黑体 CN Medium" panose="020B0600000000000000" charset="-122"/>
                  <a:cs typeface="+mn-ea"/>
                  <a:sym typeface="Calibri" panose="020F0502020204030204" charset="0"/>
                </a:rPr>
                <a:t>合作客户</a:t>
              </a:r>
              <a:endParaRPr lang="zh-CN" altLang="en-US" sz="2400">
                <a:solidFill>
                  <a:srgbClr val="404040"/>
                </a:solidFill>
                <a:latin typeface="思源黑体 CN Medium" panose="020B0600000000000000" charset="-122"/>
                <a:ea typeface="思源黑体 CN Medium" panose="020B0600000000000000" charset="-122"/>
              </a:endParaRPr>
            </a:p>
          </p:txBody>
        </p:sp>
        <p:sp>
          <p:nvSpPr>
            <p:cNvPr id="44" name="文本框 43"/>
            <p:cNvSpPr txBox="1"/>
            <p:nvPr>
              <p:custDataLst>
                <p:tags r:id="rId6"/>
              </p:custDataLst>
            </p:nvPr>
          </p:nvSpPr>
          <p:spPr>
            <a:xfrm>
              <a:off x="2156" y="2962"/>
              <a:ext cx="6400" cy="521"/>
            </a:xfrm>
            <a:prstGeom prst="rect">
              <a:avLst/>
            </a:prstGeom>
            <a:noFill/>
          </p:spPr>
          <p:txBody>
            <a:bodyPr wrap="square" rtlCol="0">
              <a:spAutoFit/>
            </a:bodyPr>
            <a:p>
              <a:pPr marL="0" marR="0" lvl="0" indent="0" algn="l" defTabSz="609600" rtl="0" eaLnBrk="1" fontAlgn="auto" latinLnBrk="0" hangingPunct="1">
                <a:lnSpc>
                  <a:spcPct val="130000"/>
                </a:lnSpc>
                <a:spcBef>
                  <a:spcPts val="0"/>
                </a:spcBef>
                <a:spcAft>
                  <a:spcPts val="0"/>
                </a:spcAft>
                <a:buClrTx/>
                <a:buSzTx/>
                <a:buFontTx/>
                <a:buNone/>
                <a:defRPr/>
              </a:pPr>
              <a:r>
                <a:rPr lang="zh-CN" altLang="en-US" sz="1200" kern="0" noProof="0" dirty="0" smtClean="0">
                  <a:ln>
                    <a:noFill/>
                  </a:ln>
                  <a:solidFill>
                    <a:schemeClr val="tx1">
                      <a:lumMod val="75000"/>
                      <a:lumOff val="25000"/>
                      <a:alpha val="70000"/>
                    </a:schemeClr>
                  </a:solidFill>
                  <a:effectLst/>
                  <a:uLnTx/>
                  <a:uFillTx/>
                  <a:latin typeface="思源黑体 CN Normal" panose="020B0400000000000000" charset="-122"/>
                  <a:ea typeface="思源黑体 CN Normal" panose="020B0400000000000000" charset="-122"/>
                  <a:cs typeface="+mn-ea"/>
                  <a:sym typeface="Calibri" panose="020F0502020204030204" charset="0"/>
                </a:rPr>
                <a:t>多家客户合作</a:t>
              </a:r>
              <a:endParaRPr lang="zh-CN" altLang="en-US" sz="1200">
                <a:solidFill>
                  <a:srgbClr val="797979"/>
                </a:solidFill>
                <a:latin typeface="思源黑体 CN Normal" panose="020B0400000000000000" charset="-122"/>
                <a:ea typeface="思源黑体 CN Normal" panose="020B0400000000000000" charset="-122"/>
              </a:endParaRPr>
            </a:p>
          </p:txBody>
        </p:sp>
      </p:grpSp>
      <p:grpSp>
        <p:nvGrpSpPr>
          <p:cNvPr id="46" name="组合 45"/>
          <p:cNvGrpSpPr/>
          <p:nvPr/>
        </p:nvGrpSpPr>
        <p:grpSpPr>
          <a:xfrm>
            <a:off x="1015683" y="4319270"/>
            <a:ext cx="4416425" cy="767080"/>
            <a:chOff x="1601" y="2275"/>
            <a:chExt cx="6955" cy="1208"/>
          </a:xfrm>
        </p:grpSpPr>
        <p:sp>
          <p:nvSpPr>
            <p:cNvPr id="47" name="等腰三角形 46"/>
            <p:cNvSpPr/>
            <p:nvPr>
              <p:custDataLst>
                <p:tags r:id="rId7"/>
              </p:custDataLst>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8" name="文本框 47"/>
            <p:cNvSpPr txBox="1"/>
            <p:nvPr>
              <p:custDataLst>
                <p:tags r:id="rId8"/>
              </p:custDataLst>
            </p:nvPr>
          </p:nvSpPr>
          <p:spPr>
            <a:xfrm>
              <a:off x="2156" y="2275"/>
              <a:ext cx="6400" cy="725"/>
            </a:xfrm>
            <a:prstGeom prst="rect">
              <a:avLst/>
            </a:prstGeom>
            <a:noFill/>
          </p:spPr>
          <p:txBody>
            <a:bodyPr wrap="square" rtlCol="0">
              <a:spAutoFit/>
            </a:bodyPr>
            <a:p>
              <a:pPr lvl="0" defTabSz="609600">
                <a:defRPr/>
              </a:pPr>
              <a:r>
                <a:rPr kumimoji="1" lang="zh-CN" altLang="en-US" sz="2400" kern="0">
                  <a:solidFill>
                    <a:schemeClr val="tx1">
                      <a:lumMod val="75000"/>
                      <a:lumOff val="25000"/>
                    </a:schemeClr>
                  </a:solidFill>
                  <a:latin typeface="思源黑体 CN Medium" panose="020B0600000000000000" charset="-122"/>
                  <a:ea typeface="思源黑体 CN Medium" panose="020B0600000000000000" charset="-122"/>
                  <a:cs typeface="+mn-ea"/>
                  <a:sym typeface="Calibri" panose="020F0502020204030204" charset="0"/>
                </a:rPr>
                <a:t>软件荣誉</a:t>
              </a:r>
              <a:endParaRPr kumimoji="1" lang="zh-CN" altLang="en-US" sz="2400" kern="0">
                <a:solidFill>
                  <a:schemeClr val="tx1">
                    <a:lumMod val="75000"/>
                    <a:lumOff val="25000"/>
                  </a:schemeClr>
                </a:solidFill>
                <a:latin typeface="思源黑体 CN Medium" panose="020B0600000000000000" charset="-122"/>
                <a:ea typeface="思源黑体 CN Medium" panose="020B0600000000000000" charset="-122"/>
                <a:cs typeface="+mn-ea"/>
                <a:sym typeface="Calibri" panose="020F0502020204030204" charset="0"/>
              </a:endParaRPr>
            </a:p>
          </p:txBody>
        </p:sp>
        <p:sp>
          <p:nvSpPr>
            <p:cNvPr id="49" name="文本框 48"/>
            <p:cNvSpPr txBox="1"/>
            <p:nvPr>
              <p:custDataLst>
                <p:tags r:id="rId9"/>
              </p:custDataLst>
            </p:nvPr>
          </p:nvSpPr>
          <p:spPr>
            <a:xfrm>
              <a:off x="2156" y="2962"/>
              <a:ext cx="6400" cy="521"/>
            </a:xfrm>
            <a:prstGeom prst="rect">
              <a:avLst/>
            </a:prstGeom>
            <a:noFill/>
          </p:spPr>
          <p:txBody>
            <a:bodyPr wrap="square" rtlCol="0">
              <a:spAutoFit/>
            </a:bodyPr>
            <a:p>
              <a:pPr marL="0" marR="0" lvl="0" indent="0" algn="l" defTabSz="609600" rtl="0" eaLnBrk="1" fontAlgn="auto" latinLnBrk="0" hangingPunct="1">
                <a:lnSpc>
                  <a:spcPct val="130000"/>
                </a:lnSpc>
                <a:spcBef>
                  <a:spcPts val="0"/>
                </a:spcBef>
                <a:spcAft>
                  <a:spcPts val="0"/>
                </a:spcAft>
                <a:buClrTx/>
                <a:buSzTx/>
                <a:buFontTx/>
                <a:buNone/>
                <a:defRPr/>
              </a:pPr>
              <a:r>
                <a:rPr lang="zh-CN" altLang="en-US" sz="1200" kern="0" noProof="0" dirty="0" smtClean="0">
                  <a:ln>
                    <a:noFill/>
                  </a:ln>
                  <a:solidFill>
                    <a:schemeClr val="tx1">
                      <a:lumMod val="75000"/>
                      <a:lumOff val="25000"/>
                      <a:alpha val="70000"/>
                    </a:schemeClr>
                  </a:solidFill>
                  <a:effectLst/>
                  <a:uLnTx/>
                  <a:uFillTx/>
                  <a:latin typeface="思源黑体 CN Normal" panose="020B0400000000000000" charset="-122"/>
                  <a:ea typeface="思源黑体 CN Normal" panose="020B0400000000000000" charset="-122"/>
                  <a:cs typeface="+mn-ea"/>
                  <a:sym typeface="Calibri" panose="020F0502020204030204" charset="0"/>
                </a:rPr>
                <a:t>软件证书丨</a:t>
              </a:r>
              <a:r>
                <a:rPr lang="en-US" altLang="zh-CN" sz="1200" kern="0" noProof="0" dirty="0" smtClean="0">
                  <a:ln>
                    <a:noFill/>
                  </a:ln>
                  <a:solidFill>
                    <a:schemeClr val="tx1">
                      <a:lumMod val="75000"/>
                      <a:lumOff val="25000"/>
                      <a:alpha val="70000"/>
                    </a:schemeClr>
                  </a:solidFill>
                  <a:effectLst/>
                  <a:uLnTx/>
                  <a:uFillTx/>
                  <a:latin typeface="思源黑体 CN Normal" panose="020B0400000000000000" charset="-122"/>
                  <a:ea typeface="思源黑体 CN Normal" panose="020B0400000000000000" charset="-122"/>
                  <a:cs typeface="+mn-ea"/>
                  <a:sym typeface="Calibri" panose="020F0502020204030204" charset="0"/>
                </a:rPr>
                <a:t>CNAS</a:t>
              </a:r>
              <a:r>
                <a:rPr lang="zh-CN" altLang="en-US" sz="1200" kern="0" noProof="0" dirty="0" smtClean="0">
                  <a:ln>
                    <a:noFill/>
                  </a:ln>
                  <a:solidFill>
                    <a:schemeClr val="tx1">
                      <a:lumMod val="75000"/>
                      <a:lumOff val="25000"/>
                      <a:alpha val="70000"/>
                    </a:schemeClr>
                  </a:solidFill>
                  <a:effectLst/>
                  <a:uLnTx/>
                  <a:uFillTx/>
                  <a:latin typeface="思源黑体 CN Normal" panose="020B0400000000000000" charset="-122"/>
                  <a:ea typeface="思源黑体 CN Normal" panose="020B0400000000000000" charset="-122"/>
                  <a:cs typeface="+mn-ea"/>
                  <a:sym typeface="Calibri" panose="020F0502020204030204" charset="0"/>
                </a:rPr>
                <a:t>认证</a:t>
              </a:r>
              <a:endParaRPr lang="zh-CN" altLang="en-US" sz="1200" kern="0" noProof="0" dirty="0" smtClean="0">
                <a:ln>
                  <a:noFill/>
                </a:ln>
                <a:solidFill>
                  <a:schemeClr val="tx1">
                    <a:lumMod val="75000"/>
                    <a:lumOff val="25000"/>
                    <a:alpha val="70000"/>
                  </a:schemeClr>
                </a:solidFill>
                <a:effectLst/>
                <a:uLnTx/>
                <a:uFillTx/>
                <a:latin typeface="思源黑体 CN Normal" panose="020B0400000000000000" charset="-122"/>
                <a:ea typeface="思源黑体 CN Normal" panose="020B0400000000000000" charset="-122"/>
                <a:cs typeface="+mn-ea"/>
                <a:sym typeface="Calibri" panose="020F0502020204030204" charset="0"/>
              </a:endParaRPr>
            </a:p>
          </p:txBody>
        </p:sp>
      </p:grpSp>
      <p:grpSp>
        <p:nvGrpSpPr>
          <p:cNvPr id="12" name="组合 11"/>
          <p:cNvGrpSpPr/>
          <p:nvPr/>
        </p:nvGrpSpPr>
        <p:grpSpPr>
          <a:xfrm>
            <a:off x="1015683" y="3242310"/>
            <a:ext cx="4416425" cy="767080"/>
            <a:chOff x="1601" y="2275"/>
            <a:chExt cx="6955" cy="1208"/>
          </a:xfrm>
        </p:grpSpPr>
        <p:sp>
          <p:nvSpPr>
            <p:cNvPr id="14" name="等腰三角形 13"/>
            <p:cNvSpPr/>
            <p:nvPr>
              <p:custDataLst>
                <p:tags r:id="rId10"/>
              </p:custDataLst>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15" name="文本框 14"/>
            <p:cNvSpPr txBox="1"/>
            <p:nvPr>
              <p:custDataLst>
                <p:tags r:id="rId11"/>
              </p:custDataLst>
            </p:nvPr>
          </p:nvSpPr>
          <p:spPr>
            <a:xfrm>
              <a:off x="2156" y="2275"/>
              <a:ext cx="6400" cy="725"/>
            </a:xfrm>
            <a:prstGeom prst="rect">
              <a:avLst/>
            </a:prstGeom>
            <a:noFill/>
          </p:spPr>
          <p:txBody>
            <a:bodyPr wrap="square" rtlCol="0">
              <a:spAutoFit/>
            </a:bodyPr>
            <a:p>
              <a:pPr lvl="0" defTabSz="609600">
                <a:defRPr/>
              </a:pPr>
              <a:r>
                <a:rPr kumimoji="1" lang="zh-CN" altLang="en-US" sz="2400" kern="0">
                  <a:solidFill>
                    <a:schemeClr val="tx1">
                      <a:lumMod val="75000"/>
                      <a:lumOff val="25000"/>
                    </a:schemeClr>
                  </a:solidFill>
                  <a:latin typeface="思源黑体 CN Medium" panose="020B0600000000000000" charset="-122"/>
                  <a:ea typeface="思源黑体 CN Medium" panose="020B0600000000000000" charset="-122"/>
                  <a:cs typeface="+mn-ea"/>
                  <a:sym typeface="Calibri" panose="020F0502020204030204" charset="0"/>
                </a:rPr>
                <a:t>企业介绍</a:t>
              </a:r>
              <a:endParaRPr kumimoji="1" lang="zh-CN" altLang="en-US" sz="2400" kern="0">
                <a:solidFill>
                  <a:schemeClr val="tx1">
                    <a:lumMod val="75000"/>
                    <a:lumOff val="25000"/>
                  </a:schemeClr>
                </a:solidFill>
                <a:latin typeface="思源黑体 CN Medium" panose="020B0600000000000000" charset="-122"/>
                <a:ea typeface="思源黑体 CN Medium" panose="020B0600000000000000" charset="-122"/>
                <a:cs typeface="+mn-ea"/>
                <a:sym typeface="Calibri" panose="020F0502020204030204" charset="0"/>
              </a:endParaRPr>
            </a:p>
          </p:txBody>
        </p:sp>
        <p:sp>
          <p:nvSpPr>
            <p:cNvPr id="16" name="文本框 15"/>
            <p:cNvSpPr txBox="1"/>
            <p:nvPr>
              <p:custDataLst>
                <p:tags r:id="rId12"/>
              </p:custDataLst>
            </p:nvPr>
          </p:nvSpPr>
          <p:spPr>
            <a:xfrm>
              <a:off x="2156" y="2962"/>
              <a:ext cx="6400" cy="521"/>
            </a:xfrm>
            <a:prstGeom prst="rect">
              <a:avLst/>
            </a:prstGeom>
            <a:noFill/>
          </p:spPr>
          <p:txBody>
            <a:bodyPr wrap="square" rtlCol="0">
              <a:spAutoFit/>
            </a:bodyPr>
            <a:p>
              <a:pPr marL="0" marR="0" lvl="0" indent="0" algn="l" defTabSz="609600" rtl="0" eaLnBrk="1" fontAlgn="auto" latinLnBrk="0" hangingPunct="1">
                <a:lnSpc>
                  <a:spcPct val="130000"/>
                </a:lnSpc>
                <a:spcBef>
                  <a:spcPts val="0"/>
                </a:spcBef>
                <a:spcAft>
                  <a:spcPts val="0"/>
                </a:spcAft>
                <a:buClrTx/>
                <a:buSzTx/>
                <a:buFontTx/>
                <a:buNone/>
                <a:defRPr/>
              </a:pPr>
              <a:r>
                <a:rPr lang="zh-CN" altLang="en-US" sz="1200" kern="0" noProof="0" dirty="0" smtClean="0">
                  <a:ln>
                    <a:noFill/>
                  </a:ln>
                  <a:solidFill>
                    <a:schemeClr val="tx1">
                      <a:lumMod val="75000"/>
                      <a:lumOff val="25000"/>
                      <a:alpha val="70000"/>
                    </a:schemeClr>
                  </a:solidFill>
                  <a:effectLst/>
                  <a:uLnTx/>
                  <a:uFillTx/>
                  <a:latin typeface="思源黑体 CN Normal" panose="020B0400000000000000" charset="-122"/>
                  <a:ea typeface="思源黑体 CN Normal" panose="020B0400000000000000" charset="-122"/>
                  <a:cs typeface="+mn-ea"/>
                  <a:sym typeface="Calibri" panose="020F0502020204030204" charset="0"/>
                </a:rPr>
                <a:t>厦门博视源机器视觉</a:t>
              </a:r>
              <a:r>
                <a:rPr lang="zh-CN" altLang="en-US" sz="1200" kern="0" noProof="0" dirty="0" smtClean="0">
                  <a:ln>
                    <a:noFill/>
                  </a:ln>
                  <a:solidFill>
                    <a:schemeClr val="tx1">
                      <a:lumMod val="75000"/>
                      <a:lumOff val="25000"/>
                      <a:alpha val="70000"/>
                    </a:schemeClr>
                  </a:solidFill>
                  <a:effectLst/>
                  <a:uLnTx/>
                  <a:uFillTx/>
                  <a:latin typeface="思源黑体 CN Normal" panose="020B0400000000000000" charset="-122"/>
                  <a:ea typeface="思源黑体 CN Normal" panose="020B0400000000000000" charset="-122"/>
                  <a:cs typeface="+mn-ea"/>
                  <a:sym typeface="Calibri" panose="020F0502020204030204" charset="0"/>
                </a:rPr>
                <a:t>技术有限公司</a:t>
              </a:r>
              <a:endParaRPr lang="zh-CN" altLang="en-US" sz="1200" kern="0" noProof="0" dirty="0" smtClean="0">
                <a:ln>
                  <a:noFill/>
                </a:ln>
                <a:solidFill>
                  <a:schemeClr val="tx1">
                    <a:lumMod val="75000"/>
                    <a:lumOff val="25000"/>
                    <a:alpha val="70000"/>
                  </a:schemeClr>
                </a:solidFill>
                <a:effectLst/>
                <a:uLnTx/>
                <a:uFillTx/>
                <a:latin typeface="思源黑体 CN Normal" panose="020B0400000000000000" charset="-122"/>
                <a:ea typeface="思源黑体 CN Normal" panose="020B0400000000000000" charset="-122"/>
                <a:cs typeface="+mn-ea"/>
                <a:sym typeface="Calibri" panose="020F0502020204030204" charset="0"/>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064318" y="876300"/>
            <a:ext cx="4064000" cy="1014730"/>
          </a:xfrm>
          <a:prstGeom prst="rect">
            <a:avLst/>
          </a:prstGeom>
          <a:noFill/>
        </p:spPr>
        <p:txBody>
          <a:bodyPr wrap="square" rtlCol="0">
            <a:spAutoFit/>
          </a:bodyPr>
          <a:p>
            <a:pPr algn="ctr"/>
            <a:r>
              <a:rPr lang="zh-CN" altLang="en-US" sz="6000">
                <a:solidFill>
                  <a:srgbClr val="404040"/>
                </a:solidFill>
                <a:latin typeface="思源黑体 CN Medium" panose="020B0600000000000000" charset="-122"/>
                <a:ea typeface="思源黑体 CN Medium" panose="020B0600000000000000" charset="-122"/>
              </a:rPr>
              <a:t>合作客户</a:t>
            </a:r>
            <a:endParaRPr lang="zh-CN" altLang="en-US" sz="6000">
              <a:solidFill>
                <a:srgbClr val="404040"/>
              </a:solidFill>
              <a:latin typeface="思源黑体 CN Medium" panose="020B0600000000000000" charset="-122"/>
              <a:ea typeface="思源黑体 CN Medium" panose="020B0600000000000000" charset="-122"/>
            </a:endParaRPr>
          </a:p>
        </p:txBody>
      </p:sp>
      <p:sp>
        <p:nvSpPr>
          <p:cNvPr id="4" name="圆角矩形 3"/>
          <p:cNvSpPr/>
          <p:nvPr>
            <p:custDataLst>
              <p:tags r:id="rId2"/>
            </p:custDataLst>
          </p:nvPr>
        </p:nvSpPr>
        <p:spPr>
          <a:xfrm>
            <a:off x="5037138" y="3589655"/>
            <a:ext cx="2118360" cy="524510"/>
          </a:xfrm>
          <a:prstGeom prst="roundRect">
            <a:avLst>
              <a:gd name="adj" fmla="val 500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algn="ctr"/>
            <a:r>
              <a:rPr lang="en-US" altLang="zh-CN" sz="2000">
                <a:latin typeface="思源黑体 CN Medium" panose="020B0600000000000000" charset="-122"/>
                <a:ea typeface="思源黑体 CN Medium" panose="020B0600000000000000" charset="-122"/>
              </a:rPr>
              <a:t>part 6</a:t>
            </a:r>
            <a:endParaRPr lang="en-US" altLang="zh-CN" sz="2000">
              <a:latin typeface="思源黑体 CN Medium" panose="020B0600000000000000" charset="-122"/>
              <a:ea typeface="思源黑体 CN Medium" panose="020B0600000000000000" charset="-122"/>
            </a:endParaRPr>
          </a:p>
        </p:txBody>
      </p:sp>
      <p:sp>
        <p:nvSpPr>
          <p:cNvPr id="5" name="文本框 4"/>
          <p:cNvSpPr txBox="1"/>
          <p:nvPr>
            <p:custDataLst>
              <p:tags r:id="rId3"/>
            </p:custDataLst>
          </p:nvPr>
        </p:nvSpPr>
        <p:spPr>
          <a:xfrm>
            <a:off x="1849755" y="2003425"/>
            <a:ext cx="8493125" cy="1377315"/>
          </a:xfrm>
          <a:prstGeom prst="rect">
            <a:avLst/>
          </a:prstGeom>
          <a:noFill/>
        </p:spPr>
        <p:txBody>
          <a:bodyPr wrap="square" rtlCol="0">
            <a:noAutofit/>
          </a:bodyPr>
          <a:p>
            <a:pPr algn="ctr">
              <a:lnSpc>
                <a:spcPct val="160000"/>
              </a:lnSpc>
            </a:pPr>
            <a:r>
              <a:rPr lang="zh-CN" altLang="en-US">
                <a:latin typeface="思源黑体 CN Normal" panose="020B0400000000000000" charset="-122"/>
                <a:ea typeface="思源黑体 CN Normal" panose="020B0400000000000000" charset="-122"/>
                <a:sym typeface="+mn-ea"/>
              </a:rPr>
              <a:t>博视源以不断创新的技术成果，助力更行各业客户开启工业4.0时代。12年信赖，共同开启中国工业制造的全新时代。</a:t>
            </a:r>
            <a:endParaRPr lang="zh-CN" altLang="en-US">
              <a:latin typeface="思源黑体 CN Normal" panose="020B0400000000000000" charset="-122"/>
              <a:ea typeface="思源黑体 CN Normal" panose="020B0400000000000000" charset="-122"/>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9" name="组合 48"/>
          <p:cNvGrpSpPr/>
          <p:nvPr/>
        </p:nvGrpSpPr>
        <p:grpSpPr>
          <a:xfrm flipH="1">
            <a:off x="2580640" y="-5715"/>
            <a:ext cx="9611360" cy="6863715"/>
            <a:chOff x="0" y="-9"/>
            <a:chExt cx="15136" cy="10809"/>
          </a:xfrm>
        </p:grpSpPr>
        <p:sp>
          <p:nvSpPr>
            <p:cNvPr id="47" name="任意多边形 46"/>
            <p:cNvSpPr/>
            <p:nvPr>
              <p:custDataLst>
                <p:tags r:id="rId1"/>
              </p:custDataLst>
            </p:nvPr>
          </p:nvSpPr>
          <p:spPr>
            <a:xfrm flipV="1">
              <a:off x="0" y="0"/>
              <a:ext cx="15137" cy="10800"/>
            </a:xfrm>
            <a:custGeom>
              <a:avLst/>
              <a:gdLst>
                <a:gd name="connsiteX0" fmla="*/ 0 w 9612083"/>
                <a:gd name="connsiteY0" fmla="*/ 0 h 6858001"/>
                <a:gd name="connsiteX1" fmla="*/ 2754082 w 9612083"/>
                <a:gd name="connsiteY1" fmla="*/ 0 h 6858001"/>
                <a:gd name="connsiteX2" fmla="*/ 9612083 w 9612083"/>
                <a:gd name="connsiteY2" fmla="*/ 6858001 h 6858001"/>
                <a:gd name="connsiteX3" fmla="*/ 2754082 w 9612083"/>
                <a:gd name="connsiteY3" fmla="*/ 6858001 h 6858001"/>
                <a:gd name="connsiteX4" fmla="*/ 2754082 w 9612083"/>
                <a:gd name="connsiteY4" fmla="*/ 6858000 h 6858001"/>
                <a:gd name="connsiteX5" fmla="*/ 0 w 9612083"/>
                <a:gd name="connsiteY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2083" h="6858001">
                  <a:moveTo>
                    <a:pt x="0" y="0"/>
                  </a:moveTo>
                  <a:lnTo>
                    <a:pt x="2754082" y="0"/>
                  </a:lnTo>
                  <a:lnTo>
                    <a:pt x="9612083" y="6858001"/>
                  </a:lnTo>
                  <a:lnTo>
                    <a:pt x="2754082" y="6858001"/>
                  </a:lnTo>
                  <a:lnTo>
                    <a:pt x="2754082" y="6858000"/>
                  </a:lnTo>
                  <a:lnTo>
                    <a:pt x="0" y="6858000"/>
                  </a:lnTo>
                  <a:close/>
                </a:path>
              </a:pathLst>
            </a:custGeom>
            <a:solidFill>
              <a:srgbClr val="59595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直角三角形 7"/>
            <p:cNvSpPr/>
            <p:nvPr>
              <p:custDataLst>
                <p:tags r:id="rId2"/>
              </p:custDataLst>
            </p:nvPr>
          </p:nvSpPr>
          <p:spPr>
            <a:xfrm flipV="1">
              <a:off x="0" y="-9"/>
              <a:ext cx="10949" cy="10809"/>
            </a:xfrm>
            <a:custGeom>
              <a:avLst/>
              <a:gdLst>
                <a:gd name="connsiteX0" fmla="*/ 0 w 5980082"/>
                <a:gd name="connsiteY0" fmla="*/ 6851888 h 6851888"/>
                <a:gd name="connsiteX1" fmla="*/ 0 w 5980082"/>
                <a:gd name="connsiteY1" fmla="*/ 0 h 6851888"/>
                <a:gd name="connsiteX2" fmla="*/ 5980082 w 5980082"/>
                <a:gd name="connsiteY2" fmla="*/ 6851888 h 6851888"/>
                <a:gd name="connsiteX3" fmla="*/ 0 w 5980082"/>
                <a:gd name="connsiteY3" fmla="*/ 6851888 h 6851888"/>
                <a:gd name="connsiteX0-1" fmla="*/ 0 w 6952355"/>
                <a:gd name="connsiteY0-2" fmla="*/ 6851888 h 6863463"/>
                <a:gd name="connsiteX1-3" fmla="*/ 0 w 6952355"/>
                <a:gd name="connsiteY1-4" fmla="*/ 0 h 6863463"/>
                <a:gd name="connsiteX2-5" fmla="*/ 6952355 w 6952355"/>
                <a:gd name="connsiteY2-6" fmla="*/ 6863463 h 6863463"/>
                <a:gd name="connsiteX3-7" fmla="*/ 0 w 6952355"/>
                <a:gd name="connsiteY3-8" fmla="*/ 6851888 h 6863463"/>
              </a:gdLst>
              <a:ahLst/>
              <a:cxnLst>
                <a:cxn ang="0">
                  <a:pos x="connsiteX0-1" y="connsiteY0-2"/>
                </a:cxn>
                <a:cxn ang="0">
                  <a:pos x="connsiteX1-3" y="connsiteY1-4"/>
                </a:cxn>
                <a:cxn ang="0">
                  <a:pos x="connsiteX2-5" y="connsiteY2-6"/>
                </a:cxn>
                <a:cxn ang="0">
                  <a:pos x="connsiteX3-7" y="connsiteY3-8"/>
                </a:cxn>
              </a:cxnLst>
              <a:rect l="l" t="t" r="r" b="b"/>
              <a:pathLst>
                <a:path w="6952355" h="6863463">
                  <a:moveTo>
                    <a:pt x="0" y="6851888"/>
                  </a:moveTo>
                  <a:lnTo>
                    <a:pt x="0" y="0"/>
                  </a:lnTo>
                  <a:lnTo>
                    <a:pt x="6952355" y="6863463"/>
                  </a:lnTo>
                  <a:lnTo>
                    <a:pt x="0" y="6851888"/>
                  </a:lnTo>
                  <a:close/>
                </a:path>
              </a:pathLst>
            </a:custGeom>
            <a:gradFill>
              <a:gsLst>
                <a:gs pos="50000">
                  <a:srgbClr val="FBA833"/>
                </a:gs>
                <a:gs pos="0">
                  <a:srgbClr val="FBA835"/>
                </a:gs>
                <a:gs pos="100000">
                  <a:srgbClr val="FF8B03"/>
                </a:gs>
              </a:gsLst>
              <a:lin ang="7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nvGrpSpPr>
          <p:cNvPr id="27" name="组合 26"/>
          <p:cNvGrpSpPr/>
          <p:nvPr/>
        </p:nvGrpSpPr>
        <p:grpSpPr>
          <a:xfrm>
            <a:off x="841375" y="1939925"/>
            <a:ext cx="10647680" cy="834390"/>
            <a:chOff x="1325" y="3055"/>
            <a:chExt cx="16768" cy="1314"/>
          </a:xfrm>
        </p:grpSpPr>
        <p:sp>
          <p:nvSpPr>
            <p:cNvPr id="10" name="矩形 9"/>
            <p:cNvSpPr/>
            <p:nvPr/>
          </p:nvSpPr>
          <p:spPr>
            <a:xfrm>
              <a:off x="1325" y="3055"/>
              <a:ext cx="2409" cy="1315"/>
            </a:xfrm>
            <a:prstGeom prst="rect">
              <a:avLst/>
            </a:prstGeom>
            <a:blipFill rotWithShape="1">
              <a:blip r:embed="rId3"/>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4197" y="3055"/>
              <a:ext cx="2409" cy="1315"/>
            </a:xfrm>
            <a:prstGeom prst="rect">
              <a:avLst/>
            </a:prstGeom>
            <a:blipFill rotWithShape="1">
              <a:blip r:embed="rId4"/>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7069" y="3055"/>
              <a:ext cx="2409" cy="1315"/>
            </a:xfrm>
            <a:prstGeom prst="rect">
              <a:avLst/>
            </a:prstGeom>
            <a:blipFill rotWithShape="1">
              <a:blip r:embed="rId5"/>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9941" y="3055"/>
              <a:ext cx="2409" cy="1315"/>
            </a:xfrm>
            <a:prstGeom prst="rect">
              <a:avLst/>
            </a:prstGeom>
            <a:blipFill rotWithShape="1">
              <a:blip r:embed="rId6"/>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12813" y="3055"/>
              <a:ext cx="2409" cy="1315"/>
            </a:xfrm>
            <a:prstGeom prst="rect">
              <a:avLst/>
            </a:prstGeom>
            <a:blipFill rotWithShape="1">
              <a:blip r:embed="rId7"/>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15685" y="3055"/>
              <a:ext cx="2409" cy="1315"/>
            </a:xfrm>
            <a:prstGeom prst="rect">
              <a:avLst/>
            </a:prstGeom>
            <a:blipFill rotWithShape="1">
              <a:blip r:embed="rId8"/>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9" name="组合 28"/>
          <p:cNvGrpSpPr/>
          <p:nvPr/>
        </p:nvGrpSpPr>
        <p:grpSpPr>
          <a:xfrm>
            <a:off x="841375" y="3188335"/>
            <a:ext cx="10647680" cy="834390"/>
            <a:chOff x="1325" y="3055"/>
            <a:chExt cx="16768" cy="1314"/>
          </a:xfrm>
        </p:grpSpPr>
        <p:sp>
          <p:nvSpPr>
            <p:cNvPr id="30" name="矩形 29"/>
            <p:cNvSpPr/>
            <p:nvPr/>
          </p:nvSpPr>
          <p:spPr>
            <a:xfrm>
              <a:off x="1325" y="3055"/>
              <a:ext cx="2409" cy="1315"/>
            </a:xfrm>
            <a:prstGeom prst="rect">
              <a:avLst/>
            </a:prstGeom>
            <a:blipFill rotWithShape="1">
              <a:blip r:embed="rId9"/>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4197" y="3055"/>
              <a:ext cx="2409" cy="1315"/>
            </a:xfrm>
            <a:prstGeom prst="rect">
              <a:avLst/>
            </a:prstGeom>
            <a:blipFill rotWithShape="1">
              <a:blip r:embed="rId10"/>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7069" y="3055"/>
              <a:ext cx="2409" cy="1315"/>
            </a:xfrm>
            <a:prstGeom prst="rect">
              <a:avLst/>
            </a:prstGeom>
            <a:blipFill rotWithShape="1">
              <a:blip r:embed="rId11"/>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9941" y="3055"/>
              <a:ext cx="2409" cy="1315"/>
            </a:xfrm>
            <a:prstGeom prst="rect">
              <a:avLst/>
            </a:prstGeom>
            <a:blipFill rotWithShape="1">
              <a:blip r:embed="rId12"/>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矩形 33"/>
            <p:cNvSpPr/>
            <p:nvPr/>
          </p:nvSpPr>
          <p:spPr>
            <a:xfrm>
              <a:off x="12813" y="3055"/>
              <a:ext cx="2409" cy="1315"/>
            </a:xfrm>
            <a:prstGeom prst="rect">
              <a:avLst/>
            </a:prstGeom>
            <a:blipFill rotWithShape="1">
              <a:blip r:embed="rId13"/>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nvSpPr>
          <p:spPr>
            <a:xfrm>
              <a:off x="15685" y="3055"/>
              <a:ext cx="2409" cy="1315"/>
            </a:xfrm>
            <a:prstGeom prst="rect">
              <a:avLst/>
            </a:prstGeom>
            <a:blipFill rotWithShape="1">
              <a:blip r:embed="rId14"/>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9" name="组合 38"/>
          <p:cNvGrpSpPr/>
          <p:nvPr/>
        </p:nvGrpSpPr>
        <p:grpSpPr>
          <a:xfrm>
            <a:off x="841375" y="4436745"/>
            <a:ext cx="10647680" cy="834390"/>
            <a:chOff x="1325" y="3055"/>
            <a:chExt cx="16768" cy="1314"/>
          </a:xfrm>
        </p:grpSpPr>
        <p:sp>
          <p:nvSpPr>
            <p:cNvPr id="40" name="矩形 39"/>
            <p:cNvSpPr/>
            <p:nvPr/>
          </p:nvSpPr>
          <p:spPr>
            <a:xfrm>
              <a:off x="1325" y="3055"/>
              <a:ext cx="2409" cy="1315"/>
            </a:xfrm>
            <a:prstGeom prst="rect">
              <a:avLst/>
            </a:prstGeom>
            <a:blipFill rotWithShape="1">
              <a:blip r:embed="rId15"/>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矩形 40"/>
            <p:cNvSpPr/>
            <p:nvPr/>
          </p:nvSpPr>
          <p:spPr>
            <a:xfrm>
              <a:off x="4197" y="3055"/>
              <a:ext cx="2409" cy="1315"/>
            </a:xfrm>
            <a:prstGeom prst="rect">
              <a:avLst/>
            </a:prstGeom>
            <a:blipFill rotWithShape="1">
              <a:blip r:embed="rId16"/>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矩形 41"/>
            <p:cNvSpPr/>
            <p:nvPr/>
          </p:nvSpPr>
          <p:spPr>
            <a:xfrm>
              <a:off x="7069" y="3055"/>
              <a:ext cx="2409" cy="1315"/>
            </a:xfrm>
            <a:prstGeom prst="rect">
              <a:avLst/>
            </a:prstGeom>
            <a:blipFill rotWithShape="1">
              <a:blip r:embed="rId17"/>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矩形 42"/>
            <p:cNvSpPr/>
            <p:nvPr/>
          </p:nvSpPr>
          <p:spPr>
            <a:xfrm>
              <a:off x="9941" y="3055"/>
              <a:ext cx="2409" cy="1315"/>
            </a:xfrm>
            <a:prstGeom prst="rect">
              <a:avLst/>
            </a:prstGeom>
            <a:blipFill rotWithShape="1">
              <a:blip r:embed="rId18"/>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矩形 43"/>
            <p:cNvSpPr/>
            <p:nvPr/>
          </p:nvSpPr>
          <p:spPr>
            <a:xfrm>
              <a:off x="12813" y="3055"/>
              <a:ext cx="2409" cy="1315"/>
            </a:xfrm>
            <a:prstGeom prst="rect">
              <a:avLst/>
            </a:prstGeom>
            <a:blipFill rotWithShape="1">
              <a:blip r:embed="rId19"/>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nvSpPr>
          <p:spPr>
            <a:xfrm>
              <a:off x="15685" y="3055"/>
              <a:ext cx="2409" cy="1315"/>
            </a:xfrm>
            <a:prstGeom prst="rect">
              <a:avLst/>
            </a:prstGeom>
            <a:blipFill rotWithShape="1">
              <a:blip r:embed="rId20"/>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 name="文本框 112"/>
          <p:cNvSpPr txBox="1"/>
          <p:nvPr>
            <p:custDataLst>
              <p:tags r:id="rId1"/>
            </p:custDataLst>
          </p:nvPr>
        </p:nvSpPr>
        <p:spPr>
          <a:xfrm>
            <a:off x="3769360" y="2626360"/>
            <a:ext cx="4882515" cy="1014730"/>
          </a:xfrm>
          <a:prstGeom prst="rect">
            <a:avLst/>
          </a:prstGeom>
          <a:noFill/>
        </p:spPr>
        <p:txBody>
          <a:bodyPr wrap="square" rtlCol="0">
            <a:spAutoFit/>
          </a:bodyPr>
          <a:p>
            <a:pPr algn="ctr"/>
            <a:r>
              <a:rPr lang="en-US" altLang="zh-CN" sz="6000">
                <a:solidFill>
                  <a:srgbClr val="404040"/>
                </a:solidFill>
                <a:latin typeface="思源黑体 CN Bold" panose="020B0800000000000000" charset="-122"/>
                <a:ea typeface="思源黑体 CN Bold" panose="020B0800000000000000" charset="-122"/>
              </a:rPr>
              <a:t>Thanks You</a:t>
            </a:r>
            <a:r>
              <a:rPr lang="zh-CN" altLang="en-US" sz="6000">
                <a:solidFill>
                  <a:srgbClr val="404040"/>
                </a:solidFill>
                <a:latin typeface="思源黑体 CN Bold" panose="020B0800000000000000" charset="-122"/>
                <a:ea typeface="思源黑体 CN Bold" panose="020B0800000000000000" charset="-122"/>
              </a:rPr>
              <a:t>！</a:t>
            </a:r>
            <a:endParaRPr lang="zh-CN" altLang="en-US" sz="6000">
              <a:solidFill>
                <a:srgbClr val="404040"/>
              </a:solidFill>
              <a:latin typeface="思源黑体 CN Bold" panose="020B0800000000000000" charset="-122"/>
              <a:ea typeface="思源黑体 CN Bold" panose="020B0800000000000000" charset="-122"/>
            </a:endParaRPr>
          </a:p>
        </p:txBody>
      </p:sp>
      <p:sp>
        <p:nvSpPr>
          <p:cNvPr id="2" name="文本框 1"/>
          <p:cNvSpPr txBox="1"/>
          <p:nvPr>
            <p:custDataLst>
              <p:tags r:id="rId2"/>
            </p:custDataLst>
          </p:nvPr>
        </p:nvSpPr>
        <p:spPr>
          <a:xfrm>
            <a:off x="4350385" y="1471930"/>
            <a:ext cx="3720465" cy="1014730"/>
          </a:xfrm>
          <a:prstGeom prst="rect">
            <a:avLst/>
          </a:prstGeom>
          <a:noFill/>
        </p:spPr>
        <p:txBody>
          <a:bodyPr wrap="square" rtlCol="0">
            <a:spAutoFit/>
          </a:bodyPr>
          <a:p>
            <a:pPr algn="ctr"/>
            <a:r>
              <a:rPr lang="zh-CN" altLang="en-US" sz="6000">
                <a:solidFill>
                  <a:srgbClr val="404040"/>
                </a:solidFill>
                <a:latin typeface="思源黑体 CN Bold" panose="020B0800000000000000" charset="-122"/>
                <a:ea typeface="思源黑体 CN Bold" panose="020B0800000000000000" charset="-122"/>
              </a:rPr>
              <a:t>谢谢观看！</a:t>
            </a:r>
            <a:endParaRPr lang="zh-CN" altLang="en-US" sz="6000">
              <a:solidFill>
                <a:srgbClr val="404040"/>
              </a:solidFill>
              <a:latin typeface="思源黑体 CN Bold" panose="020B0800000000000000" charset="-122"/>
              <a:ea typeface="思源黑体 CN Bold" panose="020B0800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1272540" y="876300"/>
            <a:ext cx="9646920" cy="3573145"/>
            <a:chOff x="1658" y="1380"/>
            <a:chExt cx="15192" cy="5627"/>
          </a:xfrm>
        </p:grpSpPr>
        <p:sp>
          <p:nvSpPr>
            <p:cNvPr id="113" name="文本框 112"/>
            <p:cNvSpPr txBox="1"/>
            <p:nvPr>
              <p:custDataLst>
                <p:tags r:id="rId1"/>
              </p:custDataLst>
            </p:nvPr>
          </p:nvSpPr>
          <p:spPr>
            <a:xfrm>
              <a:off x="6054" y="1380"/>
              <a:ext cx="6400" cy="1598"/>
            </a:xfrm>
            <a:prstGeom prst="rect">
              <a:avLst/>
            </a:prstGeom>
            <a:noFill/>
          </p:spPr>
          <p:txBody>
            <a:bodyPr wrap="square" rtlCol="0">
              <a:spAutoFit/>
            </a:bodyPr>
            <a:p>
              <a:pPr algn="ctr"/>
              <a:r>
                <a:rPr lang="zh-CN" altLang="en-US" sz="6000">
                  <a:solidFill>
                    <a:srgbClr val="404040"/>
                  </a:solidFill>
                  <a:latin typeface="思源黑体 CN Medium" panose="020B0600000000000000" charset="-122"/>
                  <a:ea typeface="思源黑体 CN Medium" panose="020B0600000000000000" charset="-122"/>
                </a:rPr>
                <a:t>软件</a:t>
              </a:r>
              <a:r>
                <a:rPr lang="zh-CN" altLang="en-US" sz="6000">
                  <a:solidFill>
                    <a:srgbClr val="404040"/>
                  </a:solidFill>
                  <a:latin typeface="思源黑体 CN Medium" panose="020B0600000000000000" charset="-122"/>
                  <a:ea typeface="思源黑体 CN Medium" panose="020B0600000000000000" charset="-122"/>
                </a:rPr>
                <a:t>介绍</a:t>
              </a:r>
              <a:endParaRPr lang="zh-CN" altLang="en-US" sz="6000">
                <a:solidFill>
                  <a:srgbClr val="404040"/>
                </a:solidFill>
                <a:latin typeface="思源黑体 CN Medium" panose="020B0600000000000000" charset="-122"/>
                <a:ea typeface="思源黑体 CN Medium" panose="020B0600000000000000" charset="-122"/>
              </a:endParaRPr>
            </a:p>
          </p:txBody>
        </p:sp>
        <p:sp>
          <p:nvSpPr>
            <p:cNvPr id="118" name="圆角矩形 117"/>
            <p:cNvSpPr/>
            <p:nvPr>
              <p:custDataLst>
                <p:tags r:id="rId2"/>
              </p:custDataLst>
            </p:nvPr>
          </p:nvSpPr>
          <p:spPr>
            <a:xfrm>
              <a:off x="7586" y="6181"/>
              <a:ext cx="3336" cy="826"/>
            </a:xfrm>
            <a:prstGeom prst="roundRect">
              <a:avLst>
                <a:gd name="adj" fmla="val 500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algn="ctr"/>
              <a:r>
                <a:rPr lang="en-US" altLang="zh-CN" sz="2000">
                  <a:latin typeface="思源黑体 CN Medium" panose="020B0600000000000000" charset="-122"/>
                  <a:ea typeface="思源黑体 CN Medium" panose="020B0600000000000000" charset="-122"/>
                </a:rPr>
                <a:t>part 1</a:t>
              </a:r>
              <a:endParaRPr lang="en-US" altLang="zh-CN" sz="2000">
                <a:latin typeface="思源黑体 CN Medium" panose="020B0600000000000000" charset="-122"/>
                <a:ea typeface="思源黑体 CN Medium" panose="020B0600000000000000" charset="-122"/>
              </a:endParaRPr>
            </a:p>
          </p:txBody>
        </p:sp>
        <p:sp>
          <p:nvSpPr>
            <p:cNvPr id="3" name="文本框 2"/>
            <p:cNvSpPr txBox="1"/>
            <p:nvPr/>
          </p:nvSpPr>
          <p:spPr>
            <a:xfrm>
              <a:off x="1658" y="3027"/>
              <a:ext cx="15192" cy="2828"/>
            </a:xfrm>
            <a:prstGeom prst="rect">
              <a:avLst/>
            </a:prstGeom>
            <a:noFill/>
          </p:spPr>
          <p:txBody>
            <a:bodyPr wrap="square" rtlCol="0">
              <a:noAutofit/>
            </a:bodyPr>
            <a:p>
              <a:pPr algn="ctr">
                <a:lnSpc>
                  <a:spcPct val="160000"/>
                </a:lnSpc>
              </a:pPr>
              <a:r>
                <a:rPr lang="zh-CN" altLang="en-US">
                  <a:latin typeface="思源黑体 CN Normal" panose="020B0400000000000000" charset="-122"/>
                  <a:ea typeface="思源黑体 CN Normal" panose="020B0400000000000000" charset="-122"/>
                </a:rPr>
                <a:t>通用视觉算法平台（BSYvision System）  是一款通用型智能高速机器视觉应用开发平台，主要是针对自动化生产线中，目标定位、质量瑕疵检测、外观尺寸测量、工件计数、识别确认及自动化中对位组装等多项视觉检测功能与需求而推出的产品。其硬件包括视觉处理器、相机、光源、镜头及附属配件。为客户提供高精度、高稳定性的机器视觉解决方案。</a:t>
              </a:r>
              <a:endParaRPr lang="zh-CN" altLang="en-US">
                <a:latin typeface="思源黑体 CN Normal" panose="020B0400000000000000" charset="-122"/>
                <a:ea typeface="思源黑体 CN Normal" panose="020B0400000000000000" charset="-122"/>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06450" y="1722755"/>
            <a:ext cx="4064000" cy="460375"/>
          </a:xfrm>
          <a:prstGeom prst="rect">
            <a:avLst/>
          </a:prstGeom>
          <a:noFill/>
        </p:spPr>
        <p:txBody>
          <a:bodyPr wrap="square" rtlCol="0">
            <a:spAutoFit/>
          </a:bodyPr>
          <a:p>
            <a:r>
              <a:rPr lang="zh-CN" altLang="en-US" sz="2400">
                <a:solidFill>
                  <a:srgbClr val="404040"/>
                </a:solidFill>
                <a:latin typeface="思源黑体 CN Medium" panose="020B0600000000000000" charset="-122"/>
                <a:ea typeface="思源黑体 CN Medium" panose="020B0600000000000000" charset="-122"/>
              </a:rPr>
              <a:t>通用视觉算法平台</a:t>
            </a:r>
            <a:endParaRPr lang="zh-CN" altLang="en-US" sz="2400">
              <a:solidFill>
                <a:srgbClr val="404040"/>
              </a:solidFill>
              <a:latin typeface="思源黑体 CN Medium" panose="020B0600000000000000" charset="-122"/>
              <a:ea typeface="思源黑体 CN Medium" panose="020B0600000000000000" charset="-122"/>
            </a:endParaRPr>
          </a:p>
        </p:txBody>
      </p:sp>
      <p:sp>
        <p:nvSpPr>
          <p:cNvPr id="3" name="文本框 2"/>
          <p:cNvSpPr txBox="1"/>
          <p:nvPr/>
        </p:nvSpPr>
        <p:spPr>
          <a:xfrm>
            <a:off x="806450" y="4812030"/>
            <a:ext cx="4064000" cy="1531620"/>
          </a:xfrm>
          <a:prstGeom prst="rect">
            <a:avLst/>
          </a:prstGeom>
          <a:noFill/>
        </p:spPr>
        <p:txBody>
          <a:bodyPr wrap="square" rtlCol="0">
            <a:spAutoFit/>
          </a:bodyPr>
          <a:p>
            <a:pPr>
              <a:lnSpc>
                <a:spcPct val="130000"/>
              </a:lnSpc>
            </a:pPr>
            <a:r>
              <a:rPr lang="zh-CN" altLang="en-US" sz="3600">
                <a:solidFill>
                  <a:srgbClr val="404040"/>
                </a:solidFill>
                <a:latin typeface="思源黑体 CN Medium" panose="020B0600000000000000" charset="-122"/>
                <a:ea typeface="思源黑体 CN Medium" panose="020B0600000000000000" charset="-122"/>
              </a:rPr>
              <a:t>解决市面上</a:t>
            </a:r>
            <a:r>
              <a:rPr lang="en-US" altLang="zh-CN" sz="3600" b="1">
                <a:solidFill>
                  <a:srgbClr val="FF8B03"/>
                </a:solidFill>
                <a:latin typeface="思源黑体 CN Medium" panose="020B0600000000000000" charset="-122"/>
                <a:ea typeface="思源黑体 CN Medium" panose="020B0600000000000000" charset="-122"/>
              </a:rPr>
              <a:t>99%</a:t>
            </a:r>
            <a:r>
              <a:rPr lang="zh-CN" altLang="en-US" sz="3600">
                <a:solidFill>
                  <a:srgbClr val="404040"/>
                </a:solidFill>
                <a:latin typeface="思源黑体 CN Medium" panose="020B0600000000000000" charset="-122"/>
                <a:ea typeface="思源黑体 CN Medium" panose="020B0600000000000000" charset="-122"/>
              </a:rPr>
              <a:t>的</a:t>
            </a:r>
            <a:r>
              <a:rPr lang="zh-CN" altLang="en-US" sz="3600">
                <a:solidFill>
                  <a:srgbClr val="404040"/>
                </a:solidFill>
                <a:latin typeface="思源黑体 CN Medium" panose="020B0600000000000000" charset="-122"/>
                <a:ea typeface="思源黑体 CN Medium" panose="020B0600000000000000" charset="-122"/>
              </a:rPr>
              <a:t>检测需求</a:t>
            </a:r>
            <a:endParaRPr lang="zh-CN" altLang="en-US" sz="3600">
              <a:solidFill>
                <a:srgbClr val="404040"/>
              </a:solidFill>
              <a:latin typeface="思源黑体 CN Medium" panose="020B0600000000000000" charset="-122"/>
              <a:ea typeface="思源黑体 CN Medium" panose="020B0600000000000000" charset="-122"/>
            </a:endParaRPr>
          </a:p>
        </p:txBody>
      </p:sp>
      <p:sp>
        <p:nvSpPr>
          <p:cNvPr id="4" name="文本框 3"/>
          <p:cNvSpPr txBox="1"/>
          <p:nvPr/>
        </p:nvSpPr>
        <p:spPr>
          <a:xfrm>
            <a:off x="806450" y="2294255"/>
            <a:ext cx="4064000" cy="2213610"/>
          </a:xfrm>
          <a:prstGeom prst="rect">
            <a:avLst/>
          </a:prstGeom>
          <a:noFill/>
        </p:spPr>
        <p:txBody>
          <a:bodyPr wrap="square" rtlCol="0">
            <a:spAutoFit/>
          </a:bodyPr>
          <a:p>
            <a:pPr algn="just">
              <a:lnSpc>
                <a:spcPct val="230000"/>
              </a:lnSpc>
            </a:pP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通用视觉算法平台，集结了尺寸测量、脏污检测、污点/缺陷检测、自动偏移定位等经过市场长期验证的机器视觉功能，通过C++算法工程师的编程，可以极高的匹配度适用于博视源多款非标自动化设备上，实现外观检测、尺寸测量、视觉定位、OCR识别等四大检测功能。</a:t>
            </a:r>
            <a:endPar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endParaRPr>
          </a:p>
        </p:txBody>
      </p:sp>
      <p:cxnSp>
        <p:nvCxnSpPr>
          <p:cNvPr id="5" name="直接连接符 4"/>
          <p:cNvCxnSpPr/>
          <p:nvPr/>
        </p:nvCxnSpPr>
        <p:spPr>
          <a:xfrm>
            <a:off x="867410" y="2254250"/>
            <a:ext cx="3931285"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 name="五边形 5"/>
          <p:cNvSpPr/>
          <p:nvPr/>
        </p:nvSpPr>
        <p:spPr>
          <a:xfrm>
            <a:off x="3368675" y="1981200"/>
            <a:ext cx="157480" cy="95885"/>
          </a:xfrm>
          <a:prstGeom prst="homePlat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3" name="组合 12"/>
          <p:cNvGrpSpPr/>
          <p:nvPr/>
        </p:nvGrpSpPr>
        <p:grpSpPr>
          <a:xfrm>
            <a:off x="5549265" y="489585"/>
            <a:ext cx="2815590" cy="1955165"/>
            <a:chOff x="8735" y="2713"/>
            <a:chExt cx="4434" cy="3079"/>
          </a:xfrm>
        </p:grpSpPr>
        <p:sp>
          <p:nvSpPr>
            <p:cNvPr id="11" name="矩形 10"/>
            <p:cNvSpPr/>
            <p:nvPr/>
          </p:nvSpPr>
          <p:spPr>
            <a:xfrm>
              <a:off x="8735" y="2713"/>
              <a:ext cx="4432" cy="2500"/>
            </a:xfrm>
            <a:prstGeom prst="rect">
              <a:avLst/>
            </a:prstGeom>
            <a:blipFill rotWithShape="1">
              <a:blip r:embed="rId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8735" y="5319"/>
              <a:ext cx="4434" cy="473"/>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rPr>
                <a:t>尺寸检测</a:t>
              </a:r>
              <a:endParaRPr lang="zh-CN" altLang="en-US" sz="1200">
                <a:latin typeface="思源黑体 CN Medium" panose="020B0600000000000000" charset="-122"/>
                <a:ea typeface="思源黑体 CN Medium" panose="020B0600000000000000" charset="-122"/>
              </a:endParaRPr>
            </a:p>
          </p:txBody>
        </p:sp>
      </p:grpSp>
      <p:grpSp>
        <p:nvGrpSpPr>
          <p:cNvPr id="15" name="组合 14"/>
          <p:cNvGrpSpPr/>
          <p:nvPr/>
        </p:nvGrpSpPr>
        <p:grpSpPr>
          <a:xfrm>
            <a:off x="8612505" y="489585"/>
            <a:ext cx="2815590" cy="1955165"/>
            <a:chOff x="8735" y="2713"/>
            <a:chExt cx="4434" cy="3079"/>
          </a:xfrm>
        </p:grpSpPr>
        <p:sp>
          <p:nvSpPr>
            <p:cNvPr id="16" name="矩形 15"/>
            <p:cNvSpPr/>
            <p:nvPr/>
          </p:nvSpPr>
          <p:spPr>
            <a:xfrm>
              <a:off x="8735" y="2713"/>
              <a:ext cx="4432" cy="2500"/>
            </a:xfrm>
            <a:prstGeom prst="rect">
              <a:avLst/>
            </a:prstGeom>
            <a:blipFill rotWithShape="1">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8735" y="5319"/>
              <a:ext cx="4434" cy="473"/>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rPr>
                <a:t>缺陷检测</a:t>
              </a:r>
              <a:endParaRPr lang="zh-CN" altLang="en-US" sz="1200">
                <a:latin typeface="思源黑体 CN Medium" panose="020B0600000000000000" charset="-122"/>
                <a:ea typeface="思源黑体 CN Medium" panose="020B0600000000000000" charset="-122"/>
              </a:endParaRPr>
            </a:p>
          </p:txBody>
        </p:sp>
      </p:grpSp>
      <p:grpSp>
        <p:nvGrpSpPr>
          <p:cNvPr id="22" name="组合 21"/>
          <p:cNvGrpSpPr/>
          <p:nvPr/>
        </p:nvGrpSpPr>
        <p:grpSpPr>
          <a:xfrm>
            <a:off x="8611870" y="2698750"/>
            <a:ext cx="2816860" cy="1946275"/>
            <a:chOff x="8735" y="2713"/>
            <a:chExt cx="4436" cy="3065"/>
          </a:xfrm>
        </p:grpSpPr>
        <p:sp>
          <p:nvSpPr>
            <p:cNvPr id="23" name="矩形 22"/>
            <p:cNvSpPr/>
            <p:nvPr/>
          </p:nvSpPr>
          <p:spPr>
            <a:xfrm>
              <a:off x="8735" y="2713"/>
              <a:ext cx="4432" cy="2500"/>
            </a:xfrm>
            <a:prstGeom prst="rect">
              <a:avLst/>
            </a:prstGeom>
            <a:blipFill rotWithShape="1">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8737" y="5305"/>
              <a:ext cx="4434" cy="473"/>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a:latin typeface="思源黑体 CN Medium" panose="020B0600000000000000" charset="-122"/>
                  <a:ea typeface="思源黑体 CN Medium" panose="020B0600000000000000" charset="-122"/>
                </a:rPr>
                <a:t>OCR</a:t>
              </a:r>
              <a:r>
                <a:rPr lang="zh-CN" altLang="en-US" sz="1200">
                  <a:latin typeface="思源黑体 CN Medium" panose="020B0600000000000000" charset="-122"/>
                  <a:ea typeface="思源黑体 CN Medium" panose="020B0600000000000000" charset="-122"/>
                </a:rPr>
                <a:t>识别</a:t>
              </a:r>
              <a:endParaRPr lang="zh-CN" altLang="en-US" sz="1200">
                <a:latin typeface="思源黑体 CN Medium" panose="020B0600000000000000" charset="-122"/>
                <a:ea typeface="思源黑体 CN Medium" panose="020B0600000000000000" charset="-122"/>
              </a:endParaRPr>
            </a:p>
          </p:txBody>
        </p:sp>
      </p:grpSp>
      <p:grpSp>
        <p:nvGrpSpPr>
          <p:cNvPr id="26" name="组合 25"/>
          <p:cNvGrpSpPr/>
          <p:nvPr/>
        </p:nvGrpSpPr>
        <p:grpSpPr>
          <a:xfrm>
            <a:off x="5550535" y="2698750"/>
            <a:ext cx="2816860" cy="1945640"/>
            <a:chOff x="8733" y="6722"/>
            <a:chExt cx="4436" cy="3064"/>
          </a:xfrm>
        </p:grpSpPr>
        <p:sp>
          <p:nvSpPr>
            <p:cNvPr id="20" name="矩形 19"/>
            <p:cNvSpPr/>
            <p:nvPr/>
          </p:nvSpPr>
          <p:spPr>
            <a:xfrm>
              <a:off x="8733" y="6722"/>
              <a:ext cx="4432" cy="2500"/>
            </a:xfrm>
            <a:prstGeom prst="rect">
              <a:avLst/>
            </a:prstGeom>
            <a:blipFill rotWithShape="1">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custDataLst>
                <p:tags r:id="rId5"/>
              </p:custDataLst>
            </p:nvPr>
          </p:nvSpPr>
          <p:spPr>
            <a:xfrm>
              <a:off x="8735" y="9314"/>
              <a:ext cx="4434" cy="473"/>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rPr>
                <a:t>视觉定位</a:t>
              </a:r>
              <a:endParaRPr lang="zh-CN" altLang="en-US" sz="1200">
                <a:latin typeface="思源黑体 CN Medium" panose="020B0600000000000000" charset="-122"/>
                <a:ea typeface="思源黑体 CN Medium" panose="020B0600000000000000" charset="-122"/>
              </a:endParaRPr>
            </a:p>
          </p:txBody>
        </p:sp>
      </p:grpSp>
      <p:sp>
        <p:nvSpPr>
          <p:cNvPr id="27" name="圆角矩形 26"/>
          <p:cNvSpPr/>
          <p:nvPr/>
        </p:nvSpPr>
        <p:spPr>
          <a:xfrm>
            <a:off x="5610225" y="5562600"/>
            <a:ext cx="1685925" cy="762000"/>
          </a:xfrm>
          <a:prstGeom prst="roundRect">
            <a:avLst>
              <a:gd name="adj" fmla="val 10416"/>
            </a:avLst>
          </a:prstGeom>
          <a:solidFill>
            <a:srgbClr val="7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10000"/>
              </a:lnSpc>
            </a:pPr>
            <a:r>
              <a:rPr lang="zh-CN" altLang="en-US" sz="1400">
                <a:latin typeface="思源黑体 CN Medium" panose="020B0600000000000000" charset="-122"/>
                <a:ea typeface="思源黑体 CN Medium" panose="020B0600000000000000" charset="-122"/>
              </a:rPr>
              <a:t>不良品剔除</a:t>
            </a:r>
            <a:endParaRPr lang="zh-CN" altLang="en-US" sz="1400">
              <a:latin typeface="思源黑体 CN Medium" panose="020B0600000000000000" charset="-122"/>
              <a:ea typeface="思源黑体 CN Medium" panose="020B0600000000000000" charset="-122"/>
            </a:endParaRPr>
          </a:p>
          <a:p>
            <a:pPr algn="ctr">
              <a:lnSpc>
                <a:spcPct val="110000"/>
              </a:lnSpc>
            </a:pPr>
            <a:r>
              <a:rPr lang="zh-CN" altLang="en-US" sz="1200">
                <a:latin typeface="思源黑体 CN Normal" panose="020B0400000000000000" charset="-122"/>
                <a:ea typeface="思源黑体 CN Normal" panose="020B0400000000000000" charset="-122"/>
              </a:rPr>
              <a:t>检测出不合格产品时自动剔除</a:t>
            </a:r>
            <a:endParaRPr lang="zh-CN" altLang="en-US" sz="1200">
              <a:latin typeface="思源黑体 CN Normal" panose="020B0400000000000000" charset="-122"/>
              <a:ea typeface="思源黑体 CN Normal" panose="020B0400000000000000" charset="-122"/>
            </a:endParaRPr>
          </a:p>
        </p:txBody>
      </p:sp>
      <p:sp>
        <p:nvSpPr>
          <p:cNvPr id="33" name="圆角矩形 32"/>
          <p:cNvSpPr/>
          <p:nvPr/>
        </p:nvSpPr>
        <p:spPr>
          <a:xfrm>
            <a:off x="7686675" y="5562600"/>
            <a:ext cx="1685925" cy="762000"/>
          </a:xfrm>
          <a:prstGeom prst="roundRect">
            <a:avLst>
              <a:gd name="adj" fmla="val 10416"/>
            </a:avLst>
          </a:prstGeom>
          <a:solidFill>
            <a:srgbClr val="7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10000"/>
              </a:lnSpc>
            </a:pPr>
            <a:r>
              <a:rPr lang="zh-CN" altLang="en-US" sz="1400">
                <a:latin typeface="思源黑体 CN Medium" panose="020B0600000000000000" charset="-122"/>
                <a:ea typeface="思源黑体 CN Medium" panose="020B0600000000000000" charset="-122"/>
              </a:rPr>
              <a:t>自动摆盘</a:t>
            </a:r>
            <a:endParaRPr lang="zh-CN" altLang="en-US" sz="1400">
              <a:latin typeface="思源黑体 CN Medium" panose="020B0600000000000000" charset="-122"/>
              <a:ea typeface="思源黑体 CN Medium" panose="020B0600000000000000" charset="-122"/>
            </a:endParaRPr>
          </a:p>
          <a:p>
            <a:pPr algn="ctr">
              <a:lnSpc>
                <a:spcPct val="110000"/>
              </a:lnSpc>
            </a:pPr>
            <a:r>
              <a:rPr lang="zh-CN" altLang="en-US" sz="1200">
                <a:latin typeface="思源黑体 CN Normal" panose="020B0400000000000000" charset="-122"/>
                <a:ea typeface="思源黑体 CN Normal" panose="020B0400000000000000" charset="-122"/>
              </a:rPr>
              <a:t>可与硬件联动，达到自动摆盘的效果</a:t>
            </a:r>
            <a:endParaRPr lang="zh-CN" altLang="en-US" sz="1200">
              <a:latin typeface="思源黑体 CN Normal" panose="020B0400000000000000" charset="-122"/>
              <a:ea typeface="思源黑体 CN Normal" panose="020B0400000000000000" charset="-122"/>
            </a:endParaRPr>
          </a:p>
        </p:txBody>
      </p:sp>
      <p:sp>
        <p:nvSpPr>
          <p:cNvPr id="34" name="圆角矩形 33"/>
          <p:cNvSpPr/>
          <p:nvPr/>
        </p:nvSpPr>
        <p:spPr>
          <a:xfrm>
            <a:off x="9744075" y="5562600"/>
            <a:ext cx="1685925" cy="762000"/>
          </a:xfrm>
          <a:prstGeom prst="roundRect">
            <a:avLst>
              <a:gd name="adj" fmla="val 10416"/>
            </a:avLst>
          </a:prstGeom>
          <a:solidFill>
            <a:srgbClr val="7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10000"/>
              </a:lnSpc>
            </a:pPr>
            <a:r>
              <a:rPr lang="zh-CN" altLang="en-US" sz="1400">
                <a:latin typeface="思源黑体 CN Medium" panose="020B0600000000000000" charset="-122"/>
                <a:ea typeface="思源黑体 CN Medium" panose="020B0600000000000000" charset="-122"/>
              </a:rPr>
              <a:t>自动</a:t>
            </a:r>
            <a:r>
              <a:rPr lang="zh-CN" altLang="en-US" sz="1400">
                <a:latin typeface="思源黑体 CN Medium" panose="020B0600000000000000" charset="-122"/>
                <a:ea typeface="思源黑体 CN Medium" panose="020B0600000000000000" charset="-122"/>
              </a:rPr>
              <a:t>打包</a:t>
            </a:r>
            <a:endParaRPr lang="zh-CN" altLang="en-US" sz="1400">
              <a:latin typeface="思源黑体 CN Medium" panose="020B0600000000000000" charset="-122"/>
              <a:ea typeface="思源黑体 CN Medium" panose="020B0600000000000000" charset="-122"/>
            </a:endParaRPr>
          </a:p>
          <a:p>
            <a:pPr algn="ctr">
              <a:lnSpc>
                <a:spcPct val="110000"/>
              </a:lnSpc>
            </a:pPr>
            <a:r>
              <a:rPr lang="zh-CN" altLang="en-US" sz="1200">
                <a:latin typeface="思源黑体 CN Normal" panose="020B0400000000000000" charset="-122"/>
                <a:ea typeface="思源黑体 CN Normal" panose="020B0400000000000000" charset="-122"/>
              </a:rPr>
              <a:t>应用于生产线，对产品进行自动包装</a:t>
            </a:r>
            <a:endParaRPr lang="zh-CN" altLang="en-US" sz="1200">
              <a:latin typeface="思源黑体 CN Normal" panose="020B0400000000000000" charset="-122"/>
              <a:ea typeface="思源黑体 CN Normal" panose="020B0400000000000000" charset="-122"/>
            </a:endParaRPr>
          </a:p>
        </p:txBody>
      </p:sp>
      <p:cxnSp>
        <p:nvCxnSpPr>
          <p:cNvPr id="35" name="肘形连接符 34"/>
          <p:cNvCxnSpPr>
            <a:stCxn id="25" idx="2"/>
            <a:endCxn id="24" idx="2"/>
          </p:cNvCxnSpPr>
          <p:nvPr/>
        </p:nvCxnSpPr>
        <p:spPr>
          <a:xfrm rot="5400000" flipV="1">
            <a:off x="8489950" y="3114040"/>
            <a:ext cx="3175" cy="3061335"/>
          </a:xfrm>
          <a:prstGeom prst="bentConnector3">
            <a:avLst>
              <a:gd name="adj1" fmla="val 7540000"/>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12" idx="2"/>
            <a:endCxn id="20" idx="0"/>
          </p:cNvCxnSpPr>
          <p:nvPr/>
        </p:nvCxnSpPr>
        <p:spPr>
          <a:xfrm>
            <a:off x="6957060" y="2444750"/>
            <a:ext cx="635" cy="25400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17" idx="2"/>
            <a:endCxn id="23" idx="0"/>
          </p:cNvCxnSpPr>
          <p:nvPr/>
        </p:nvCxnSpPr>
        <p:spPr>
          <a:xfrm flipH="1">
            <a:off x="10019030" y="2444750"/>
            <a:ext cx="1270" cy="25400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9" name="肘形连接符 38"/>
          <p:cNvCxnSpPr>
            <a:stCxn id="27" idx="0"/>
            <a:endCxn id="33" idx="0"/>
          </p:cNvCxnSpPr>
          <p:nvPr/>
        </p:nvCxnSpPr>
        <p:spPr>
          <a:xfrm rot="16200000" flipH="1">
            <a:off x="7491730" y="4524375"/>
            <a:ext cx="3175" cy="2076450"/>
          </a:xfrm>
          <a:prstGeom prst="bentConnector3">
            <a:avLst>
              <a:gd name="adj1" fmla="val -7450000"/>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0" name="肘形连接符 39"/>
          <p:cNvCxnSpPr>
            <a:stCxn id="33" idx="0"/>
            <a:endCxn id="34" idx="0"/>
          </p:cNvCxnSpPr>
          <p:nvPr/>
        </p:nvCxnSpPr>
        <p:spPr>
          <a:xfrm rot="16200000" flipH="1">
            <a:off x="9558655" y="4533900"/>
            <a:ext cx="3175" cy="2057400"/>
          </a:xfrm>
          <a:prstGeom prst="bentConnector3">
            <a:avLst>
              <a:gd name="adj1" fmla="val -7450000"/>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8531860" y="4879975"/>
            <a:ext cx="0" cy="447675"/>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8576945" y="4976495"/>
            <a:ext cx="1442720" cy="275590"/>
          </a:xfrm>
          <a:prstGeom prst="rect">
            <a:avLst/>
          </a:prstGeom>
          <a:solidFill>
            <a:srgbClr val="FF8B03"/>
          </a:solidFill>
        </p:spPr>
        <p:txBody>
          <a:bodyPr wrap="square" rtlCol="0">
            <a:spAutoFit/>
          </a:bodyPr>
          <a:p>
            <a:r>
              <a:rPr lang="zh-CN" altLang="en-US" sz="1200">
                <a:solidFill>
                  <a:schemeClr val="bg1"/>
                </a:solidFill>
                <a:latin typeface="思源黑体 CN Medium" panose="020B0600000000000000" charset="-122"/>
                <a:ea typeface="思源黑体 CN Medium" panose="020B0600000000000000" charset="-122"/>
              </a:rPr>
              <a:t>硬件与软件的交互</a:t>
            </a:r>
            <a:endParaRPr lang="zh-CN" altLang="en-US" sz="1200">
              <a:solidFill>
                <a:schemeClr val="bg1"/>
              </a:solidFill>
              <a:latin typeface="思源黑体 CN Medium" panose="020B0600000000000000" charset="-122"/>
              <a:ea typeface="思源黑体 CN Medium" panose="020B0600000000000000"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800100" y="1866900"/>
            <a:ext cx="5687695" cy="3582035"/>
          </a:xfrm>
          <a:prstGeom prst="rect">
            <a:avLst/>
          </a:prstGeom>
          <a:blipFill rotWithShape="1">
            <a:blip r:embed="rId1"/>
            <a:stretch>
              <a:fillRect l="-1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7081520" y="1733550"/>
            <a:ext cx="4064000" cy="460375"/>
          </a:xfrm>
          <a:prstGeom prst="rect">
            <a:avLst/>
          </a:prstGeom>
          <a:noFill/>
        </p:spPr>
        <p:txBody>
          <a:bodyPr wrap="square" rtlCol="0">
            <a:spAutoFit/>
          </a:bodyPr>
          <a:p>
            <a:r>
              <a:rPr lang="zh-CN" altLang="en-US" sz="2400">
                <a:solidFill>
                  <a:srgbClr val="404040"/>
                </a:solidFill>
                <a:latin typeface="思源黑体 CN Medium" panose="020B0600000000000000" charset="-122"/>
                <a:ea typeface="思源黑体 CN Medium" panose="020B0600000000000000" charset="-122"/>
              </a:rPr>
              <a:t>定位功能</a:t>
            </a:r>
            <a:endParaRPr lang="zh-CN" altLang="en-US" sz="2400">
              <a:solidFill>
                <a:srgbClr val="404040"/>
              </a:solidFill>
              <a:latin typeface="思源黑体 CN Medium" panose="020B0600000000000000" charset="-122"/>
              <a:ea typeface="思源黑体 CN Medium" panose="020B0600000000000000" charset="-122"/>
            </a:endParaRPr>
          </a:p>
        </p:txBody>
      </p:sp>
      <p:sp>
        <p:nvSpPr>
          <p:cNvPr id="21" name="矩形 20"/>
          <p:cNvSpPr/>
          <p:nvPr/>
        </p:nvSpPr>
        <p:spPr>
          <a:xfrm>
            <a:off x="7183120" y="231457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a:latin typeface="思源黑体 CN Medium" panose="020B0600000000000000" charset="-122"/>
                <a:ea typeface="思源黑体 CN Medium" panose="020B0600000000000000" charset="-122"/>
                <a:cs typeface="思源黑体 CN Medium" panose="020B0600000000000000" charset="-122"/>
              </a:rPr>
              <a:t>AI</a:t>
            </a:r>
            <a:r>
              <a:rPr lang="zh-CN" altLang="en-US" sz="1200">
                <a:latin typeface="思源黑体 CN Medium" panose="020B0600000000000000" charset="-122"/>
                <a:ea typeface="思源黑体 CN Medium" panose="020B0600000000000000" charset="-122"/>
                <a:cs typeface="思源黑体 CN Medium" panose="020B0600000000000000" charset="-122"/>
              </a:rPr>
              <a:t>定位</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29" name="矩形 28"/>
          <p:cNvSpPr/>
          <p:nvPr/>
        </p:nvSpPr>
        <p:spPr>
          <a:xfrm>
            <a:off x="8697595" y="231457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圈圈定位</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0" name="矩形 29"/>
          <p:cNvSpPr/>
          <p:nvPr/>
        </p:nvSpPr>
        <p:spPr>
          <a:xfrm>
            <a:off x="7183120" y="273621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矩形</a:t>
            </a:r>
            <a:r>
              <a:rPr lang="zh-CN" altLang="en-US" sz="1200">
                <a:latin typeface="思源黑体 CN Medium" panose="020B0600000000000000" charset="-122"/>
                <a:ea typeface="思源黑体 CN Medium" panose="020B0600000000000000" charset="-122"/>
                <a:cs typeface="思源黑体 CN Medium" panose="020B0600000000000000" charset="-122"/>
              </a:rPr>
              <a:t>定位</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1" name="矩形 30"/>
          <p:cNvSpPr/>
          <p:nvPr/>
        </p:nvSpPr>
        <p:spPr>
          <a:xfrm>
            <a:off x="8697595" y="273621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轮廓定位</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2" name="矩形 31"/>
          <p:cNvSpPr/>
          <p:nvPr/>
        </p:nvSpPr>
        <p:spPr>
          <a:xfrm>
            <a:off x="7183120" y="315785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圈线</a:t>
            </a:r>
            <a:r>
              <a:rPr lang="zh-CN" altLang="en-US" sz="1200">
                <a:latin typeface="思源黑体 CN Medium" panose="020B0600000000000000" charset="-122"/>
                <a:ea typeface="思源黑体 CN Medium" panose="020B0600000000000000" charset="-122"/>
                <a:cs typeface="思源黑体 CN Medium" panose="020B0600000000000000" charset="-122"/>
              </a:rPr>
              <a:t>定位</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3" name="矩形 32"/>
          <p:cNvSpPr/>
          <p:nvPr/>
        </p:nvSpPr>
        <p:spPr>
          <a:xfrm>
            <a:off x="8697595" y="315785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定位</a:t>
            </a:r>
            <a:r>
              <a:rPr lang="zh-CN" altLang="en-US" sz="1200">
                <a:latin typeface="思源黑体 CN Medium" panose="020B0600000000000000" charset="-122"/>
                <a:ea typeface="思源黑体 CN Medium" panose="020B0600000000000000" charset="-122"/>
                <a:cs typeface="思源黑体 CN Medium" panose="020B0600000000000000" charset="-122"/>
              </a:rPr>
              <a:t>分组</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4" name="矩形 33"/>
          <p:cNvSpPr/>
          <p:nvPr/>
        </p:nvSpPr>
        <p:spPr>
          <a:xfrm>
            <a:off x="7183120" y="357949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定位过滤</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5" name="矩形 34"/>
          <p:cNvSpPr/>
          <p:nvPr/>
        </p:nvSpPr>
        <p:spPr>
          <a:xfrm>
            <a:off x="8697595" y="357949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胰岛素扩展</a:t>
            </a:r>
            <a:r>
              <a:rPr lang="zh-CN" altLang="en-US" sz="1200">
                <a:latin typeface="思源黑体 CN Medium" panose="020B0600000000000000" charset="-122"/>
                <a:ea typeface="思源黑体 CN Medium" panose="020B0600000000000000" charset="-122"/>
                <a:cs typeface="思源黑体 CN Medium" panose="020B0600000000000000" charset="-122"/>
              </a:rPr>
              <a:t>定位</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6" name="文本框 35"/>
          <p:cNvSpPr txBox="1"/>
          <p:nvPr/>
        </p:nvSpPr>
        <p:spPr>
          <a:xfrm>
            <a:off x="7081520" y="4086225"/>
            <a:ext cx="1111250" cy="368300"/>
          </a:xfrm>
          <a:prstGeom prst="rect">
            <a:avLst/>
          </a:prstGeom>
          <a:noFill/>
        </p:spPr>
        <p:txBody>
          <a:bodyPr wrap="square" rtlCol="0">
            <a:spAutoFit/>
          </a:bodyPr>
          <a:p>
            <a:r>
              <a:rPr lang="zh-CN" altLang="en-US">
                <a:solidFill>
                  <a:srgbClr val="404040"/>
                </a:solidFill>
                <a:latin typeface="思源黑体 CN Medium" panose="020B0600000000000000" charset="-122"/>
                <a:ea typeface="思源黑体 CN Medium" panose="020B0600000000000000" charset="-122"/>
              </a:rPr>
              <a:t>案例说明</a:t>
            </a:r>
            <a:endParaRPr lang="zh-CN" altLang="en-US">
              <a:solidFill>
                <a:srgbClr val="404040"/>
              </a:solidFill>
              <a:latin typeface="思源黑体 CN Medium" panose="020B0600000000000000" charset="-122"/>
              <a:ea typeface="思源黑体 CN Medium" panose="020B0600000000000000" charset="-122"/>
            </a:endParaRPr>
          </a:p>
        </p:txBody>
      </p:sp>
      <p:sp>
        <p:nvSpPr>
          <p:cNvPr id="37" name="五边形 36"/>
          <p:cNvSpPr/>
          <p:nvPr/>
        </p:nvSpPr>
        <p:spPr>
          <a:xfrm>
            <a:off x="8440420" y="1964055"/>
            <a:ext cx="266700" cy="133350"/>
          </a:xfrm>
          <a:prstGeom prst="homePlat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文本框 38"/>
          <p:cNvSpPr txBox="1"/>
          <p:nvPr>
            <p:custDataLst>
              <p:tags r:id="rId2"/>
            </p:custDataLst>
          </p:nvPr>
        </p:nvSpPr>
        <p:spPr>
          <a:xfrm>
            <a:off x="7081520" y="4672965"/>
            <a:ext cx="4064000" cy="604520"/>
          </a:xfrm>
          <a:prstGeom prst="rect">
            <a:avLst/>
          </a:prstGeom>
          <a:noFill/>
        </p:spPr>
        <p:txBody>
          <a:bodyPr wrap="square" rtlCol="0">
            <a:noAutofit/>
          </a:bodyPr>
          <a:p>
            <a:pPr>
              <a:lnSpc>
                <a:spcPct val="160000"/>
              </a:lnSpc>
            </a:pPr>
            <a:r>
              <a:rPr lang="zh-CN" altLang="en-US" sz="1200">
                <a:solidFill>
                  <a:srgbClr val="404040"/>
                </a:solidFill>
                <a:latin typeface="思源黑体 CN Normal" panose="020B0400000000000000" charset="-122"/>
                <a:ea typeface="思源黑体 CN Normal" panose="020B0400000000000000" charset="-122"/>
              </a:rPr>
              <a:t>自动识别检测区域内的产品轮廓特征，转换成机械手可接收的格式，给机械手的抓取匹配坐标信息。</a:t>
            </a:r>
            <a:endParaRPr lang="zh-CN" altLang="en-US" sz="1200">
              <a:solidFill>
                <a:srgbClr val="404040"/>
              </a:solidFill>
              <a:latin typeface="思源黑体 CN Normal" panose="020B0400000000000000" charset="-122"/>
              <a:ea typeface="思源黑体 CN Normal" panose="020B0400000000000000" charset="-122"/>
            </a:endParaRPr>
          </a:p>
        </p:txBody>
      </p:sp>
      <p:sp>
        <p:nvSpPr>
          <p:cNvPr id="42" name="文本框 41"/>
          <p:cNvSpPr txBox="1"/>
          <p:nvPr/>
        </p:nvSpPr>
        <p:spPr>
          <a:xfrm>
            <a:off x="8097520" y="4159885"/>
            <a:ext cx="1111250" cy="275590"/>
          </a:xfrm>
          <a:prstGeom prst="rect">
            <a:avLst/>
          </a:prstGeom>
          <a:noFill/>
        </p:spPr>
        <p:txBody>
          <a:bodyPr wrap="square" rtlCol="0">
            <a:spAutoFit/>
          </a:bodyPr>
          <a:p>
            <a:r>
              <a:rPr lang="zh-CN" altLang="en-US" sz="1200">
                <a:solidFill>
                  <a:srgbClr val="FF8B03"/>
                </a:solidFill>
                <a:latin typeface="思源黑体 CN Medium" panose="020B0600000000000000" charset="-122"/>
                <a:ea typeface="思源黑体 CN Medium" panose="020B0600000000000000" charset="-122"/>
              </a:rPr>
              <a:t>轮廓定位</a:t>
            </a:r>
            <a:endParaRPr lang="zh-CN" altLang="en-US" sz="1200">
              <a:solidFill>
                <a:srgbClr val="FF8B03"/>
              </a:solidFill>
              <a:latin typeface="思源黑体 CN Medium" panose="020B0600000000000000" charset="-122"/>
              <a:ea typeface="思源黑体 CN Medium" panose="020B0600000000000000" charset="-122"/>
            </a:endParaRPr>
          </a:p>
        </p:txBody>
      </p:sp>
      <p:cxnSp>
        <p:nvCxnSpPr>
          <p:cNvPr id="43" name="直接连接符 42"/>
          <p:cNvCxnSpPr/>
          <p:nvPr/>
        </p:nvCxnSpPr>
        <p:spPr>
          <a:xfrm>
            <a:off x="7183120" y="4592320"/>
            <a:ext cx="3743325"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800100" y="1866900"/>
            <a:ext cx="5687695" cy="3582035"/>
          </a:xfrm>
          <a:prstGeom prst="rect">
            <a:avLst/>
          </a:prstGeom>
          <a:blipFill rotWithShape="1">
            <a:blip r:embed="rId1"/>
            <a:stretch>
              <a:fillRect l="-47000" r="-91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7081520" y="1733550"/>
            <a:ext cx="4064000" cy="460375"/>
          </a:xfrm>
          <a:prstGeom prst="rect">
            <a:avLst/>
          </a:prstGeom>
          <a:noFill/>
        </p:spPr>
        <p:txBody>
          <a:bodyPr wrap="square" rtlCol="0">
            <a:spAutoFit/>
          </a:bodyPr>
          <a:p>
            <a:r>
              <a:rPr lang="zh-CN" altLang="en-US" sz="2400">
                <a:solidFill>
                  <a:srgbClr val="404040"/>
                </a:solidFill>
                <a:latin typeface="思源黑体 CN Medium" panose="020B0600000000000000" charset="-122"/>
                <a:ea typeface="思源黑体 CN Medium" panose="020B0600000000000000" charset="-122"/>
              </a:rPr>
              <a:t>检测工具</a:t>
            </a:r>
            <a:endParaRPr lang="zh-CN" altLang="en-US" sz="2400">
              <a:solidFill>
                <a:srgbClr val="404040"/>
              </a:solidFill>
              <a:latin typeface="思源黑体 CN Medium" panose="020B0600000000000000" charset="-122"/>
              <a:ea typeface="思源黑体 CN Medium" panose="020B0600000000000000" charset="-122"/>
            </a:endParaRPr>
          </a:p>
        </p:txBody>
      </p:sp>
      <p:sp>
        <p:nvSpPr>
          <p:cNvPr id="21" name="矩形 20"/>
          <p:cNvSpPr/>
          <p:nvPr/>
        </p:nvSpPr>
        <p:spPr>
          <a:xfrm>
            <a:off x="7183120" y="231457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毛发</a:t>
            </a:r>
            <a:r>
              <a:rPr lang="zh-CN" altLang="en-US" sz="1200">
                <a:latin typeface="思源黑体 CN Medium" panose="020B0600000000000000" charset="-122"/>
                <a:ea typeface="思源黑体 CN Medium" panose="020B0600000000000000" charset="-122"/>
                <a:cs typeface="思源黑体 CN Medium" panose="020B0600000000000000" charset="-122"/>
              </a:rPr>
              <a:t>检测</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29" name="矩形 28"/>
          <p:cNvSpPr/>
          <p:nvPr/>
        </p:nvSpPr>
        <p:spPr>
          <a:xfrm>
            <a:off x="8697595" y="231457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针管</a:t>
            </a:r>
            <a:r>
              <a:rPr lang="zh-CN" altLang="en-US" sz="1200">
                <a:latin typeface="思源黑体 CN Medium" panose="020B0600000000000000" charset="-122"/>
                <a:ea typeface="思源黑体 CN Medium" panose="020B0600000000000000" charset="-122"/>
                <a:cs typeface="思源黑体 CN Medium" panose="020B0600000000000000" charset="-122"/>
              </a:rPr>
              <a:t>个数</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0" name="矩形 29"/>
          <p:cNvSpPr/>
          <p:nvPr/>
        </p:nvSpPr>
        <p:spPr>
          <a:xfrm>
            <a:off x="7183120" y="273621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胶塞检测</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1" name="矩形 30"/>
          <p:cNvSpPr/>
          <p:nvPr/>
        </p:nvSpPr>
        <p:spPr>
          <a:xfrm>
            <a:off x="8697595" y="273621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刻度毛发</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2" name="矩形 31"/>
          <p:cNvSpPr/>
          <p:nvPr/>
        </p:nvSpPr>
        <p:spPr>
          <a:xfrm>
            <a:off x="7183120" y="315785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刻度</a:t>
            </a:r>
            <a:r>
              <a:rPr lang="zh-CN" altLang="en-US" sz="1200">
                <a:latin typeface="思源黑体 CN Medium" panose="020B0600000000000000" charset="-122"/>
                <a:ea typeface="思源黑体 CN Medium" panose="020B0600000000000000" charset="-122"/>
                <a:cs typeface="思源黑体 CN Medium" panose="020B0600000000000000" charset="-122"/>
              </a:rPr>
              <a:t>个数</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3" name="矩形 32"/>
          <p:cNvSpPr/>
          <p:nvPr/>
        </p:nvSpPr>
        <p:spPr>
          <a:xfrm>
            <a:off x="8697595" y="315785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定位</a:t>
            </a:r>
            <a:r>
              <a:rPr lang="zh-CN" altLang="en-US" sz="1200">
                <a:latin typeface="思源黑体 CN Medium" panose="020B0600000000000000" charset="-122"/>
                <a:ea typeface="思源黑体 CN Medium" panose="020B0600000000000000" charset="-122"/>
                <a:cs typeface="思源黑体 CN Medium" panose="020B0600000000000000" charset="-122"/>
              </a:rPr>
              <a:t>分组</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6" name="文本框 35"/>
          <p:cNvSpPr txBox="1"/>
          <p:nvPr/>
        </p:nvSpPr>
        <p:spPr>
          <a:xfrm>
            <a:off x="7081520" y="4086225"/>
            <a:ext cx="1111250" cy="368300"/>
          </a:xfrm>
          <a:prstGeom prst="rect">
            <a:avLst/>
          </a:prstGeom>
          <a:noFill/>
        </p:spPr>
        <p:txBody>
          <a:bodyPr wrap="square" rtlCol="0">
            <a:spAutoFit/>
          </a:bodyPr>
          <a:p>
            <a:r>
              <a:rPr lang="zh-CN" altLang="en-US">
                <a:solidFill>
                  <a:srgbClr val="404040"/>
                </a:solidFill>
                <a:latin typeface="思源黑体 CN Medium" panose="020B0600000000000000" charset="-122"/>
                <a:ea typeface="思源黑体 CN Medium" panose="020B0600000000000000" charset="-122"/>
              </a:rPr>
              <a:t>案例说明</a:t>
            </a:r>
            <a:endParaRPr lang="zh-CN" altLang="en-US">
              <a:solidFill>
                <a:srgbClr val="404040"/>
              </a:solidFill>
              <a:latin typeface="思源黑体 CN Medium" panose="020B0600000000000000" charset="-122"/>
              <a:ea typeface="思源黑体 CN Medium" panose="020B0600000000000000" charset="-122"/>
            </a:endParaRPr>
          </a:p>
        </p:txBody>
      </p:sp>
      <p:sp>
        <p:nvSpPr>
          <p:cNvPr id="37" name="五边形 36"/>
          <p:cNvSpPr/>
          <p:nvPr/>
        </p:nvSpPr>
        <p:spPr>
          <a:xfrm>
            <a:off x="8440420" y="1964055"/>
            <a:ext cx="266700" cy="133350"/>
          </a:xfrm>
          <a:prstGeom prst="homePlat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文本框 38"/>
          <p:cNvSpPr txBox="1"/>
          <p:nvPr>
            <p:custDataLst>
              <p:tags r:id="rId2"/>
            </p:custDataLst>
          </p:nvPr>
        </p:nvSpPr>
        <p:spPr>
          <a:xfrm>
            <a:off x="7081520" y="4672965"/>
            <a:ext cx="4064000" cy="604520"/>
          </a:xfrm>
          <a:prstGeom prst="rect">
            <a:avLst/>
          </a:prstGeom>
          <a:noFill/>
        </p:spPr>
        <p:txBody>
          <a:bodyPr wrap="square" rtlCol="0">
            <a:noAutofit/>
          </a:bodyPr>
          <a:p>
            <a:pPr>
              <a:lnSpc>
                <a:spcPct val="160000"/>
              </a:lnSpc>
            </a:pPr>
            <a:r>
              <a:rPr lang="zh-CN" altLang="en-US" sz="1200">
                <a:solidFill>
                  <a:srgbClr val="404040"/>
                </a:solidFill>
                <a:latin typeface="思源黑体 CN Normal" panose="020B0400000000000000" charset="-122"/>
                <a:ea typeface="思源黑体 CN Normal" panose="020B0400000000000000" charset="-122"/>
              </a:rPr>
              <a:t>检测吸塑包装内、特征不明显的毛发和脏污，并自动识别和框选其位置。</a:t>
            </a:r>
            <a:endParaRPr lang="zh-CN" altLang="en-US" sz="1200">
              <a:solidFill>
                <a:srgbClr val="404040"/>
              </a:solidFill>
              <a:latin typeface="思源黑体 CN Normal" panose="020B0400000000000000" charset="-122"/>
              <a:ea typeface="思源黑体 CN Normal" panose="020B0400000000000000" charset="-122"/>
            </a:endParaRPr>
          </a:p>
        </p:txBody>
      </p:sp>
      <p:sp>
        <p:nvSpPr>
          <p:cNvPr id="42" name="文本框 41"/>
          <p:cNvSpPr txBox="1"/>
          <p:nvPr/>
        </p:nvSpPr>
        <p:spPr>
          <a:xfrm>
            <a:off x="8097520" y="4159885"/>
            <a:ext cx="1615440" cy="275590"/>
          </a:xfrm>
          <a:prstGeom prst="rect">
            <a:avLst/>
          </a:prstGeom>
          <a:noFill/>
        </p:spPr>
        <p:txBody>
          <a:bodyPr wrap="square" rtlCol="0">
            <a:spAutoFit/>
          </a:bodyPr>
          <a:p>
            <a:r>
              <a:rPr lang="zh-CN" altLang="en-US" sz="1200">
                <a:solidFill>
                  <a:srgbClr val="FF8B03"/>
                </a:solidFill>
                <a:latin typeface="思源黑体 CN Medium" panose="020B0600000000000000" charset="-122"/>
                <a:ea typeface="思源黑体 CN Medium" panose="020B0600000000000000" charset="-122"/>
              </a:rPr>
              <a:t>毛发检测丨斑点</a:t>
            </a:r>
            <a:r>
              <a:rPr lang="zh-CN" altLang="en-US" sz="1200">
                <a:solidFill>
                  <a:srgbClr val="FF8B03"/>
                </a:solidFill>
                <a:latin typeface="思源黑体 CN Medium" panose="020B0600000000000000" charset="-122"/>
                <a:ea typeface="思源黑体 CN Medium" panose="020B0600000000000000" charset="-122"/>
              </a:rPr>
              <a:t>检测</a:t>
            </a:r>
            <a:endParaRPr lang="zh-CN" altLang="en-US" sz="1200">
              <a:solidFill>
                <a:srgbClr val="FF8B03"/>
              </a:solidFill>
              <a:latin typeface="思源黑体 CN Medium" panose="020B0600000000000000" charset="-122"/>
              <a:ea typeface="思源黑体 CN Medium" panose="020B0600000000000000" charset="-122"/>
            </a:endParaRPr>
          </a:p>
        </p:txBody>
      </p:sp>
      <p:cxnSp>
        <p:nvCxnSpPr>
          <p:cNvPr id="43" name="直接连接符 42"/>
          <p:cNvCxnSpPr/>
          <p:nvPr/>
        </p:nvCxnSpPr>
        <p:spPr>
          <a:xfrm>
            <a:off x="7183120" y="4592320"/>
            <a:ext cx="3743325"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800100" y="1866900"/>
            <a:ext cx="5687695" cy="3582035"/>
          </a:xfrm>
          <a:prstGeom prst="rect">
            <a:avLst/>
          </a:prstGeom>
          <a:blipFill rotWithShape="1">
            <a:blip r:embed="rId1"/>
            <a:stretch>
              <a:fillRect t="-32000" r="-1000" b="-55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7081520" y="1733550"/>
            <a:ext cx="4064000" cy="460375"/>
          </a:xfrm>
          <a:prstGeom prst="rect">
            <a:avLst/>
          </a:prstGeom>
          <a:noFill/>
        </p:spPr>
        <p:txBody>
          <a:bodyPr wrap="square" rtlCol="0">
            <a:spAutoFit/>
          </a:bodyPr>
          <a:p>
            <a:r>
              <a:rPr lang="zh-CN" altLang="en-US" sz="2400">
                <a:solidFill>
                  <a:srgbClr val="404040"/>
                </a:solidFill>
                <a:latin typeface="思源黑体 CN Medium" panose="020B0600000000000000" charset="-122"/>
                <a:ea typeface="思源黑体 CN Medium" panose="020B0600000000000000" charset="-122"/>
              </a:rPr>
              <a:t>特殊</a:t>
            </a:r>
            <a:r>
              <a:rPr lang="zh-CN" altLang="en-US" sz="2400">
                <a:solidFill>
                  <a:srgbClr val="404040"/>
                </a:solidFill>
                <a:latin typeface="思源黑体 CN Medium" panose="020B0600000000000000" charset="-122"/>
                <a:ea typeface="思源黑体 CN Medium" panose="020B0600000000000000" charset="-122"/>
              </a:rPr>
              <a:t>识别</a:t>
            </a:r>
            <a:endParaRPr lang="zh-CN" altLang="en-US" sz="2400">
              <a:solidFill>
                <a:srgbClr val="404040"/>
              </a:solidFill>
              <a:latin typeface="思源黑体 CN Medium" panose="020B0600000000000000" charset="-122"/>
              <a:ea typeface="思源黑体 CN Medium" panose="020B0600000000000000" charset="-122"/>
            </a:endParaRPr>
          </a:p>
        </p:txBody>
      </p:sp>
      <p:sp>
        <p:nvSpPr>
          <p:cNvPr id="21" name="矩形 20"/>
          <p:cNvSpPr/>
          <p:nvPr/>
        </p:nvSpPr>
        <p:spPr>
          <a:xfrm>
            <a:off x="7183120" y="231457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二维码</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29" name="矩形 28"/>
          <p:cNvSpPr/>
          <p:nvPr/>
        </p:nvSpPr>
        <p:spPr>
          <a:xfrm>
            <a:off x="8697595" y="231457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字符</a:t>
            </a:r>
            <a:r>
              <a:rPr lang="zh-CN" altLang="en-US" sz="1200">
                <a:latin typeface="思源黑体 CN Medium" panose="020B0600000000000000" charset="-122"/>
                <a:ea typeface="思源黑体 CN Medium" panose="020B0600000000000000" charset="-122"/>
                <a:cs typeface="思源黑体 CN Medium" panose="020B0600000000000000" charset="-122"/>
              </a:rPr>
              <a:t>识别</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0" name="矩形 29"/>
          <p:cNvSpPr/>
          <p:nvPr/>
        </p:nvSpPr>
        <p:spPr>
          <a:xfrm>
            <a:off x="7183120" y="273621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直径判定</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1" name="矩形 30"/>
          <p:cNvSpPr/>
          <p:nvPr/>
        </p:nvSpPr>
        <p:spPr>
          <a:xfrm>
            <a:off x="8697595" y="273621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a:latin typeface="思源黑体 CN Medium" panose="020B0600000000000000" charset="-122"/>
                <a:ea typeface="思源黑体 CN Medium" panose="020B0600000000000000" charset="-122"/>
                <a:cs typeface="思源黑体 CN Medium" panose="020B0600000000000000" charset="-122"/>
              </a:rPr>
              <a:t>OCR</a:t>
            </a:r>
            <a:r>
              <a:rPr lang="zh-CN" altLang="en-US" sz="1200">
                <a:latin typeface="思源黑体 CN Medium" panose="020B0600000000000000" charset="-122"/>
                <a:ea typeface="思源黑体 CN Medium" panose="020B0600000000000000" charset="-122"/>
                <a:cs typeface="思源黑体 CN Medium" panose="020B0600000000000000" charset="-122"/>
              </a:rPr>
              <a:t>识别</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6" name="文本框 35"/>
          <p:cNvSpPr txBox="1"/>
          <p:nvPr/>
        </p:nvSpPr>
        <p:spPr>
          <a:xfrm>
            <a:off x="7081520" y="4086225"/>
            <a:ext cx="1111250" cy="368300"/>
          </a:xfrm>
          <a:prstGeom prst="rect">
            <a:avLst/>
          </a:prstGeom>
          <a:noFill/>
        </p:spPr>
        <p:txBody>
          <a:bodyPr wrap="square" rtlCol="0">
            <a:spAutoFit/>
          </a:bodyPr>
          <a:p>
            <a:r>
              <a:rPr lang="zh-CN" altLang="en-US">
                <a:solidFill>
                  <a:srgbClr val="404040"/>
                </a:solidFill>
                <a:latin typeface="思源黑体 CN Medium" panose="020B0600000000000000" charset="-122"/>
                <a:ea typeface="思源黑体 CN Medium" panose="020B0600000000000000" charset="-122"/>
              </a:rPr>
              <a:t>案例说明</a:t>
            </a:r>
            <a:endParaRPr lang="zh-CN" altLang="en-US">
              <a:solidFill>
                <a:srgbClr val="404040"/>
              </a:solidFill>
              <a:latin typeface="思源黑体 CN Medium" panose="020B0600000000000000" charset="-122"/>
              <a:ea typeface="思源黑体 CN Medium" panose="020B0600000000000000" charset="-122"/>
            </a:endParaRPr>
          </a:p>
        </p:txBody>
      </p:sp>
      <p:sp>
        <p:nvSpPr>
          <p:cNvPr id="37" name="五边形 36"/>
          <p:cNvSpPr/>
          <p:nvPr/>
        </p:nvSpPr>
        <p:spPr>
          <a:xfrm>
            <a:off x="8440420" y="1964055"/>
            <a:ext cx="266700" cy="133350"/>
          </a:xfrm>
          <a:prstGeom prst="homePlat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文本框 38"/>
          <p:cNvSpPr txBox="1"/>
          <p:nvPr>
            <p:custDataLst>
              <p:tags r:id="rId2"/>
            </p:custDataLst>
          </p:nvPr>
        </p:nvSpPr>
        <p:spPr>
          <a:xfrm>
            <a:off x="7081520" y="4672965"/>
            <a:ext cx="4064000" cy="604520"/>
          </a:xfrm>
          <a:prstGeom prst="rect">
            <a:avLst/>
          </a:prstGeom>
          <a:noFill/>
        </p:spPr>
        <p:txBody>
          <a:bodyPr wrap="square" rtlCol="0">
            <a:noAutofit/>
          </a:bodyPr>
          <a:p>
            <a:pPr>
              <a:lnSpc>
                <a:spcPct val="160000"/>
              </a:lnSpc>
            </a:pPr>
            <a:r>
              <a:rPr lang="zh-CN" altLang="en-US" sz="1200">
                <a:solidFill>
                  <a:srgbClr val="404040"/>
                </a:solidFill>
                <a:latin typeface="思源黑体 CN Normal" panose="020B0400000000000000" charset="-122"/>
                <a:ea typeface="思源黑体 CN Normal" panose="020B0400000000000000" charset="-122"/>
              </a:rPr>
              <a:t>通过视觉解码，确保二维码印刷OK，并核对明码和暗码内容一致。</a:t>
            </a:r>
            <a:endParaRPr lang="zh-CN" altLang="en-US" sz="1200">
              <a:solidFill>
                <a:srgbClr val="404040"/>
              </a:solidFill>
              <a:latin typeface="思源黑体 CN Normal" panose="020B0400000000000000" charset="-122"/>
              <a:ea typeface="思源黑体 CN Normal" panose="020B0400000000000000" charset="-122"/>
            </a:endParaRPr>
          </a:p>
        </p:txBody>
      </p:sp>
      <p:sp>
        <p:nvSpPr>
          <p:cNvPr id="42" name="文本框 41"/>
          <p:cNvSpPr txBox="1"/>
          <p:nvPr/>
        </p:nvSpPr>
        <p:spPr>
          <a:xfrm>
            <a:off x="8097520" y="4159885"/>
            <a:ext cx="1872615" cy="275590"/>
          </a:xfrm>
          <a:prstGeom prst="rect">
            <a:avLst/>
          </a:prstGeom>
          <a:noFill/>
        </p:spPr>
        <p:txBody>
          <a:bodyPr wrap="square" rtlCol="0">
            <a:spAutoFit/>
          </a:bodyPr>
          <a:p>
            <a:r>
              <a:rPr lang="zh-CN" altLang="en-US" sz="1200">
                <a:solidFill>
                  <a:srgbClr val="FF8B03"/>
                </a:solidFill>
                <a:latin typeface="思源黑体 CN Medium" panose="020B0600000000000000" charset="-122"/>
                <a:ea typeface="思源黑体 CN Medium" panose="020B0600000000000000" charset="-122"/>
              </a:rPr>
              <a:t>二维码识别丨字符</a:t>
            </a:r>
            <a:r>
              <a:rPr lang="zh-CN" altLang="en-US" sz="1200">
                <a:solidFill>
                  <a:srgbClr val="FF8B03"/>
                </a:solidFill>
                <a:latin typeface="思源黑体 CN Medium" panose="020B0600000000000000" charset="-122"/>
                <a:ea typeface="思源黑体 CN Medium" panose="020B0600000000000000" charset="-122"/>
              </a:rPr>
              <a:t>识别</a:t>
            </a:r>
            <a:endParaRPr lang="zh-CN" altLang="en-US" sz="1200">
              <a:solidFill>
                <a:srgbClr val="FF8B03"/>
              </a:solidFill>
              <a:latin typeface="思源黑体 CN Medium" panose="020B0600000000000000" charset="-122"/>
              <a:ea typeface="思源黑体 CN Medium" panose="020B0600000000000000" charset="-122"/>
            </a:endParaRPr>
          </a:p>
        </p:txBody>
      </p:sp>
      <p:cxnSp>
        <p:nvCxnSpPr>
          <p:cNvPr id="43" name="直接连接符 42"/>
          <p:cNvCxnSpPr/>
          <p:nvPr/>
        </p:nvCxnSpPr>
        <p:spPr>
          <a:xfrm>
            <a:off x="7183120" y="4592320"/>
            <a:ext cx="3743325"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800100" y="1866900"/>
            <a:ext cx="5687695" cy="3582035"/>
          </a:xfrm>
          <a:prstGeom prst="rect">
            <a:avLst/>
          </a:prstGeom>
          <a:blipFill rotWithShape="1">
            <a:blip r:embed="rId1"/>
            <a:stretch>
              <a:fillRect l="-1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7081520" y="1733550"/>
            <a:ext cx="4064000" cy="460375"/>
          </a:xfrm>
          <a:prstGeom prst="rect">
            <a:avLst/>
          </a:prstGeom>
          <a:noFill/>
        </p:spPr>
        <p:txBody>
          <a:bodyPr wrap="square" rtlCol="0">
            <a:spAutoFit/>
          </a:bodyPr>
          <a:p>
            <a:r>
              <a:rPr lang="zh-CN" altLang="en-US" sz="2400">
                <a:solidFill>
                  <a:srgbClr val="404040"/>
                </a:solidFill>
                <a:latin typeface="思源黑体 CN Medium" panose="020B0600000000000000" charset="-122"/>
                <a:ea typeface="思源黑体 CN Medium" panose="020B0600000000000000" charset="-122"/>
              </a:rPr>
              <a:t>计数</a:t>
            </a:r>
            <a:r>
              <a:rPr lang="zh-CN" altLang="en-US" sz="2400">
                <a:solidFill>
                  <a:srgbClr val="404040"/>
                </a:solidFill>
                <a:latin typeface="思源黑体 CN Medium" panose="020B0600000000000000" charset="-122"/>
                <a:ea typeface="思源黑体 CN Medium" panose="020B0600000000000000" charset="-122"/>
              </a:rPr>
              <a:t>功能</a:t>
            </a:r>
            <a:endParaRPr lang="zh-CN" altLang="en-US" sz="2400">
              <a:solidFill>
                <a:srgbClr val="404040"/>
              </a:solidFill>
              <a:latin typeface="思源黑体 CN Medium" panose="020B0600000000000000" charset="-122"/>
              <a:ea typeface="思源黑体 CN Medium" panose="020B0600000000000000" charset="-122"/>
            </a:endParaRPr>
          </a:p>
        </p:txBody>
      </p:sp>
      <p:sp>
        <p:nvSpPr>
          <p:cNvPr id="21" name="矩形 20"/>
          <p:cNvSpPr/>
          <p:nvPr/>
        </p:nvSpPr>
        <p:spPr>
          <a:xfrm>
            <a:off x="7183120" y="231457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明暗</a:t>
            </a:r>
            <a:r>
              <a:rPr lang="zh-CN" altLang="en-US" sz="1200">
                <a:latin typeface="思源黑体 CN Medium" panose="020B0600000000000000" charset="-122"/>
                <a:ea typeface="思源黑体 CN Medium" panose="020B0600000000000000" charset="-122"/>
                <a:cs typeface="思源黑体 CN Medium" panose="020B0600000000000000" charset="-122"/>
              </a:rPr>
              <a:t>计数</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29" name="矩形 28"/>
          <p:cNvSpPr/>
          <p:nvPr/>
        </p:nvSpPr>
        <p:spPr>
          <a:xfrm>
            <a:off x="8697595" y="231457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斑点</a:t>
            </a:r>
            <a:r>
              <a:rPr lang="zh-CN" altLang="en-US" sz="1200">
                <a:latin typeface="思源黑体 CN Medium" panose="020B0600000000000000" charset="-122"/>
                <a:ea typeface="思源黑体 CN Medium" panose="020B0600000000000000" charset="-122"/>
                <a:cs typeface="思源黑体 CN Medium" panose="020B0600000000000000" charset="-122"/>
              </a:rPr>
              <a:t>计数</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0" name="矩形 29"/>
          <p:cNvSpPr/>
          <p:nvPr/>
        </p:nvSpPr>
        <p:spPr>
          <a:xfrm>
            <a:off x="7183120" y="273621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边缘</a:t>
            </a:r>
            <a:r>
              <a:rPr lang="zh-CN" altLang="en-US" sz="1200">
                <a:latin typeface="思源黑体 CN Medium" panose="020B0600000000000000" charset="-122"/>
                <a:ea typeface="思源黑体 CN Medium" panose="020B0600000000000000" charset="-122"/>
                <a:cs typeface="思源黑体 CN Medium" panose="020B0600000000000000" charset="-122"/>
              </a:rPr>
              <a:t>计数</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6" name="文本框 35"/>
          <p:cNvSpPr txBox="1"/>
          <p:nvPr/>
        </p:nvSpPr>
        <p:spPr>
          <a:xfrm>
            <a:off x="7081520" y="4086225"/>
            <a:ext cx="1111250" cy="368300"/>
          </a:xfrm>
          <a:prstGeom prst="rect">
            <a:avLst/>
          </a:prstGeom>
          <a:noFill/>
        </p:spPr>
        <p:txBody>
          <a:bodyPr wrap="square" rtlCol="0">
            <a:spAutoFit/>
          </a:bodyPr>
          <a:p>
            <a:r>
              <a:rPr lang="zh-CN" altLang="en-US">
                <a:solidFill>
                  <a:srgbClr val="404040"/>
                </a:solidFill>
                <a:latin typeface="思源黑体 CN Medium" panose="020B0600000000000000" charset="-122"/>
                <a:ea typeface="思源黑体 CN Medium" panose="020B0600000000000000" charset="-122"/>
              </a:rPr>
              <a:t>案例说明</a:t>
            </a:r>
            <a:endParaRPr lang="zh-CN" altLang="en-US">
              <a:solidFill>
                <a:srgbClr val="404040"/>
              </a:solidFill>
              <a:latin typeface="思源黑体 CN Medium" panose="020B0600000000000000" charset="-122"/>
              <a:ea typeface="思源黑体 CN Medium" panose="020B0600000000000000" charset="-122"/>
            </a:endParaRPr>
          </a:p>
        </p:txBody>
      </p:sp>
      <p:sp>
        <p:nvSpPr>
          <p:cNvPr id="37" name="五边形 36"/>
          <p:cNvSpPr/>
          <p:nvPr/>
        </p:nvSpPr>
        <p:spPr>
          <a:xfrm>
            <a:off x="8440420" y="1964055"/>
            <a:ext cx="266700" cy="133350"/>
          </a:xfrm>
          <a:prstGeom prst="homePlat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文本框 38"/>
          <p:cNvSpPr txBox="1"/>
          <p:nvPr>
            <p:custDataLst>
              <p:tags r:id="rId2"/>
            </p:custDataLst>
          </p:nvPr>
        </p:nvSpPr>
        <p:spPr>
          <a:xfrm>
            <a:off x="7081520" y="4672965"/>
            <a:ext cx="4064000" cy="604520"/>
          </a:xfrm>
          <a:prstGeom prst="rect">
            <a:avLst/>
          </a:prstGeom>
          <a:noFill/>
        </p:spPr>
        <p:txBody>
          <a:bodyPr wrap="square" rtlCol="0">
            <a:noAutofit/>
          </a:bodyPr>
          <a:p>
            <a:pPr>
              <a:lnSpc>
                <a:spcPct val="160000"/>
              </a:lnSpc>
            </a:pPr>
            <a:r>
              <a:rPr lang="zh-CN" altLang="en-US" sz="1200">
                <a:solidFill>
                  <a:srgbClr val="404040"/>
                </a:solidFill>
                <a:latin typeface="思源黑体 CN Normal" panose="020B0400000000000000" charset="-122"/>
                <a:ea typeface="思源黑体 CN Normal" panose="020B0400000000000000" charset="-122"/>
              </a:rPr>
              <a:t>通过识别针筒刻印个数，判定检测物是否有缺陷。</a:t>
            </a:r>
            <a:endParaRPr lang="zh-CN" altLang="en-US" sz="1200">
              <a:solidFill>
                <a:srgbClr val="404040"/>
              </a:solidFill>
              <a:latin typeface="思源黑体 CN Normal" panose="020B0400000000000000" charset="-122"/>
              <a:ea typeface="思源黑体 CN Normal" panose="020B0400000000000000" charset="-122"/>
            </a:endParaRPr>
          </a:p>
        </p:txBody>
      </p:sp>
      <p:sp>
        <p:nvSpPr>
          <p:cNvPr id="42" name="文本框 41"/>
          <p:cNvSpPr txBox="1"/>
          <p:nvPr/>
        </p:nvSpPr>
        <p:spPr>
          <a:xfrm>
            <a:off x="8097520" y="4159885"/>
            <a:ext cx="1768475" cy="275590"/>
          </a:xfrm>
          <a:prstGeom prst="rect">
            <a:avLst/>
          </a:prstGeom>
          <a:noFill/>
        </p:spPr>
        <p:txBody>
          <a:bodyPr wrap="square" rtlCol="0">
            <a:spAutoFit/>
          </a:bodyPr>
          <a:p>
            <a:r>
              <a:rPr lang="zh-CN" altLang="en-US" sz="1200">
                <a:solidFill>
                  <a:srgbClr val="FF8B03"/>
                </a:solidFill>
                <a:latin typeface="思源黑体 CN Medium" panose="020B0600000000000000" charset="-122"/>
                <a:ea typeface="思源黑体 CN Medium" panose="020B0600000000000000" charset="-122"/>
              </a:rPr>
              <a:t>明暗计数丨</a:t>
            </a:r>
            <a:r>
              <a:rPr lang="zh-CN" altLang="en-US" sz="1200">
                <a:solidFill>
                  <a:srgbClr val="FF8B03"/>
                </a:solidFill>
                <a:latin typeface="思源黑体 CN Medium" panose="020B0600000000000000" charset="-122"/>
                <a:ea typeface="思源黑体 CN Medium" panose="020B0600000000000000" charset="-122"/>
              </a:rPr>
              <a:t>斑点计数</a:t>
            </a:r>
            <a:endParaRPr lang="zh-CN" altLang="en-US" sz="1200">
              <a:solidFill>
                <a:srgbClr val="FF8B03"/>
              </a:solidFill>
              <a:latin typeface="思源黑体 CN Medium" panose="020B0600000000000000" charset="-122"/>
              <a:ea typeface="思源黑体 CN Medium" panose="020B0600000000000000" charset="-122"/>
            </a:endParaRPr>
          </a:p>
        </p:txBody>
      </p:sp>
      <p:cxnSp>
        <p:nvCxnSpPr>
          <p:cNvPr id="43" name="直接连接符 42"/>
          <p:cNvCxnSpPr/>
          <p:nvPr/>
        </p:nvCxnSpPr>
        <p:spPr>
          <a:xfrm>
            <a:off x="7183120" y="4592320"/>
            <a:ext cx="3743325"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800100" y="1866900"/>
            <a:ext cx="5687695" cy="3582035"/>
          </a:xfrm>
          <a:prstGeom prst="rect">
            <a:avLst/>
          </a:prstGeom>
          <a:blipFill rotWithShape="1">
            <a:blip r:embed="rId1"/>
            <a:stretch>
              <a:fillRect l="-1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7081520" y="1733550"/>
            <a:ext cx="4064000" cy="460375"/>
          </a:xfrm>
          <a:prstGeom prst="rect">
            <a:avLst/>
          </a:prstGeom>
          <a:noFill/>
        </p:spPr>
        <p:txBody>
          <a:bodyPr wrap="square" rtlCol="0">
            <a:spAutoFit/>
          </a:bodyPr>
          <a:p>
            <a:r>
              <a:rPr lang="zh-CN" altLang="en-US" sz="2400">
                <a:solidFill>
                  <a:srgbClr val="404040"/>
                </a:solidFill>
                <a:latin typeface="思源黑体 CN Medium" panose="020B0600000000000000" charset="-122"/>
                <a:ea typeface="思源黑体 CN Medium" panose="020B0600000000000000" charset="-122"/>
              </a:rPr>
              <a:t>测量功能</a:t>
            </a:r>
            <a:endParaRPr lang="zh-CN" altLang="en-US" sz="2400">
              <a:solidFill>
                <a:srgbClr val="404040"/>
              </a:solidFill>
              <a:latin typeface="思源黑体 CN Medium" panose="020B0600000000000000" charset="-122"/>
              <a:ea typeface="思源黑体 CN Medium" panose="020B0600000000000000" charset="-122"/>
            </a:endParaRPr>
          </a:p>
        </p:txBody>
      </p:sp>
      <p:sp>
        <p:nvSpPr>
          <p:cNvPr id="21" name="矩形 20"/>
          <p:cNvSpPr/>
          <p:nvPr/>
        </p:nvSpPr>
        <p:spPr>
          <a:xfrm>
            <a:off x="7183120" y="231457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点点</a:t>
            </a:r>
            <a:r>
              <a:rPr lang="zh-CN" altLang="en-US" sz="1200">
                <a:latin typeface="思源黑体 CN Medium" panose="020B0600000000000000" charset="-122"/>
                <a:ea typeface="思源黑体 CN Medium" panose="020B0600000000000000" charset="-122"/>
                <a:cs typeface="思源黑体 CN Medium" panose="020B0600000000000000" charset="-122"/>
              </a:rPr>
              <a:t>距离</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29" name="矩形 28"/>
          <p:cNvSpPr/>
          <p:nvPr/>
        </p:nvSpPr>
        <p:spPr>
          <a:xfrm>
            <a:off x="8697595" y="231457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点线</a:t>
            </a:r>
            <a:r>
              <a:rPr lang="zh-CN" altLang="en-US" sz="1200">
                <a:latin typeface="思源黑体 CN Medium" panose="020B0600000000000000" charset="-122"/>
                <a:ea typeface="思源黑体 CN Medium" panose="020B0600000000000000" charset="-122"/>
                <a:cs typeface="思源黑体 CN Medium" panose="020B0600000000000000" charset="-122"/>
              </a:rPr>
              <a:t>距离</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0" name="矩形 29"/>
          <p:cNvSpPr/>
          <p:nvPr/>
        </p:nvSpPr>
        <p:spPr>
          <a:xfrm>
            <a:off x="7183120" y="273621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点圆</a:t>
            </a:r>
            <a:r>
              <a:rPr lang="zh-CN" altLang="en-US" sz="1200">
                <a:latin typeface="思源黑体 CN Medium" panose="020B0600000000000000" charset="-122"/>
                <a:ea typeface="思源黑体 CN Medium" panose="020B0600000000000000" charset="-122"/>
                <a:cs typeface="思源黑体 CN Medium" panose="020B0600000000000000" charset="-122"/>
              </a:rPr>
              <a:t>距离</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1" name="矩形 30"/>
          <p:cNvSpPr/>
          <p:nvPr/>
        </p:nvSpPr>
        <p:spPr>
          <a:xfrm>
            <a:off x="8697595" y="273621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线线</a:t>
            </a:r>
            <a:r>
              <a:rPr lang="zh-CN" altLang="en-US" sz="1200">
                <a:latin typeface="思源黑体 CN Medium" panose="020B0600000000000000" charset="-122"/>
                <a:ea typeface="思源黑体 CN Medium" panose="020B0600000000000000" charset="-122"/>
                <a:cs typeface="思源黑体 CN Medium" panose="020B0600000000000000" charset="-122"/>
              </a:rPr>
              <a:t>距离</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2" name="矩形 31"/>
          <p:cNvSpPr/>
          <p:nvPr/>
        </p:nvSpPr>
        <p:spPr>
          <a:xfrm>
            <a:off x="7183120" y="3157855"/>
            <a:ext cx="1371600" cy="342265"/>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圈线</a:t>
            </a:r>
            <a:r>
              <a:rPr lang="zh-CN" altLang="en-US" sz="1200">
                <a:latin typeface="思源黑体 CN Medium" panose="020B0600000000000000" charset="-122"/>
                <a:ea typeface="思源黑体 CN Medium" panose="020B0600000000000000" charset="-122"/>
                <a:cs typeface="思源黑体 CN Medium" panose="020B0600000000000000" charset="-122"/>
              </a:rPr>
              <a:t>距离</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6" name="文本框 35"/>
          <p:cNvSpPr txBox="1"/>
          <p:nvPr/>
        </p:nvSpPr>
        <p:spPr>
          <a:xfrm>
            <a:off x="7081520" y="4086225"/>
            <a:ext cx="1111250" cy="368300"/>
          </a:xfrm>
          <a:prstGeom prst="rect">
            <a:avLst/>
          </a:prstGeom>
          <a:noFill/>
        </p:spPr>
        <p:txBody>
          <a:bodyPr wrap="square" rtlCol="0">
            <a:spAutoFit/>
          </a:bodyPr>
          <a:p>
            <a:r>
              <a:rPr lang="zh-CN" altLang="en-US">
                <a:solidFill>
                  <a:srgbClr val="404040"/>
                </a:solidFill>
                <a:latin typeface="思源黑体 CN Medium" panose="020B0600000000000000" charset="-122"/>
                <a:ea typeface="思源黑体 CN Medium" panose="020B0600000000000000" charset="-122"/>
              </a:rPr>
              <a:t>案例说明</a:t>
            </a:r>
            <a:endParaRPr lang="zh-CN" altLang="en-US">
              <a:solidFill>
                <a:srgbClr val="404040"/>
              </a:solidFill>
              <a:latin typeface="思源黑体 CN Medium" panose="020B0600000000000000" charset="-122"/>
              <a:ea typeface="思源黑体 CN Medium" panose="020B0600000000000000" charset="-122"/>
            </a:endParaRPr>
          </a:p>
        </p:txBody>
      </p:sp>
      <p:sp>
        <p:nvSpPr>
          <p:cNvPr id="37" name="五边形 36"/>
          <p:cNvSpPr/>
          <p:nvPr/>
        </p:nvSpPr>
        <p:spPr>
          <a:xfrm>
            <a:off x="8440420" y="1964055"/>
            <a:ext cx="266700" cy="133350"/>
          </a:xfrm>
          <a:prstGeom prst="homePlate">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文本框 38"/>
          <p:cNvSpPr txBox="1"/>
          <p:nvPr>
            <p:custDataLst>
              <p:tags r:id="rId2"/>
            </p:custDataLst>
          </p:nvPr>
        </p:nvSpPr>
        <p:spPr>
          <a:xfrm>
            <a:off x="7081520" y="4672965"/>
            <a:ext cx="4064000" cy="604520"/>
          </a:xfrm>
          <a:prstGeom prst="rect">
            <a:avLst/>
          </a:prstGeom>
          <a:noFill/>
        </p:spPr>
        <p:txBody>
          <a:bodyPr wrap="square" rtlCol="0">
            <a:noAutofit/>
          </a:bodyPr>
          <a:p>
            <a:pPr>
              <a:lnSpc>
                <a:spcPct val="160000"/>
              </a:lnSpc>
            </a:pPr>
            <a:r>
              <a:rPr lang="zh-CN" altLang="en-US" sz="1200">
                <a:solidFill>
                  <a:srgbClr val="404040"/>
                </a:solidFill>
                <a:latin typeface="思源黑体 CN Normal" panose="020B0400000000000000" charset="-122"/>
                <a:ea typeface="思源黑体 CN Normal" panose="020B0400000000000000" charset="-122"/>
              </a:rPr>
              <a:t>对检测物使用测量工具，根据测量数值判定是否符合规格要求。</a:t>
            </a:r>
            <a:endParaRPr lang="zh-CN" altLang="en-US" sz="1200">
              <a:solidFill>
                <a:srgbClr val="404040"/>
              </a:solidFill>
              <a:latin typeface="思源黑体 CN Normal" panose="020B0400000000000000" charset="-122"/>
              <a:ea typeface="思源黑体 CN Normal" panose="020B0400000000000000" charset="-122"/>
            </a:endParaRPr>
          </a:p>
        </p:txBody>
      </p:sp>
      <p:sp>
        <p:nvSpPr>
          <p:cNvPr id="42" name="文本框 41"/>
          <p:cNvSpPr txBox="1"/>
          <p:nvPr/>
        </p:nvSpPr>
        <p:spPr>
          <a:xfrm>
            <a:off x="8097520" y="4159885"/>
            <a:ext cx="1701800" cy="275590"/>
          </a:xfrm>
          <a:prstGeom prst="rect">
            <a:avLst/>
          </a:prstGeom>
          <a:noFill/>
        </p:spPr>
        <p:txBody>
          <a:bodyPr wrap="square" rtlCol="0">
            <a:spAutoFit/>
          </a:bodyPr>
          <a:p>
            <a:r>
              <a:rPr lang="zh-CN" altLang="en-US" sz="1200">
                <a:solidFill>
                  <a:srgbClr val="FF8B03"/>
                </a:solidFill>
                <a:latin typeface="思源黑体 CN Medium" panose="020B0600000000000000" charset="-122"/>
                <a:ea typeface="思源黑体 CN Medium" panose="020B0600000000000000" charset="-122"/>
              </a:rPr>
              <a:t>线线距离丨点圆</a:t>
            </a:r>
            <a:r>
              <a:rPr lang="zh-CN" altLang="en-US" sz="1200">
                <a:solidFill>
                  <a:srgbClr val="FF8B03"/>
                </a:solidFill>
                <a:latin typeface="思源黑体 CN Medium" panose="020B0600000000000000" charset="-122"/>
                <a:ea typeface="思源黑体 CN Medium" panose="020B0600000000000000" charset="-122"/>
              </a:rPr>
              <a:t>距离</a:t>
            </a:r>
            <a:endParaRPr lang="zh-CN" altLang="en-US" sz="1200">
              <a:solidFill>
                <a:srgbClr val="FF8B03"/>
              </a:solidFill>
              <a:latin typeface="思源黑体 CN Medium" panose="020B0600000000000000" charset="-122"/>
              <a:ea typeface="思源黑体 CN Medium" panose="020B0600000000000000" charset="-122"/>
            </a:endParaRPr>
          </a:p>
        </p:txBody>
      </p:sp>
      <p:cxnSp>
        <p:nvCxnSpPr>
          <p:cNvPr id="43" name="直接连接符 42"/>
          <p:cNvCxnSpPr/>
          <p:nvPr/>
        </p:nvCxnSpPr>
        <p:spPr>
          <a:xfrm>
            <a:off x="7183120" y="4592320"/>
            <a:ext cx="3743325"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COMMONDATA" val="eyJoZGlkIjoiYzE3NjFlZTlkODliOGYwMTIwZDE0Y2EzM2YxNDY2ZGYifQ=="/>
  <p:tag name="KSO_WPP_MARK_KEY" val="15890b0b-001f-4d65-951a-808f2f879f89"/>
  <p:tag name="commondata" val="eyJoZGlkIjoiNTQwZmI4YTliYzc1OGM5MGJkYzZhODhjODY1MDE4ZjEifQ=="/>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2955</Words>
  <Application>WPS 演示</Application>
  <PresentationFormat>宽屏</PresentationFormat>
  <Paragraphs>303</Paragraphs>
  <Slides>22</Slides>
  <Notes>0</Notes>
  <HiddenSlides>0</HiddenSlides>
  <MMClips>0</MMClips>
  <ScaleCrop>false</ScaleCrop>
  <HeadingPairs>
    <vt:vector size="6" baseType="variant">
      <vt:variant>
        <vt:lpstr>已用的字体</vt:lpstr>
      </vt:variant>
      <vt:variant>
        <vt:i4>13</vt:i4>
      </vt:variant>
      <vt:variant>
        <vt:lpstr>主题</vt:lpstr>
      </vt:variant>
      <vt:variant>
        <vt:i4>4</vt:i4>
      </vt:variant>
      <vt:variant>
        <vt:lpstr>幻灯片标题</vt:lpstr>
      </vt:variant>
      <vt:variant>
        <vt:i4>22</vt:i4>
      </vt:variant>
    </vt:vector>
  </HeadingPairs>
  <TitlesOfParts>
    <vt:vector size="39" baseType="lpstr">
      <vt:lpstr>Arial</vt:lpstr>
      <vt:lpstr>宋体</vt:lpstr>
      <vt:lpstr>Wingdings</vt:lpstr>
      <vt:lpstr>思源黑体 CN Normal</vt:lpstr>
      <vt:lpstr>思源黑体 CN Medium</vt:lpstr>
      <vt:lpstr>思源黑体 CN Bold</vt:lpstr>
      <vt:lpstr>黑体</vt:lpstr>
      <vt:lpstr>微软雅黑</vt:lpstr>
      <vt:lpstr>Calibri</vt:lpstr>
      <vt:lpstr>Wingdings</vt:lpstr>
      <vt:lpstr>Arial Unicode MS</vt:lpstr>
      <vt:lpstr>Bebas</vt:lpstr>
      <vt:lpstr>朗太書体</vt:lpstr>
      <vt:lpstr>Office 主题</vt:lpstr>
      <vt:lpstr>1_Office 主题</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博视源企划｜郑百思</cp:lastModifiedBy>
  <cp:revision>217</cp:revision>
  <dcterms:created xsi:type="dcterms:W3CDTF">2023-02-18T00:32:00Z</dcterms:created>
  <dcterms:modified xsi:type="dcterms:W3CDTF">2025-01-20T02:45:54Z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21FE2F0FE73343D78487004C5755ED85</vt:lpwstr>
  </property>
  <property fmtid="{D5CDD505-2E9C-101B-9397-08002B2CF9AE}" pid="3" name="KSOProductBuildVer">
    <vt:lpwstr>2052-12.1.0.19770</vt:lpwstr>
  </property>
</Properties>
</file>