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36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60" r:id="rId5"/>
    <p:sldId id="262" r:id="rId6"/>
    <p:sldId id="263" r:id="rId7"/>
    <p:sldId id="298" r:id="rId8"/>
    <p:sldId id="315" r:id="rId9"/>
    <p:sldId id="282" r:id="rId10"/>
    <p:sldId id="267" r:id="rId11"/>
    <p:sldId id="268" r:id="rId12"/>
    <p:sldId id="269" r:id="rId13"/>
    <p:sldId id="270" r:id="rId14"/>
    <p:sldId id="274" r:id="rId15"/>
    <p:sldId id="275" r:id="rId16"/>
    <p:sldId id="286" r:id="rId17"/>
    <p:sldId id="277" r:id="rId18"/>
    <p:sldId id="279" r:id="rId19"/>
    <p:sldId id="280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BA835"/>
    <a:srgbClr val="FBAB37"/>
    <a:srgbClr val="FD9719"/>
    <a:srgbClr val="FF8B03"/>
    <a:srgbClr val="E4E5E4"/>
    <a:srgbClr val="E0E0DF"/>
    <a:srgbClr val="797979"/>
    <a:srgbClr val="FBA833"/>
    <a:srgbClr val="FCA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96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gradFill>
              <a:gsLst>
                <a:gs pos="0">
                  <a:srgbClr val="FBAB37"/>
                </a:gs>
                <a:gs pos="56000">
                  <a:srgbClr val="FD9719"/>
                </a:gs>
                <a:gs pos="100000">
                  <a:srgbClr val="FF8B03"/>
                </a:gs>
              </a:gsLst>
              <a:lin ang="5400000" scaled="0"/>
            </a:gradFill>
            <a:ln w="19050">
              <a:noFill/>
            </a:ln>
            <a:effectLst>
              <a:innerShdw blurRad="127000" dist="38100" dir="5400000">
                <a:prstClr val="black">
                  <a:alpha val="22000"/>
                </a:prstClr>
              </a:innerShdw>
            </a:effectLst>
          </c:spPr>
          <c:explosion val="3"/>
          <c:dPt>
            <c:idx val="0"/>
            <c:bubble3D val="0"/>
            <c:spPr>
              <a:gradFill>
                <a:gsLst>
                  <a:gs pos="0">
                    <a:srgbClr val="FBAB37"/>
                  </a:gs>
                  <a:gs pos="56000">
                    <a:srgbClr val="FD9719"/>
                  </a:gs>
                  <a:gs pos="100000">
                    <a:srgbClr val="FF8B03"/>
                  </a:gs>
                </a:gsLst>
                <a:lin ang="5400000" scaled="0"/>
              </a:gradFill>
              <a:ln w="19050">
                <a:noFill/>
              </a:ln>
              <a:effectLst>
                <a:innerShdw blurRad="127000" dist="38100" dir="5400000">
                  <a:prstClr val="black">
                    <a:alpha val="22000"/>
                  </a:prstClr>
                </a:innerShdw>
              </a:effectLst>
            </c:spPr>
          </c:dPt>
          <c:dPt>
            <c:idx val="1"/>
            <c:bubble3D val="0"/>
            <c:spPr>
              <a:gradFill>
                <a:gsLst>
                  <a:gs pos="0">
                    <a:srgbClr val="FBAB37"/>
                  </a:gs>
                  <a:gs pos="56000">
                    <a:srgbClr val="FD9719"/>
                  </a:gs>
                  <a:gs pos="100000">
                    <a:srgbClr val="FF8B03"/>
                  </a:gs>
                </a:gsLst>
                <a:lin ang="5400000" scaled="0"/>
              </a:gradFill>
              <a:ln w="19050">
                <a:noFill/>
              </a:ln>
              <a:effectLst>
                <a:innerShdw blurRad="127000" dist="38100" dir="5400000">
                  <a:prstClr val="black">
                    <a:alpha val="22000"/>
                  </a:prstClr>
                </a:innerShdw>
              </a:effectLst>
            </c:spPr>
          </c:dPt>
          <c:dPt>
            <c:idx val="2"/>
            <c:bubble3D val="0"/>
            <c:spPr>
              <a:gradFill>
                <a:gsLst>
                  <a:gs pos="0">
                    <a:srgbClr val="FBAB37"/>
                  </a:gs>
                  <a:gs pos="56000">
                    <a:srgbClr val="FD9719"/>
                  </a:gs>
                  <a:gs pos="100000">
                    <a:srgbClr val="FF8B03"/>
                  </a:gs>
                </a:gsLst>
                <a:lin ang="5400000" scaled="0"/>
              </a:gradFill>
              <a:ln w="19050">
                <a:noFill/>
              </a:ln>
              <a:effectLst>
                <a:innerShdw blurRad="127000" dist="38100" dir="5400000">
                  <a:prstClr val="black">
                    <a:alpha val="22000"/>
                  </a:prstClr>
                </a:innerShdw>
              </a:effectLst>
            </c:spPr>
          </c:dPt>
          <c:dPt>
            <c:idx val="3"/>
            <c:bubble3D val="0"/>
            <c:spPr>
              <a:gradFill>
                <a:gsLst>
                  <a:gs pos="0">
                    <a:srgbClr val="FBAB37"/>
                  </a:gs>
                  <a:gs pos="56000">
                    <a:srgbClr val="FD9719"/>
                  </a:gs>
                  <a:gs pos="100000">
                    <a:srgbClr val="FF8B03"/>
                  </a:gs>
                </a:gsLst>
                <a:lin ang="5400000" scaled="0"/>
              </a:gradFill>
              <a:ln w="19050">
                <a:noFill/>
              </a:ln>
              <a:effectLst>
                <a:innerShdw blurRad="127000" dist="38100" dir="5400000">
                  <a:prstClr val="black">
                    <a:alpha val="22000"/>
                  </a:prstClr>
                </a:innerShdw>
              </a:effectLst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背景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99690"/>
            <a:ext cx="12192000" cy="425831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背景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99690"/>
            <a:ext cx="12192000" cy="425831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0545" y="0"/>
            <a:ext cx="10371455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设备介绍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Equipment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ntroduction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3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核心优势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Core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dvantages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 userDrawn="1">
            <p:custDataLst>
              <p:tags r:id="rId3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规格参数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Specifications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 userDrawn="1">
            <p:custDataLst>
              <p:tags r:id="rId3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软件荣誉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Software honors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 userDrawn="1">
            <p:custDataLst>
              <p:tags r:id="rId3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合作客户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Cooperative customers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843520" y="-10160"/>
            <a:ext cx="4349115" cy="685800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 userDrawn="1">
            <p:custDataLst>
              <p:tags r:id="rId3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企业介绍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Enterprise introduction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0545" y="0"/>
            <a:ext cx="10371455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设备介绍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Equipment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ntroduction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3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核心优势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Core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dvantages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>
            <p:custDataLst>
              <p:tags r:id="rId2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 userDrawn="1">
            <p:custDataLst>
              <p:tags r:id="rId3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规格参数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Specifications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2580640" y="-5715"/>
            <a:ext cx="9611360" cy="6863715"/>
            <a:chOff x="0" y="-9"/>
            <a:chExt cx="15136" cy="10809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 flipV="1">
              <a:off x="0" y="0"/>
              <a:ext cx="15137" cy="10800"/>
            </a:xfrm>
            <a:custGeom>
              <a:avLst/>
              <a:gdLst>
                <a:gd name="connsiteX0" fmla="*/ 0 w 9612083"/>
                <a:gd name="connsiteY0" fmla="*/ 0 h 6858001"/>
                <a:gd name="connsiteX1" fmla="*/ 2754082 w 9612083"/>
                <a:gd name="connsiteY1" fmla="*/ 0 h 6858001"/>
                <a:gd name="connsiteX2" fmla="*/ 9612083 w 9612083"/>
                <a:gd name="connsiteY2" fmla="*/ 6858001 h 6858001"/>
                <a:gd name="connsiteX3" fmla="*/ 2754082 w 9612083"/>
                <a:gd name="connsiteY3" fmla="*/ 6858001 h 6858001"/>
                <a:gd name="connsiteX4" fmla="*/ 2754082 w 9612083"/>
                <a:gd name="connsiteY4" fmla="*/ 6858000 h 6858001"/>
                <a:gd name="connsiteX5" fmla="*/ 0 w 9612083"/>
                <a:gd name="connsiteY5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2083" h="6858001">
                  <a:moveTo>
                    <a:pt x="0" y="0"/>
                  </a:moveTo>
                  <a:lnTo>
                    <a:pt x="2754082" y="0"/>
                  </a:lnTo>
                  <a:lnTo>
                    <a:pt x="9612083" y="6858001"/>
                  </a:lnTo>
                  <a:lnTo>
                    <a:pt x="2754082" y="6858001"/>
                  </a:lnTo>
                  <a:lnTo>
                    <a:pt x="275408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9595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直角三角形 7"/>
            <p:cNvSpPr/>
            <p:nvPr userDrawn="1">
              <p:custDataLst>
                <p:tags r:id="rId3"/>
              </p:custDataLst>
            </p:nvPr>
          </p:nvSpPr>
          <p:spPr>
            <a:xfrm flipV="1">
              <a:off x="0" y="-9"/>
              <a:ext cx="10949" cy="10809"/>
            </a:xfrm>
            <a:custGeom>
              <a:avLst/>
              <a:gdLst>
                <a:gd name="connsiteX0" fmla="*/ 0 w 5980082"/>
                <a:gd name="connsiteY0" fmla="*/ 6851888 h 6851888"/>
                <a:gd name="connsiteX1" fmla="*/ 0 w 5980082"/>
                <a:gd name="connsiteY1" fmla="*/ 0 h 6851888"/>
                <a:gd name="connsiteX2" fmla="*/ 5980082 w 5980082"/>
                <a:gd name="connsiteY2" fmla="*/ 6851888 h 6851888"/>
                <a:gd name="connsiteX3" fmla="*/ 0 w 5980082"/>
                <a:gd name="connsiteY3" fmla="*/ 6851888 h 6851888"/>
                <a:gd name="connsiteX0-1" fmla="*/ 0 w 6952355"/>
                <a:gd name="connsiteY0-2" fmla="*/ 6851888 h 6863463"/>
                <a:gd name="connsiteX1-3" fmla="*/ 0 w 6952355"/>
                <a:gd name="connsiteY1-4" fmla="*/ 0 h 6863463"/>
                <a:gd name="connsiteX2-5" fmla="*/ 6952355 w 6952355"/>
                <a:gd name="connsiteY2-6" fmla="*/ 6863463 h 6863463"/>
                <a:gd name="connsiteX3-7" fmla="*/ 0 w 6952355"/>
                <a:gd name="connsiteY3-8" fmla="*/ 6851888 h 68634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952355" h="6863463">
                  <a:moveTo>
                    <a:pt x="0" y="6851888"/>
                  </a:moveTo>
                  <a:lnTo>
                    <a:pt x="0" y="0"/>
                  </a:lnTo>
                  <a:lnTo>
                    <a:pt x="6952355" y="6863463"/>
                  </a:lnTo>
                  <a:lnTo>
                    <a:pt x="0" y="6851888"/>
                  </a:lnTo>
                  <a:close/>
                </a:path>
              </a:pathLst>
            </a:cu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302260" y="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13-17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号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792468" y="419288"/>
            <a:ext cx="384775" cy="101441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6"/>
            </p:custDataLst>
          </p:nvPr>
        </p:nvSpPr>
        <p:spPr>
          <a:xfrm>
            <a:off x="948055" y="5676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设备介绍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Equipment </a:t>
            </a:r>
            <a:r>
              <a: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I</a:t>
            </a:r>
            <a:r>
              <a: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ntroduction</a:t>
            </a:r>
            <a:endParaRPr lang="zh-CN" altLang="en-US"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2023-02-18</a:t>
            </a:r>
            <a:endParaRPr lang="en-US" altLang="zh-CN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2023-02-18</a:t>
            </a:r>
            <a:endParaRPr lang="en-US" altLang="zh-CN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2.jpeg"/><Relationship Id="rId7" Type="http://schemas.openxmlformats.org/officeDocument/2006/relationships/tags" Target="../tags/tag8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tags" Target="../tags/tag8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3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41.png"/><Relationship Id="rId10" Type="http://schemas.openxmlformats.org/officeDocument/2006/relationships/slideLayout" Target="../slideLayouts/slideLayout17.xml"/><Relationship Id="rId1" Type="http://schemas.openxmlformats.org/officeDocument/2006/relationships/tags" Target="../tags/tag8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jpeg"/><Relationship Id="rId8" Type="http://schemas.openxmlformats.org/officeDocument/2006/relationships/image" Target="../media/image52.jpeg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1" Type="http://schemas.openxmlformats.org/officeDocument/2006/relationships/slideLayout" Target="../slideLayouts/slideLayout18.xml"/><Relationship Id="rId20" Type="http://schemas.openxmlformats.org/officeDocument/2006/relationships/image" Target="../media/image64.jpeg"/><Relationship Id="rId2" Type="http://schemas.openxmlformats.org/officeDocument/2006/relationships/tags" Target="../tags/tag93.xml"/><Relationship Id="rId19" Type="http://schemas.openxmlformats.org/officeDocument/2006/relationships/image" Target="../media/image63.jpeg"/><Relationship Id="rId18" Type="http://schemas.openxmlformats.org/officeDocument/2006/relationships/image" Target="../media/image62.jpeg"/><Relationship Id="rId17" Type="http://schemas.openxmlformats.org/officeDocument/2006/relationships/image" Target="../media/image61.jpeg"/><Relationship Id="rId16" Type="http://schemas.openxmlformats.org/officeDocument/2006/relationships/image" Target="../media/image60.jpeg"/><Relationship Id="rId15" Type="http://schemas.openxmlformats.org/officeDocument/2006/relationships/image" Target="../media/image59.jpeg"/><Relationship Id="rId14" Type="http://schemas.openxmlformats.org/officeDocument/2006/relationships/image" Target="../media/image58.jpeg"/><Relationship Id="rId13" Type="http://schemas.openxmlformats.org/officeDocument/2006/relationships/image" Target="../media/image57.jpeg"/><Relationship Id="rId12" Type="http://schemas.openxmlformats.org/officeDocument/2006/relationships/image" Target="../media/image56.jpeg"/><Relationship Id="rId11" Type="http://schemas.openxmlformats.org/officeDocument/2006/relationships/image" Target="../media/image55.jpeg"/><Relationship Id="rId10" Type="http://schemas.openxmlformats.org/officeDocument/2006/relationships/image" Target="../media/image54.jpeg"/><Relationship Id="rId1" Type="http://schemas.openxmlformats.org/officeDocument/2006/relationships/tags" Target="../tags/tag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7.png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9.png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59.xml"/><Relationship Id="rId7" Type="http://schemas.openxmlformats.org/officeDocument/2006/relationships/image" Target="../media/image13.png"/><Relationship Id="rId6" Type="http://schemas.openxmlformats.org/officeDocument/2006/relationships/tags" Target="../tags/tag58.xml"/><Relationship Id="rId5" Type="http://schemas.openxmlformats.org/officeDocument/2006/relationships/image" Target="../media/image12.png"/><Relationship Id="rId4" Type="http://schemas.openxmlformats.org/officeDocument/2006/relationships/tags" Target="../tags/tag5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62.xml"/><Relationship Id="rId13" Type="http://schemas.openxmlformats.org/officeDocument/2006/relationships/image" Target="../media/image16.png"/><Relationship Id="rId12" Type="http://schemas.openxmlformats.org/officeDocument/2006/relationships/tags" Target="../tags/tag61.xml"/><Relationship Id="rId11" Type="http://schemas.openxmlformats.org/officeDocument/2006/relationships/image" Target="../media/image15.png"/><Relationship Id="rId10" Type="http://schemas.openxmlformats.org/officeDocument/2006/relationships/tags" Target="../tags/tag60.xml"/><Relationship Id="rId1" Type="http://schemas.openxmlformats.org/officeDocument/2006/relationships/tags" Target="../tags/tag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22.png"/><Relationship Id="rId7" Type="http://schemas.openxmlformats.org/officeDocument/2006/relationships/tags" Target="../tags/tag72.xml"/><Relationship Id="rId6" Type="http://schemas.openxmlformats.org/officeDocument/2006/relationships/image" Target="../media/image21.jpeg"/><Relationship Id="rId5" Type="http://schemas.openxmlformats.org/officeDocument/2006/relationships/tags" Target="../tags/tag71.xml"/><Relationship Id="rId4" Type="http://schemas.openxmlformats.org/officeDocument/2006/relationships/image" Target="../media/image20.jpeg"/><Relationship Id="rId3" Type="http://schemas.openxmlformats.org/officeDocument/2006/relationships/tags" Target="../tags/tag70.xml"/><Relationship Id="rId2" Type="http://schemas.openxmlformats.org/officeDocument/2006/relationships/image" Target="../media/image19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75.xml"/><Relationship Id="rId12" Type="http://schemas.openxmlformats.org/officeDocument/2006/relationships/image" Target="../media/image24.png"/><Relationship Id="rId11" Type="http://schemas.openxmlformats.org/officeDocument/2006/relationships/tags" Target="../tags/tag74.xml"/><Relationship Id="rId10" Type="http://schemas.openxmlformats.org/officeDocument/2006/relationships/image" Target="../media/image23.png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25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5" name="图片 114" descr="白框logoRGB深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4008" y="555625"/>
            <a:ext cx="1048385" cy="892175"/>
          </a:xfrm>
          <a:prstGeom prst="rect">
            <a:avLst/>
          </a:prstGeom>
        </p:spPr>
      </p:pic>
      <p:sp>
        <p:nvSpPr>
          <p:cNvPr id="113" name="文本框 112"/>
          <p:cNvSpPr txBox="1"/>
          <p:nvPr/>
        </p:nvSpPr>
        <p:spPr>
          <a:xfrm>
            <a:off x="3886200" y="161671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40404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一键闪测仪</a:t>
            </a:r>
            <a:endParaRPr lang="zh-CN" altLang="en-US" sz="6000">
              <a:solidFill>
                <a:srgbClr val="40404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3886200" y="280035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精准测量</a:t>
            </a:r>
            <a:r>
              <a:rPr lang="en-US" altLang="zh-CN" sz="24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/</a:t>
            </a:r>
            <a:r>
              <a:rPr lang="zh-CN" altLang="en-US" sz="24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把控品质</a:t>
            </a:r>
            <a:endParaRPr lang="zh-CN" altLang="en-US" sz="24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2051050" y="3429635"/>
            <a:ext cx="7734300" cy="520700"/>
            <a:chOff x="3230" y="5400"/>
            <a:chExt cx="12180" cy="820"/>
          </a:xfrm>
        </p:grpSpPr>
        <p:sp>
          <p:nvSpPr>
            <p:cNvPr id="118" name="圆角矩形 117"/>
            <p:cNvSpPr/>
            <p:nvPr/>
          </p:nvSpPr>
          <p:spPr>
            <a:xfrm>
              <a:off x="3230" y="5400"/>
              <a:ext cx="3520" cy="82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FCA32F"/>
                </a:gs>
                <a:gs pos="0">
                  <a:srgbClr val="FBA833"/>
                </a:gs>
                <a:gs pos="100000">
                  <a:srgbClr val="FF7603"/>
                </a:gs>
              </a:gsLst>
              <a:lin ang="73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p>
              <a:pPr algn="ctr"/>
              <a:r>
                <a:rPr lang="zh-CN" altLang="en-US" sz="2000">
                  <a:latin typeface="思源黑体 CN Medium" panose="020B0600000000000000" charset="-122"/>
                  <a:ea typeface="思源黑体 CN Medium" panose="020B0600000000000000" charset="-122"/>
                </a:rPr>
                <a:t>高精度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19" name="圆角矩形 118"/>
            <p:cNvSpPr/>
            <p:nvPr/>
          </p:nvSpPr>
          <p:spPr>
            <a:xfrm>
              <a:off x="7560" y="5400"/>
              <a:ext cx="3520" cy="82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FCA32F"/>
                </a:gs>
                <a:gs pos="0">
                  <a:srgbClr val="FBA833"/>
                </a:gs>
                <a:gs pos="100000">
                  <a:srgbClr val="FF7603"/>
                </a:gs>
              </a:gsLst>
              <a:lin ang="6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p>
              <a:pPr algn="ctr"/>
              <a:r>
                <a:rPr lang="zh-CN" altLang="en-US" sz="2000">
                  <a:latin typeface="思源黑体 CN Medium" panose="020B0600000000000000" charset="-122"/>
                  <a:ea typeface="思源黑体 CN Medium" panose="020B0600000000000000" charset="-122"/>
                </a:rPr>
                <a:t>设定便捷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20" name="圆角矩形 119"/>
            <p:cNvSpPr/>
            <p:nvPr/>
          </p:nvSpPr>
          <p:spPr>
            <a:xfrm>
              <a:off x="11890" y="5400"/>
              <a:ext cx="3520" cy="82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FCA32F"/>
                </a:gs>
                <a:gs pos="0">
                  <a:srgbClr val="FBA833"/>
                </a:gs>
                <a:gs pos="100000">
                  <a:srgbClr val="FF7603"/>
                </a:gs>
              </a:gsLst>
              <a:lin ang="822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p>
              <a:pPr algn="ctr"/>
              <a:r>
                <a:rPr lang="zh-CN" altLang="en-US" sz="2000">
                  <a:latin typeface="思源黑体 CN Medium" panose="020B0600000000000000" charset="-122"/>
                  <a:ea typeface="思源黑体 CN Medium" panose="020B0600000000000000" charset="-122"/>
                </a:rPr>
                <a:t>测量快</a:t>
              </a:r>
              <a:endParaRPr lang="zh-CN" altLang="en-US" sz="20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" name="矩形 46"/>
          <p:cNvSpPr/>
          <p:nvPr>
            <p:custDataLst>
              <p:tags r:id="rId1"/>
            </p:custDataLst>
          </p:nvPr>
        </p:nvSpPr>
        <p:spPr>
          <a:xfrm>
            <a:off x="80581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设定便捷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5815" y="2068830"/>
            <a:ext cx="734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深度优化</a:t>
            </a:r>
            <a:r>
              <a:rPr lang="en-US" altLang="zh-CN"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UI</a:t>
            </a:r>
            <a:r>
              <a:rPr lang="zh-CN" altLang="en-US"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界面，分组及具象化的菜单图标设计便于理解功能并设定</a:t>
            </a:r>
            <a:endParaRPr lang="zh-CN" altLang="en-US">
              <a:solidFill>
                <a:srgbClr val="FF8B0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93750" y="2882900"/>
            <a:ext cx="11202670" cy="1123950"/>
            <a:chOff x="1250" y="4760"/>
            <a:chExt cx="17642" cy="1770"/>
          </a:xfrm>
        </p:grpSpPr>
        <p:sp>
          <p:nvSpPr>
            <p:cNvPr id="14" name="矩形 13"/>
            <p:cNvSpPr/>
            <p:nvPr/>
          </p:nvSpPr>
          <p:spPr>
            <a:xfrm>
              <a:off x="1250" y="4760"/>
              <a:ext cx="3418" cy="1771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806" y="4760"/>
              <a:ext cx="3418" cy="177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362" y="4760"/>
              <a:ext cx="3418" cy="177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918" y="4760"/>
              <a:ext cx="3418" cy="177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474" y="4760"/>
              <a:ext cx="3418" cy="1771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05815" y="2424430"/>
            <a:ext cx="111906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</a:rPr>
              <a:t>分类清晰的点线圆测绘辅助工具，与尺寸、坐标、形位公差等测量工具配合，轻松操作。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805815" y="4326255"/>
            <a:ext cx="4787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所有测绘功能附带清晰的指导说明文档</a:t>
            </a:r>
            <a:endParaRPr>
              <a:solidFill>
                <a:srgbClr val="FF8B0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5815" y="4707255"/>
            <a:ext cx="73412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</a:rPr>
              <a:t>内置图文标识的操作说明，可实时根据步骤说明同步操作，因此任何人都可即刻设定。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641715" y="4326890"/>
            <a:ext cx="3354070" cy="236347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05815" y="52228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便捷的设定，任何人都能轻松操作</a:t>
            </a:r>
            <a:endParaRPr lang="zh-CN" altLang="en-US">
              <a:solidFill>
                <a:srgbClr val="FF8B0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90600" y="5688330"/>
            <a:ext cx="1130300" cy="100330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95" rtlCol="0" anchor="ctr" anchorCtr="1"/>
          <a:p>
            <a:pPr algn="ctr"/>
            <a:r>
              <a:rPr lang="zh-CN" altLang="en-US" sz="1200">
                <a:latin typeface="思源黑体 CN Medium" panose="020B0600000000000000" charset="-122"/>
                <a:ea typeface="思源黑体 CN Medium" panose="020B0600000000000000" charset="-122"/>
              </a:rPr>
              <a:t>设置目标物后</a:t>
            </a:r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en-US" sz="1200">
                <a:latin typeface="思源黑体 CN Medium" panose="020B0600000000000000" charset="-122"/>
                <a:ea typeface="思源黑体 CN Medium" panose="020B0600000000000000" charset="-122"/>
              </a:rPr>
              <a:t>进行俯瞰拍摄</a:t>
            </a:r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81300" y="5688330"/>
            <a:ext cx="1130300" cy="100330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1755" rtlCol="0" anchor="ctr" anchorCtr="1"/>
          <a:p>
            <a:pPr algn="ctr"/>
            <a:r>
              <a:rPr lang="zh-CN" altLang="en-US" sz="1200">
                <a:latin typeface="思源黑体 CN Medium" panose="020B0600000000000000" charset="-122"/>
                <a:ea typeface="思源黑体 CN Medium" panose="020B0600000000000000" charset="-122"/>
              </a:rPr>
              <a:t>图像导航功能</a:t>
            </a:r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en-US" sz="1200">
                <a:latin typeface="思源黑体 CN Medium" panose="020B0600000000000000" charset="-122"/>
                <a:ea typeface="思源黑体 CN Medium" panose="020B0600000000000000" charset="-122"/>
              </a:rPr>
              <a:t>进行计算</a:t>
            </a:r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572000" y="5688330"/>
            <a:ext cx="1130300" cy="100330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1755" rtlCol="0" anchor="ctr" anchorCtr="1"/>
          <a:p>
            <a:pPr algn="ctr"/>
            <a:r>
              <a:rPr lang="zh-CN" altLang="en-US" sz="1200">
                <a:latin typeface="思源黑体 CN Medium" panose="020B0600000000000000" charset="-122"/>
                <a:ea typeface="思源黑体 CN Medium" panose="020B0600000000000000" charset="-122"/>
              </a:rPr>
              <a:t>得出/选择</a:t>
            </a:r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en-US" sz="1200">
                <a:latin typeface="思源黑体 CN Medium" panose="020B0600000000000000" charset="-122"/>
                <a:ea typeface="思源黑体 CN Medium" panose="020B0600000000000000" charset="-122"/>
              </a:rPr>
              <a:t>测量部位</a:t>
            </a:r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30" name="直接箭头连接符 29"/>
          <p:cNvCxnSpPr>
            <a:stCxn id="25" idx="3"/>
            <a:endCxn id="28" idx="1"/>
          </p:cNvCxnSpPr>
          <p:nvPr/>
        </p:nvCxnSpPr>
        <p:spPr>
          <a:xfrm>
            <a:off x="2120900" y="6189980"/>
            <a:ext cx="660400" cy="0"/>
          </a:xfrm>
          <a:prstGeom prst="straightConnector1">
            <a:avLst/>
          </a:prstGeom>
          <a:ln w="19050">
            <a:solidFill>
              <a:srgbClr val="40404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28" idx="3"/>
            <a:endCxn id="29" idx="1"/>
          </p:cNvCxnSpPr>
          <p:nvPr/>
        </p:nvCxnSpPr>
        <p:spPr>
          <a:xfrm>
            <a:off x="3911600" y="6189980"/>
            <a:ext cx="660400" cy="0"/>
          </a:xfrm>
          <a:prstGeom prst="straightConnector1">
            <a:avLst/>
          </a:prstGeom>
          <a:ln w="19050">
            <a:solidFill>
              <a:srgbClr val="40404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" name="矩形 46"/>
          <p:cNvSpPr/>
          <p:nvPr>
            <p:custDataLst>
              <p:tags r:id="rId1"/>
            </p:custDataLst>
          </p:nvPr>
        </p:nvSpPr>
        <p:spPr>
          <a:xfrm>
            <a:off x="80581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快速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测量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05815" y="2119630"/>
            <a:ext cx="734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坐标台视野内任意位置均可测量</a:t>
            </a:r>
            <a:endParaRPr>
              <a:solidFill>
                <a:srgbClr val="FF8B0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805815" y="2576830"/>
            <a:ext cx="734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最多可同时测量100个工件</a:t>
            </a:r>
            <a:endParaRPr>
              <a:solidFill>
                <a:srgbClr val="FF8B0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1215" y="3060700"/>
            <a:ext cx="3886200" cy="1753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可一次性测量坐标台视野内的任意多个目标物，无需逐个进行相同的测量步骤，亦无需任何排列夹具及定位。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6" name="图片 5" descr="2021-07-22 03-38-26屏幕截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30" y="1593850"/>
            <a:ext cx="7115175" cy="40024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74700" y="1456690"/>
          <a:ext cx="11141710" cy="527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760"/>
                <a:gridCol w="1450975"/>
                <a:gridCol w="1358265"/>
                <a:gridCol w="1369695"/>
                <a:gridCol w="1371600"/>
                <a:gridCol w="1423670"/>
                <a:gridCol w="1148080"/>
                <a:gridCol w="372110"/>
                <a:gridCol w="1519555"/>
              </a:tblGrid>
              <a:tr h="443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型号</a:t>
                      </a:r>
                      <a:endParaRPr lang="zh-CN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BSY-V25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BSY-V50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BSY-V100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BSY-V150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BSY-V200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BSY-VD25/100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 hMerge="1">
                  <a:tcPr anchor="ctr" anchorCtr="1">
                    <a:solidFill>
                      <a:srgbClr val="FF8B03"/>
                    </a:solidFill>
                  </a:tcPr>
                </a:tc>
                <a:tc hMerge="1">
                  <a:tcPr anchor="ctr" anchorCtr="1">
                    <a:solidFill>
                      <a:srgbClr val="FF8B03"/>
                    </a:solidFill>
                  </a:tcPr>
                </a:tc>
              </a:tr>
              <a:tr h="24384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图像传感器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500万像素CMOS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500万像素CMOS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1200万像素CMOS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2000万像素CMOS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2500万像素CMOS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小视野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大视野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43840">
                <a:tc v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500万像素CMOS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1200万像素CMOS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显示器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15.6寸LED显示器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15.6寸LED显示器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15.6寸LED显示器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21.5寸LED显示器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21.5寸LED显示器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15.6寸LED显示器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 hMerge="1">
                  <a:tcPr anchor="ctr" anchorCtr="1">
                    <a:solidFill>
                      <a:schemeClr val="bg2"/>
                    </a:solidFill>
                  </a:tcPr>
                </a:tc>
                <a:tc hMerge="1">
                  <a:tcPr anchor="ctr" anchorCtr="1">
                    <a:solidFill>
                      <a:schemeClr val="bg2"/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受光镜头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背光透射系统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上光系统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环形照明（白光）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环形照明（白光）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环形照明（白光）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环形照明（白光）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环形照明（白光）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环形照明（白光）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测量视野(mm)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25*20mm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50*45mm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100*80mm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150*105mm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200*200mm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50*45mm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100*80mm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重复精度(μm)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±1μ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±1.5μm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±4μm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±1.5μm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重复精度(μm)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±2μm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±4μm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±7μm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±5μm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±4μm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测量软件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显示分辨率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Z向电动坐标台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150mm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外形尺寸（mm）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330*480*730mm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330*480*730mm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330*480*730mm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720*800*1700mm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970*1150*1810mm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330*480*730mm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914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重量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45KG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45KG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500KG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1200KG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55KG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工作环境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908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工作电源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100240VAC,50/60Hz,2A 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 hMerge="1"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774700" y="1456690"/>
          <a:ext cx="11037570" cy="5288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360"/>
                <a:gridCol w="2397125"/>
                <a:gridCol w="2244725"/>
                <a:gridCol w="2264410"/>
                <a:gridCol w="2266950"/>
              </a:tblGrid>
              <a:tr h="4394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型号</a:t>
                      </a:r>
                      <a:endParaRPr lang="zh-CN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BSY-H25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BSY-H50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BSY-H100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BSY-H150</a:t>
                      </a:r>
                      <a:endParaRPr lang="en-US" altLang="zh-CN" sz="1200" b="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rgbClr val="FF8B03"/>
                    </a:solidFill>
                  </a:tcPr>
                </a:tc>
              </a:tr>
              <a:tr h="4832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图像传感器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500万像素CMOS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</a:rPr>
                        <a:t>500万像素CMOS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1200万像素CMOS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2000万像素CMOS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01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显示器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15.6寸LED显示器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15.6寸LED显示器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15.6寸LED显示器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  <a:sym typeface="+mn-ea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21.5寸LED显示器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分辨率1920*1080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</a:tr>
              <a:tr h="288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受光镜头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双远心镜头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背光透射系统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远心透过照明（绿色）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1000"/>
                      </a:schemeClr>
                    </a:solidFill>
                  </a:tcPr>
                </a:tc>
              </a:tr>
              <a:tr h="288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上光系统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/</a:t>
                      </a:r>
                      <a:endParaRPr lang="en-US" altLang="zh-CN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/</a:t>
                      </a:r>
                      <a:endParaRPr lang="en-US" altLang="zh-CN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/</a:t>
                      </a:r>
                      <a:endParaRPr lang="en-US" altLang="zh-CN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/</a:t>
                      </a:r>
                      <a:endParaRPr lang="en-US" altLang="zh-CN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测量视野(mm)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25*20mm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50*45mm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100*80mm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150*105mm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88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重复精度(μm)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±1μ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±1.5μm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重复精度(μm)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±2μm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±3μm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±4μm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±7μm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88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测量软件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BSYMVision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显示分辨率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0.1μm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889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Z向电动坐标台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7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外形尺寸（mm）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330*480*730mm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330*480*730mm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330*480*730mm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720*800*1700mm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2889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重量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45KG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45KG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500KG</a:t>
                      </a:r>
                      <a:endParaRPr lang="zh-CN" altLang="en-US" sz="10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4533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工作环境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温度 10℃~35℃，湿度 30~80%，振动&lt;0.002g，低于 15Hz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  <a:tr h="3397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工作电源</a:t>
                      </a:r>
                      <a:endParaRPr lang="zh-CN" altLang="en-US" sz="10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100240VAC,50/60Hz,2A 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100-240VAC,50/60Hz,2A 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800">
                          <a:latin typeface="思源黑体 CN Normal" panose="020B0400000000000000" charset="-122"/>
                          <a:ea typeface="思源黑体 CN Normal" panose="020B0400000000000000" charset="-122"/>
                        </a:rPr>
                        <a:t>功率300W</a:t>
                      </a:r>
                      <a:endParaRPr lang="zh-CN" altLang="en-US" sz="800">
                        <a:latin typeface="思源黑体 CN Normal" panose="020B0400000000000000" charset="-122"/>
                        <a:ea typeface="思源黑体 CN Normal" panose="020B0400000000000000" charset="-122"/>
                      </a:endParaRPr>
                    </a:p>
                  </a:txBody>
                  <a:tcPr anchor="ctr" anchorCtr="1">
                    <a:solidFill>
                      <a:schemeClr val="bg2">
                        <a:lumMod val="9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GMS07470-2"/>
          <p:cNvPicPr>
            <a:picLocks noChangeAspect="1"/>
          </p:cNvPicPr>
          <p:nvPr/>
        </p:nvPicPr>
        <p:blipFill>
          <a:blip r:embed="rId1"/>
          <a:srcRect l="15417" r="18333"/>
          <a:stretch>
            <a:fillRect/>
          </a:stretch>
        </p:blipFill>
        <p:spPr>
          <a:xfrm>
            <a:off x="6153785" y="1562100"/>
            <a:ext cx="5516880" cy="46850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24230" y="1728470"/>
            <a:ext cx="5081270" cy="1290320"/>
            <a:chOff x="1298" y="3217"/>
            <a:chExt cx="8002" cy="2032"/>
          </a:xfrm>
        </p:grpSpPr>
        <p:sp>
          <p:nvSpPr>
            <p:cNvPr id="3" name="文本框 2"/>
            <p:cNvSpPr txBox="1"/>
            <p:nvPr/>
          </p:nvSpPr>
          <p:spPr>
            <a:xfrm>
              <a:off x="2570" y="3217"/>
              <a:ext cx="6730" cy="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厦门博视源机器视觉技术有限公司是一家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工业AI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高新技术企业，成立于2010年，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专注于机器视觉、AI深度学习技术产品研发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，致力于用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机器视觉 + AI赋能高端工业制造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。依托于多年在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医疗、3C电子、硬质合金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等应用领域解决方案经验，博视源目前聚焦并重点布局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光电显示和半导体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等新领域。</a:t>
              </a:r>
              <a:endPara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298" y="3392"/>
              <a:ext cx="1180" cy="1180"/>
            </a:xfrm>
            <a:prstGeom prst="ellipse">
              <a:avLst/>
            </a:prstGeom>
            <a:solidFill>
              <a:srgbClr val="FF8B03"/>
            </a:solidFill>
            <a:ln>
              <a:noFill/>
            </a:ln>
            <a:effectLst>
              <a:reflection blurRad="254000" stA="45000" endPos="18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FPS游戏瞄准镜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47" y="3541"/>
              <a:ext cx="882" cy="882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820420" y="3261995"/>
            <a:ext cx="5085080" cy="1529080"/>
            <a:chOff x="1292" y="5249"/>
            <a:chExt cx="8008" cy="2408"/>
          </a:xfrm>
        </p:grpSpPr>
        <p:sp>
          <p:nvSpPr>
            <p:cNvPr id="9" name="文本框 8"/>
            <p:cNvSpPr txBox="1"/>
            <p:nvPr/>
          </p:nvSpPr>
          <p:spPr>
            <a:xfrm>
              <a:off x="2570" y="5249"/>
              <a:ext cx="6730" cy="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博视源现有团队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170+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人，其中研发技术团队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100+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人。研发核心成员基本为国内外重点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大学硕士及以上学历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，来自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rPr>
                <a:t>华为、美亚柏科、星网锐捷、哈工大技术研究院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等知名企业，在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2D/3D机器视觉、AI深度学习、精密机械控制、高精密光学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等有一定经验积累，拥有机器视觉领域相关经验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8年以上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，整体团队配置在同领域中处于偏上水平。</a:t>
              </a:r>
              <a:endPara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292" y="5492"/>
              <a:ext cx="1180" cy="1180"/>
            </a:xfrm>
            <a:prstGeom prst="ellipse">
              <a:avLst/>
            </a:prstGeom>
            <a:solidFill>
              <a:srgbClr val="FF8B03"/>
            </a:solidFill>
            <a:ln>
              <a:noFill/>
            </a:ln>
            <a:effectLst>
              <a:reflection blurRad="254000" stA="45000" endPos="18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团队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5" y="5586"/>
              <a:ext cx="993" cy="993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24230" y="5034280"/>
            <a:ext cx="5081270" cy="1050290"/>
            <a:chOff x="1298" y="7927"/>
            <a:chExt cx="8002" cy="1654"/>
          </a:xfrm>
        </p:grpSpPr>
        <p:sp>
          <p:nvSpPr>
            <p:cNvPr id="13" name="文本框 12"/>
            <p:cNvSpPr txBox="1"/>
            <p:nvPr/>
          </p:nvSpPr>
          <p:spPr>
            <a:xfrm>
              <a:off x="2570" y="7927"/>
              <a:ext cx="6730" cy="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博视源以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标准化产品+行业解决方案服务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为经营策略，依托公司现有用户群体结合自主研发的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AI工业智能平台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的大数据技术，利用现有营销渠道及业务布局，拓展新业务，实现新突破。现已实现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100%全国覆盖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和</a:t>
              </a:r>
              <a:r>
                <a:rPr lang="zh-CN" altLang="en-US" sz="1200">
                  <a:solidFill>
                    <a:srgbClr val="FF8B03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海外30%国家区域覆盖</a:t>
              </a:r>
              <a:r>
                <a:rPr lang="zh-CN" altLang="en-US" sz="12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。</a:t>
              </a:r>
              <a:endPara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298" y="8191"/>
              <a:ext cx="1180" cy="1180"/>
            </a:xfrm>
            <a:prstGeom prst="ellipse">
              <a:avLst/>
            </a:prstGeom>
            <a:solidFill>
              <a:srgbClr val="FF8B03"/>
            </a:solidFill>
            <a:ln>
              <a:noFill/>
            </a:ln>
            <a:effectLst>
              <a:reflection blurRad="254000" stA="45000" endPos="18000" dist="762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网络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38" y="8331"/>
              <a:ext cx="900" cy="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任意多边形 12"/>
          <p:cNvSpPr/>
          <p:nvPr>
            <p:custDataLst>
              <p:tags r:id="rId1"/>
            </p:custDataLst>
          </p:nvPr>
        </p:nvSpPr>
        <p:spPr>
          <a:xfrm rot="21046167">
            <a:off x="-184882" y="3074935"/>
            <a:ext cx="12397291" cy="1264806"/>
          </a:xfrm>
          <a:custGeom>
            <a:avLst/>
            <a:gdLst>
              <a:gd name="connsiteX0" fmla="*/ 9738888 w 12397291"/>
              <a:gd name="connsiteY0" fmla="*/ 462570 h 1264806"/>
              <a:gd name="connsiteX1" fmla="*/ 10273176 w 12397291"/>
              <a:gd name="connsiteY1" fmla="*/ 550556 h 1264806"/>
              <a:gd name="connsiteX2" fmla="*/ 11731887 w 12397291"/>
              <a:gd name="connsiteY2" fmla="*/ 833930 h 1264806"/>
              <a:gd name="connsiteX3" fmla="*/ 12397291 w 12397291"/>
              <a:gd name="connsiteY3" fmla="*/ 985778 h 1264806"/>
              <a:gd name="connsiteX4" fmla="*/ 12356648 w 12397291"/>
              <a:gd name="connsiteY4" fmla="*/ 1235875 h 1264806"/>
              <a:gd name="connsiteX5" fmla="*/ 12299675 w 12397291"/>
              <a:gd name="connsiteY5" fmla="*/ 1225979 h 1264806"/>
              <a:gd name="connsiteX6" fmla="*/ 6261220 w 12397291"/>
              <a:gd name="connsiteY6" fmla="*/ 745576 h 1264806"/>
              <a:gd name="connsiteX7" fmla="*/ 120034 w 12397291"/>
              <a:gd name="connsiteY7" fmla="*/ 1243081 h 1264806"/>
              <a:gd name="connsiteX8" fmla="*/ 0 w 12397291"/>
              <a:gd name="connsiteY8" fmla="*/ 1264806 h 1264806"/>
              <a:gd name="connsiteX9" fmla="*/ 177144 w 12397291"/>
              <a:gd name="connsiteY9" fmla="*/ 174767 h 1264806"/>
              <a:gd name="connsiteX10" fmla="*/ 506098 w 12397291"/>
              <a:gd name="connsiteY10" fmla="*/ 141453 h 1264806"/>
              <a:gd name="connsiteX11" fmla="*/ 5829476 w 12397291"/>
              <a:gd name="connsiteY11" fmla="*/ 55603 h 1264806"/>
              <a:gd name="connsiteX12" fmla="*/ 9738888 w 12397291"/>
              <a:gd name="connsiteY12" fmla="*/ 462570 h 126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97291" h="1264806">
                <a:moveTo>
                  <a:pt x="9738888" y="462570"/>
                </a:moveTo>
                <a:cubicBezTo>
                  <a:pt x="9918097" y="490710"/>
                  <a:pt x="10096207" y="520046"/>
                  <a:pt x="10273176" y="550556"/>
                </a:cubicBezTo>
                <a:cubicBezTo>
                  <a:pt x="10768690" y="635984"/>
                  <a:pt x="11255252" y="730613"/>
                  <a:pt x="11731887" y="833930"/>
                </a:cubicBezTo>
                <a:lnTo>
                  <a:pt x="12397291" y="985778"/>
                </a:lnTo>
                <a:lnTo>
                  <a:pt x="12356648" y="1235875"/>
                </a:lnTo>
                <a:lnTo>
                  <a:pt x="12299675" y="1225979"/>
                </a:lnTo>
                <a:cubicBezTo>
                  <a:pt x="10413586" y="915010"/>
                  <a:pt x="8380507" y="745575"/>
                  <a:pt x="6261220" y="745576"/>
                </a:cubicBezTo>
                <a:cubicBezTo>
                  <a:pt x="4103400" y="745575"/>
                  <a:pt x="2034953" y="921227"/>
                  <a:pt x="120034" y="1243081"/>
                </a:cubicBezTo>
                <a:lnTo>
                  <a:pt x="0" y="1264806"/>
                </a:lnTo>
                <a:lnTo>
                  <a:pt x="177144" y="174767"/>
                </a:lnTo>
                <a:lnTo>
                  <a:pt x="506098" y="141453"/>
                </a:lnTo>
                <a:cubicBezTo>
                  <a:pt x="2194294" y="-8605"/>
                  <a:pt x="3982529" y="-42680"/>
                  <a:pt x="5829476" y="55603"/>
                </a:cubicBezTo>
                <a:cubicBezTo>
                  <a:pt x="7176206" y="127268"/>
                  <a:pt x="8484432" y="265594"/>
                  <a:pt x="9738888" y="462570"/>
                </a:cubicBez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证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162810"/>
            <a:ext cx="4414520" cy="2507615"/>
          </a:xfrm>
          <a:prstGeom prst="rect">
            <a:avLst/>
          </a:prstGeom>
        </p:spPr>
      </p:pic>
      <p:sp>
        <p:nvSpPr>
          <p:cNvPr id="47" name="矩形 46"/>
          <p:cNvSpPr/>
          <p:nvPr>
            <p:custDataLst>
              <p:tags r:id="rId3"/>
            </p:custDataLst>
          </p:nvPr>
        </p:nvSpPr>
        <p:spPr>
          <a:xfrm>
            <a:off x="80581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软件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证书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6750" y="4819650"/>
            <a:ext cx="4413885" cy="1891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①博视源单相一体模具监视器系统v3.0.4  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②博视源单相分体模具监视器系统v8.0.6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③博视源多相分体模具监视器系统v10.0.7  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④博视源多相一体模具监视器系统v10.5.1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⑤博视源贯流风叶定位检测系统v20.4.9 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⑥博视源手机外框外观检测系统v20.3.3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⑦博视源字符检测系统v20.6.4  ⑧博视源视觉检测系统v20.0.1 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⑨博视源视印刷检测系统v20.45.7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6290" y="65030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.......</a:t>
            </a:r>
            <a:endParaRPr lang="en-US" altLang="zh-CN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51446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</a:rPr>
              <a:t>CNAS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认证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7" name="图片 6" descr="CNAS认证-立式25(1)_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465" y="2162810"/>
            <a:ext cx="1544320" cy="2184400"/>
          </a:xfrm>
          <a:prstGeom prst="rect">
            <a:avLst/>
          </a:prstGeom>
          <a:ln>
            <a:solidFill>
              <a:srgbClr val="404040"/>
            </a:solidFill>
          </a:ln>
        </p:spPr>
      </p:pic>
      <p:pic>
        <p:nvPicPr>
          <p:cNvPr id="8" name="图片 7" descr="CNAS认证-立式100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875" y="2162810"/>
            <a:ext cx="1543685" cy="2185035"/>
          </a:xfrm>
          <a:prstGeom prst="rect">
            <a:avLst/>
          </a:prstGeom>
          <a:ln w="9525">
            <a:solidFill>
              <a:srgbClr val="404040"/>
            </a:solidFill>
          </a:ln>
        </p:spPr>
      </p:pic>
      <p:pic>
        <p:nvPicPr>
          <p:cNvPr id="9" name="图片 8" descr="卧式25_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650" y="2162810"/>
            <a:ext cx="1543685" cy="2185035"/>
          </a:xfrm>
          <a:prstGeom prst="rect">
            <a:avLst/>
          </a:prstGeom>
          <a:ln>
            <a:solidFill>
              <a:srgbClr val="404040"/>
            </a:solidFill>
          </a:ln>
        </p:spPr>
      </p:pic>
      <p:pic>
        <p:nvPicPr>
          <p:cNvPr id="10" name="图片 9" descr="卧式50_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465" y="4526915"/>
            <a:ext cx="1544320" cy="2184400"/>
          </a:xfrm>
          <a:prstGeom prst="rect">
            <a:avLst/>
          </a:prstGeom>
          <a:ln>
            <a:solidFill>
              <a:srgbClr val="404040"/>
            </a:solidFill>
          </a:ln>
        </p:spPr>
      </p:pic>
      <p:pic>
        <p:nvPicPr>
          <p:cNvPr id="11" name="图片 10" descr="立式150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0875" y="4520565"/>
            <a:ext cx="1544320" cy="2185035"/>
          </a:xfrm>
          <a:prstGeom prst="rect">
            <a:avLst/>
          </a:prstGeom>
          <a:ln>
            <a:solidFill>
              <a:srgbClr val="40404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9" name="组合 48"/>
          <p:cNvGrpSpPr/>
          <p:nvPr/>
        </p:nvGrpSpPr>
        <p:grpSpPr>
          <a:xfrm flipH="1">
            <a:off x="2580640" y="-5715"/>
            <a:ext cx="9611360" cy="6863715"/>
            <a:chOff x="0" y="-9"/>
            <a:chExt cx="15136" cy="10809"/>
          </a:xfrm>
        </p:grpSpPr>
        <p:sp>
          <p:nvSpPr>
            <p:cNvPr id="47" name="任意多边形 46"/>
            <p:cNvSpPr/>
            <p:nvPr>
              <p:custDataLst>
                <p:tags r:id="rId1"/>
              </p:custDataLst>
            </p:nvPr>
          </p:nvSpPr>
          <p:spPr>
            <a:xfrm flipV="1">
              <a:off x="0" y="0"/>
              <a:ext cx="15137" cy="10800"/>
            </a:xfrm>
            <a:custGeom>
              <a:avLst/>
              <a:gdLst>
                <a:gd name="connsiteX0" fmla="*/ 0 w 9612083"/>
                <a:gd name="connsiteY0" fmla="*/ 0 h 6858001"/>
                <a:gd name="connsiteX1" fmla="*/ 2754082 w 9612083"/>
                <a:gd name="connsiteY1" fmla="*/ 0 h 6858001"/>
                <a:gd name="connsiteX2" fmla="*/ 9612083 w 9612083"/>
                <a:gd name="connsiteY2" fmla="*/ 6858001 h 6858001"/>
                <a:gd name="connsiteX3" fmla="*/ 2754082 w 9612083"/>
                <a:gd name="connsiteY3" fmla="*/ 6858001 h 6858001"/>
                <a:gd name="connsiteX4" fmla="*/ 2754082 w 9612083"/>
                <a:gd name="connsiteY4" fmla="*/ 6858000 h 6858001"/>
                <a:gd name="connsiteX5" fmla="*/ 0 w 9612083"/>
                <a:gd name="connsiteY5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2083" h="6858001">
                  <a:moveTo>
                    <a:pt x="0" y="0"/>
                  </a:moveTo>
                  <a:lnTo>
                    <a:pt x="2754082" y="0"/>
                  </a:lnTo>
                  <a:lnTo>
                    <a:pt x="9612083" y="6858001"/>
                  </a:lnTo>
                  <a:lnTo>
                    <a:pt x="2754082" y="6858001"/>
                  </a:lnTo>
                  <a:lnTo>
                    <a:pt x="275408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9595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" name="直角三角形 7"/>
            <p:cNvSpPr/>
            <p:nvPr>
              <p:custDataLst>
                <p:tags r:id="rId2"/>
              </p:custDataLst>
            </p:nvPr>
          </p:nvSpPr>
          <p:spPr>
            <a:xfrm flipV="1">
              <a:off x="0" y="-9"/>
              <a:ext cx="10949" cy="10809"/>
            </a:xfrm>
            <a:custGeom>
              <a:avLst/>
              <a:gdLst>
                <a:gd name="connsiteX0" fmla="*/ 0 w 5980082"/>
                <a:gd name="connsiteY0" fmla="*/ 6851888 h 6851888"/>
                <a:gd name="connsiteX1" fmla="*/ 0 w 5980082"/>
                <a:gd name="connsiteY1" fmla="*/ 0 h 6851888"/>
                <a:gd name="connsiteX2" fmla="*/ 5980082 w 5980082"/>
                <a:gd name="connsiteY2" fmla="*/ 6851888 h 6851888"/>
                <a:gd name="connsiteX3" fmla="*/ 0 w 5980082"/>
                <a:gd name="connsiteY3" fmla="*/ 6851888 h 6851888"/>
                <a:gd name="connsiteX0-1" fmla="*/ 0 w 6952355"/>
                <a:gd name="connsiteY0-2" fmla="*/ 6851888 h 6863463"/>
                <a:gd name="connsiteX1-3" fmla="*/ 0 w 6952355"/>
                <a:gd name="connsiteY1-4" fmla="*/ 0 h 6863463"/>
                <a:gd name="connsiteX2-5" fmla="*/ 6952355 w 6952355"/>
                <a:gd name="connsiteY2-6" fmla="*/ 6863463 h 6863463"/>
                <a:gd name="connsiteX3-7" fmla="*/ 0 w 6952355"/>
                <a:gd name="connsiteY3-8" fmla="*/ 6851888 h 68634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952355" h="6863463">
                  <a:moveTo>
                    <a:pt x="0" y="6851888"/>
                  </a:moveTo>
                  <a:lnTo>
                    <a:pt x="0" y="0"/>
                  </a:lnTo>
                  <a:lnTo>
                    <a:pt x="6952355" y="6863463"/>
                  </a:lnTo>
                  <a:lnTo>
                    <a:pt x="0" y="6851888"/>
                  </a:lnTo>
                  <a:close/>
                </a:path>
              </a:pathLst>
            </a:custGeom>
            <a:gradFill>
              <a:gsLst>
                <a:gs pos="50000">
                  <a:srgbClr val="FBA833"/>
                </a:gs>
                <a:gs pos="0">
                  <a:srgbClr val="FBA835"/>
                </a:gs>
                <a:gs pos="100000">
                  <a:srgbClr val="FF8B03"/>
                </a:gs>
              </a:gsLst>
              <a:lin ang="73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1375" y="1939925"/>
            <a:ext cx="10647680" cy="834390"/>
            <a:chOff x="1325" y="3055"/>
            <a:chExt cx="16768" cy="1314"/>
          </a:xfrm>
        </p:grpSpPr>
        <p:sp>
          <p:nvSpPr>
            <p:cNvPr id="10" name="矩形 9"/>
            <p:cNvSpPr/>
            <p:nvPr/>
          </p:nvSpPr>
          <p:spPr>
            <a:xfrm>
              <a:off x="1325" y="3055"/>
              <a:ext cx="2409" cy="1315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197" y="3055"/>
              <a:ext cx="2409" cy="1315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7069" y="3055"/>
              <a:ext cx="2409" cy="1315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9941" y="3055"/>
              <a:ext cx="2409" cy="1315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2813" y="3055"/>
              <a:ext cx="2409" cy="1315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5685" y="3055"/>
              <a:ext cx="2409" cy="1315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41375" y="3188335"/>
            <a:ext cx="10647680" cy="834390"/>
            <a:chOff x="1325" y="3055"/>
            <a:chExt cx="16768" cy="1314"/>
          </a:xfrm>
        </p:grpSpPr>
        <p:sp>
          <p:nvSpPr>
            <p:cNvPr id="30" name="矩形 29"/>
            <p:cNvSpPr/>
            <p:nvPr/>
          </p:nvSpPr>
          <p:spPr>
            <a:xfrm>
              <a:off x="1325" y="3055"/>
              <a:ext cx="2409" cy="1315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197" y="3055"/>
              <a:ext cx="2409" cy="1315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7069" y="3055"/>
              <a:ext cx="2409" cy="1315"/>
            </a:xfrm>
            <a:prstGeom prst="rect">
              <a:avLst/>
            </a:prstGeom>
            <a:blipFill rotWithShape="1">
              <a:blip r:embed="rId11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9941" y="3055"/>
              <a:ext cx="2409" cy="1315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12813" y="3055"/>
              <a:ext cx="2409" cy="1315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15685" y="3055"/>
              <a:ext cx="2409" cy="1315"/>
            </a:xfrm>
            <a:prstGeom prst="rect">
              <a:avLst/>
            </a:prstGeom>
            <a:blipFill rotWithShape="1">
              <a:blip r:embed="rId14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41375" y="4436745"/>
            <a:ext cx="10647680" cy="834390"/>
            <a:chOff x="1325" y="3055"/>
            <a:chExt cx="16768" cy="1314"/>
          </a:xfrm>
        </p:grpSpPr>
        <p:sp>
          <p:nvSpPr>
            <p:cNvPr id="40" name="矩形 39"/>
            <p:cNvSpPr/>
            <p:nvPr/>
          </p:nvSpPr>
          <p:spPr>
            <a:xfrm>
              <a:off x="1325" y="3055"/>
              <a:ext cx="2409" cy="1315"/>
            </a:xfrm>
            <a:prstGeom prst="rect">
              <a:avLst/>
            </a:prstGeom>
            <a:blipFill rotWithShape="1">
              <a:blip r:embed="rId15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4197" y="3055"/>
              <a:ext cx="2409" cy="1315"/>
            </a:xfrm>
            <a:prstGeom prst="rect">
              <a:avLst/>
            </a:prstGeom>
            <a:blipFill rotWithShape="1">
              <a:blip r:embed="rId16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7069" y="3055"/>
              <a:ext cx="2409" cy="1315"/>
            </a:xfrm>
            <a:prstGeom prst="rect">
              <a:avLst/>
            </a:prstGeom>
            <a:blipFill rotWithShape="1">
              <a:blip r:embed="rId17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941" y="3055"/>
              <a:ext cx="2409" cy="1315"/>
            </a:xfrm>
            <a:prstGeom prst="rect">
              <a:avLst/>
            </a:prstGeom>
            <a:blipFill rotWithShape="1">
              <a:blip r:embed="rId18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2813" y="3055"/>
              <a:ext cx="2409" cy="1315"/>
            </a:xfrm>
            <a:prstGeom prst="rect">
              <a:avLst/>
            </a:prstGeom>
            <a:blipFill rotWithShape="1">
              <a:blip r:embed="rId19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5685" y="3055"/>
              <a:ext cx="2409" cy="1315"/>
            </a:xfrm>
            <a:prstGeom prst="rect">
              <a:avLst/>
            </a:prstGeom>
            <a:blipFill rotWithShape="1">
              <a:blip r:embed="rId20"/>
              <a:stretch>
                <a:fillRect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" name="文本框 112"/>
          <p:cNvSpPr txBox="1"/>
          <p:nvPr>
            <p:custDataLst>
              <p:tags r:id="rId1"/>
            </p:custDataLst>
          </p:nvPr>
        </p:nvSpPr>
        <p:spPr>
          <a:xfrm>
            <a:off x="3769360" y="2626360"/>
            <a:ext cx="4882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>
                <a:solidFill>
                  <a:srgbClr val="40404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Thanks You</a:t>
            </a:r>
            <a:r>
              <a:rPr lang="zh-CN" altLang="en-US" sz="6000">
                <a:solidFill>
                  <a:srgbClr val="40404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！</a:t>
            </a:r>
            <a:endParaRPr lang="zh-CN" altLang="en-US" sz="6000">
              <a:solidFill>
                <a:srgbClr val="40404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350385" y="1471930"/>
            <a:ext cx="37204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40404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谢谢观看！</a:t>
            </a:r>
            <a:endParaRPr lang="zh-CN" altLang="en-US" sz="6000">
              <a:solidFill>
                <a:srgbClr val="40404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" name="组合 31"/>
          <p:cNvGrpSpPr/>
          <p:nvPr/>
        </p:nvGrpSpPr>
        <p:grpSpPr>
          <a:xfrm>
            <a:off x="1015683" y="685165"/>
            <a:ext cx="4416425" cy="711835"/>
            <a:chOff x="1601" y="2275"/>
            <a:chExt cx="6955" cy="1121"/>
          </a:xfrm>
        </p:grpSpPr>
        <p:sp>
          <p:nvSpPr>
            <p:cNvPr id="13" name="等腰三角形 12"/>
            <p:cNvSpPr/>
            <p:nvPr/>
          </p:nvSpPr>
          <p:spPr>
            <a:xfrm rot="5400000">
              <a:off x="1578" y="2471"/>
              <a:ext cx="330" cy="284"/>
            </a:xfrm>
            <a:prstGeom prst="triangle">
              <a:avLst/>
            </a:prstGeom>
            <a:solidFill>
              <a:srgbClr val="FF8B0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156" y="2275"/>
              <a:ext cx="64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40404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设备介绍</a:t>
              </a:r>
              <a:endParaRPr lang="zh-CN" altLang="en-US" sz="24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156" y="2962"/>
              <a:ext cx="640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solidFill>
                    <a:srgbClr val="797979"/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设备梗概丨设备种类丨案例</a:t>
              </a:r>
              <a:r>
                <a:rPr lang="zh-CN" altLang="en-US" sz="1200">
                  <a:solidFill>
                    <a:srgbClr val="797979"/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运用</a:t>
              </a:r>
              <a:endParaRPr lang="zh-CN" altLang="en-US" sz="1200">
                <a:solidFill>
                  <a:srgbClr val="797979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5683" y="1609090"/>
            <a:ext cx="4416425" cy="767080"/>
            <a:chOff x="1601" y="2275"/>
            <a:chExt cx="6955" cy="1208"/>
          </a:xfrm>
        </p:grpSpPr>
        <p:sp>
          <p:nvSpPr>
            <p:cNvPr id="34" name="等腰三角形 33"/>
            <p:cNvSpPr/>
            <p:nvPr>
              <p:custDataLst>
                <p:tags r:id="rId1"/>
              </p:custDataLst>
            </p:nvPr>
          </p:nvSpPr>
          <p:spPr>
            <a:xfrm rot="5400000">
              <a:off x="1578" y="2471"/>
              <a:ext cx="330" cy="284"/>
            </a:xfrm>
            <a:prstGeom prst="triangle">
              <a:avLst/>
            </a:prstGeom>
            <a:solidFill>
              <a:srgbClr val="FF8B0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2"/>
              </p:custDataLst>
            </p:nvPr>
          </p:nvSpPr>
          <p:spPr>
            <a:xfrm>
              <a:off x="2156" y="2275"/>
              <a:ext cx="64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40404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核心优势</a:t>
              </a:r>
              <a:endParaRPr lang="zh-CN" altLang="en-US" sz="24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3"/>
              </p:custDataLst>
            </p:nvPr>
          </p:nvSpPr>
          <p:spPr>
            <a:xfrm>
              <a:off x="2156" y="2962"/>
              <a:ext cx="6400" cy="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6096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测量精度高丨设定便捷丨测量速度快</a:t>
              </a:r>
              <a:endParaRPr lang="zh-CN" altLang="en-US" sz="1200">
                <a:solidFill>
                  <a:srgbClr val="797979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015683" y="2588260"/>
            <a:ext cx="4416425" cy="767080"/>
            <a:chOff x="1601" y="2275"/>
            <a:chExt cx="6955" cy="1208"/>
          </a:xfrm>
        </p:grpSpPr>
        <p:sp>
          <p:nvSpPr>
            <p:cNvPr id="38" name="等腰三角形 37"/>
            <p:cNvSpPr/>
            <p:nvPr>
              <p:custDataLst>
                <p:tags r:id="rId4"/>
              </p:custDataLst>
            </p:nvPr>
          </p:nvSpPr>
          <p:spPr>
            <a:xfrm rot="5400000">
              <a:off x="1578" y="2471"/>
              <a:ext cx="330" cy="284"/>
            </a:xfrm>
            <a:prstGeom prst="triangle">
              <a:avLst/>
            </a:prstGeom>
            <a:solidFill>
              <a:srgbClr val="FF8B0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5"/>
              </p:custDataLst>
            </p:nvPr>
          </p:nvSpPr>
          <p:spPr>
            <a:xfrm>
              <a:off x="2156" y="2275"/>
              <a:ext cx="64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defTabSz="609600">
                <a:defRPr/>
              </a:pPr>
              <a:r>
                <a:rPr kumimoji="1" lang="zh-CN" altLang="en-US" sz="2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Calibri" panose="020F0502020204030204" charset="0"/>
                </a:rPr>
                <a:t>规格参数</a:t>
              </a:r>
              <a:endParaRPr lang="zh-CN" altLang="en-US" sz="24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6"/>
              </p:custDataLst>
            </p:nvPr>
          </p:nvSpPr>
          <p:spPr>
            <a:xfrm>
              <a:off x="2156" y="2962"/>
              <a:ext cx="6400" cy="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6096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立式系列丨卧式系列丨双视野</a:t>
              </a:r>
              <a:endParaRPr lang="zh-CN" altLang="en-US" sz="1200">
                <a:solidFill>
                  <a:srgbClr val="797979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15683" y="5525770"/>
            <a:ext cx="4416425" cy="767080"/>
            <a:chOff x="1601" y="2275"/>
            <a:chExt cx="6955" cy="1208"/>
          </a:xfrm>
        </p:grpSpPr>
        <p:sp>
          <p:nvSpPr>
            <p:cNvPr id="42" name="等腰三角形 41"/>
            <p:cNvSpPr/>
            <p:nvPr>
              <p:custDataLst>
                <p:tags r:id="rId7"/>
              </p:custDataLst>
            </p:nvPr>
          </p:nvSpPr>
          <p:spPr>
            <a:xfrm rot="5400000">
              <a:off x="1578" y="2471"/>
              <a:ext cx="330" cy="284"/>
            </a:xfrm>
            <a:prstGeom prst="triangle">
              <a:avLst/>
            </a:prstGeom>
            <a:solidFill>
              <a:srgbClr val="FF8B0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8"/>
              </p:custDataLst>
            </p:nvPr>
          </p:nvSpPr>
          <p:spPr>
            <a:xfrm>
              <a:off x="2156" y="2275"/>
              <a:ext cx="64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defTabSz="609600">
                <a:defRPr/>
              </a:pPr>
              <a:r>
                <a:rPr kumimoji="1" lang="zh-CN" altLang="en-US" sz="2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Calibri" panose="020F0502020204030204" charset="0"/>
                </a:rPr>
                <a:t>合作客户</a:t>
              </a:r>
              <a:endParaRPr lang="zh-CN" altLang="en-US" sz="24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9"/>
              </p:custDataLst>
            </p:nvPr>
          </p:nvSpPr>
          <p:spPr>
            <a:xfrm>
              <a:off x="2156" y="2962"/>
              <a:ext cx="6400" cy="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6096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多家客户合作</a:t>
              </a:r>
              <a:endParaRPr lang="zh-CN" altLang="en-US" sz="1200">
                <a:solidFill>
                  <a:srgbClr val="797979"/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15683" y="4546600"/>
            <a:ext cx="4416425" cy="767080"/>
            <a:chOff x="1601" y="2275"/>
            <a:chExt cx="6955" cy="1208"/>
          </a:xfrm>
        </p:grpSpPr>
        <p:sp>
          <p:nvSpPr>
            <p:cNvPr id="47" name="等腰三角形 46"/>
            <p:cNvSpPr/>
            <p:nvPr>
              <p:custDataLst>
                <p:tags r:id="rId10"/>
              </p:custDataLst>
            </p:nvPr>
          </p:nvSpPr>
          <p:spPr>
            <a:xfrm rot="5400000">
              <a:off x="1578" y="2471"/>
              <a:ext cx="330" cy="284"/>
            </a:xfrm>
            <a:prstGeom prst="triangle">
              <a:avLst/>
            </a:prstGeom>
            <a:solidFill>
              <a:srgbClr val="FF8B0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1"/>
              </p:custDataLst>
            </p:nvPr>
          </p:nvSpPr>
          <p:spPr>
            <a:xfrm>
              <a:off x="2156" y="2275"/>
              <a:ext cx="64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defTabSz="609600">
                <a:defRPr/>
              </a:pPr>
              <a:r>
                <a:rPr kumimoji="1" lang="zh-CN" altLang="en-US" sz="2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Calibri" panose="020F0502020204030204" charset="0"/>
                </a:rPr>
                <a:t>软件荣誉</a:t>
              </a:r>
              <a:endParaRPr kumimoji="1" lang="zh-CN" altLang="en-US" sz="240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Calibri" panose="020F0502020204030204" charset="0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2"/>
              </p:custDataLst>
            </p:nvPr>
          </p:nvSpPr>
          <p:spPr>
            <a:xfrm>
              <a:off x="2156" y="2962"/>
              <a:ext cx="6400" cy="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6096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软件证书丨</a:t>
              </a:r>
              <a:r>
                <a:rPr lang="en-US" altLang="zh-CN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CNAS</a:t>
              </a:r>
              <a:r>
                <a:rPr lang="zh-CN" altLang="en-US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认证</a:t>
              </a:r>
              <a:endParaRPr lang="zh-CN" altLang="en-US" sz="1200" kern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Calibri" panose="020F05020202040302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15683" y="3567430"/>
            <a:ext cx="4416425" cy="767080"/>
            <a:chOff x="1601" y="2275"/>
            <a:chExt cx="6955" cy="1208"/>
          </a:xfrm>
        </p:grpSpPr>
        <p:sp>
          <p:nvSpPr>
            <p:cNvPr id="14" name="等腰三角形 13"/>
            <p:cNvSpPr/>
            <p:nvPr>
              <p:custDataLst>
                <p:tags r:id="rId13"/>
              </p:custDataLst>
            </p:nvPr>
          </p:nvSpPr>
          <p:spPr>
            <a:xfrm rot="5400000">
              <a:off x="1578" y="2471"/>
              <a:ext cx="330" cy="284"/>
            </a:xfrm>
            <a:prstGeom prst="triangle">
              <a:avLst/>
            </a:prstGeom>
            <a:solidFill>
              <a:srgbClr val="FF8B0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2156" y="2275"/>
              <a:ext cx="64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defTabSz="609600">
                <a:defRPr/>
              </a:pPr>
              <a:r>
                <a:rPr kumimoji="1" lang="zh-CN" altLang="en-US" sz="2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Calibri" panose="020F0502020204030204" charset="0"/>
                </a:rPr>
                <a:t>企业介绍</a:t>
              </a:r>
              <a:endParaRPr kumimoji="1" lang="zh-CN" altLang="en-US" sz="240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Calibri" panose="020F050202020403020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2156" y="2962"/>
              <a:ext cx="6400" cy="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6096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厦门博视源机器视觉</a:t>
              </a:r>
              <a:r>
                <a:rPr lang="zh-CN" altLang="en-US" sz="1200" kern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effectLst/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cs typeface="+mn-ea"/>
                  <a:sym typeface="Calibri" panose="020F0502020204030204" charset="0"/>
                </a:rPr>
                <a:t>技术有限公司</a:t>
              </a:r>
              <a:endParaRPr lang="zh-CN" altLang="en-US" sz="1200" kern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Calibri" panose="020F0502020204030204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2" name="图片 41" descr="零件图"/>
          <p:cNvPicPr>
            <a:picLocks noChangeAspect="1"/>
          </p:cNvPicPr>
          <p:nvPr/>
        </p:nvPicPr>
        <p:blipFill>
          <a:blip r:embed="rId1">
            <a:alphaModFix amt="40000"/>
          </a:blip>
          <a:srcRect l="43650" r="777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effectLst/>
        </p:spPr>
      </p:pic>
      <p:pic>
        <p:nvPicPr>
          <p:cNvPr id="5" name="图片 4" descr="一键闪测仪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025" y="487680"/>
            <a:ext cx="7052945" cy="637032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805815" y="2308225"/>
            <a:ext cx="3419475" cy="825500"/>
            <a:chOff x="602" y="3200"/>
            <a:chExt cx="5385" cy="1300"/>
          </a:xfrm>
        </p:grpSpPr>
        <p:sp>
          <p:nvSpPr>
            <p:cNvPr id="11" name="文本框 10"/>
            <p:cNvSpPr txBox="1"/>
            <p:nvPr/>
          </p:nvSpPr>
          <p:spPr>
            <a:xfrm>
              <a:off x="2151" y="3200"/>
              <a:ext cx="3836" cy="9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>
                  <a:solidFill>
                    <a:srgbClr val="40404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测量过程简单</a:t>
              </a:r>
              <a:endParaRPr lang="zh-CN" altLang="en-US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  <a:p>
              <a:r>
                <a:rPr lang="zh-CN" altLang="en-US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The measuring process is simple</a:t>
              </a:r>
              <a:endPara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02" y="3200"/>
              <a:ext cx="1300" cy="1300"/>
              <a:chOff x="841" y="3380"/>
              <a:chExt cx="1300" cy="130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841" y="3380"/>
                <a:ext cx="1300" cy="1300"/>
              </a:xfrm>
              <a:prstGeom prst="rect">
                <a:avLst/>
              </a:prstGeom>
              <a:solidFill>
                <a:srgbClr val="FF8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3" name="图片 12" descr="测量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" y="3495"/>
                <a:ext cx="1071" cy="1071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>
            <a:off x="4423410" y="2308225"/>
            <a:ext cx="2905760" cy="825500"/>
            <a:chOff x="6762" y="3200"/>
            <a:chExt cx="4576" cy="1300"/>
          </a:xfrm>
        </p:grpSpPr>
        <p:sp>
          <p:nvSpPr>
            <p:cNvPr id="24" name="文本框 23"/>
            <p:cNvSpPr txBox="1"/>
            <p:nvPr>
              <p:custDataLst>
                <p:tags r:id="rId4"/>
              </p:custDataLst>
            </p:nvPr>
          </p:nvSpPr>
          <p:spPr>
            <a:xfrm>
              <a:off x="8311" y="3200"/>
              <a:ext cx="3027" cy="9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>
                  <a:solidFill>
                    <a:srgbClr val="40404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批量测量耗时短</a:t>
              </a:r>
              <a:endParaRPr lang="zh-CN" altLang="en-US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  <a:p>
              <a:r>
                <a:rPr lang="zh-CN" altLang="en-US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Short batch processing time</a:t>
              </a:r>
              <a:endPara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6762" y="3200"/>
              <a:ext cx="1300" cy="1300"/>
            </a:xfrm>
            <a:prstGeom prst="rect">
              <a:avLst/>
            </a:pr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8" name="图片 27" descr="批量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0" y="3328"/>
              <a:ext cx="1045" cy="1045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805815" y="3514725"/>
            <a:ext cx="3083560" cy="825500"/>
            <a:chOff x="1205" y="5100"/>
            <a:chExt cx="4856" cy="1300"/>
          </a:xfrm>
        </p:grpSpPr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2754" y="5100"/>
              <a:ext cx="3307" cy="9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>
                  <a:solidFill>
                    <a:srgbClr val="40404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机器操作减少误差</a:t>
              </a:r>
              <a:endParaRPr lang="zh-CN" altLang="en-US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  <a:p>
              <a:r>
                <a:rPr lang="zh-CN" altLang="en-US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Machine operation reduces</a:t>
              </a:r>
              <a:r>
                <a:rPr lang="en-US" altLang="zh-CN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 </a:t>
              </a:r>
              <a:r>
                <a:rPr lang="zh-CN" altLang="en-US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errors</a:t>
              </a:r>
              <a:endPara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8"/>
              </p:custDataLst>
            </p:nvPr>
          </p:nvSpPr>
          <p:spPr>
            <a:xfrm>
              <a:off x="1205" y="5100"/>
              <a:ext cx="1300" cy="1300"/>
            </a:xfrm>
            <a:prstGeom prst="rect">
              <a:avLst/>
            </a:pr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9" name="图片 38" descr="电脑操作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1" y="5226"/>
              <a:ext cx="1048" cy="1048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4423410" y="3514408"/>
            <a:ext cx="3049905" cy="825500"/>
            <a:chOff x="7078" y="5010"/>
            <a:chExt cx="4803" cy="1300"/>
          </a:xfrm>
        </p:grpSpPr>
        <p:sp>
          <p:nvSpPr>
            <p:cNvPr id="36" name="文本框 35"/>
            <p:cNvSpPr txBox="1"/>
            <p:nvPr>
              <p:custDataLst>
                <p:tags r:id="rId10"/>
              </p:custDataLst>
            </p:nvPr>
          </p:nvSpPr>
          <p:spPr>
            <a:xfrm>
              <a:off x="8627" y="5104"/>
              <a:ext cx="3254" cy="9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>
                  <a:solidFill>
                    <a:srgbClr val="40404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数据统计管理简单</a:t>
              </a:r>
              <a:endParaRPr lang="zh-CN" altLang="en-US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  <a:p>
              <a:r>
                <a:rPr lang="zh-CN" altLang="en-US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Simple data statistics</a:t>
              </a:r>
              <a:r>
                <a:rPr lang="en-US" altLang="zh-CN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 </a:t>
              </a:r>
              <a:endParaRPr lang="en-US" altLang="zh-CN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r>
                <a:rPr lang="zh-CN" altLang="en-US" sz="1200">
                  <a:solidFill>
                    <a:srgbClr val="404040">
                      <a:alpha val="70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management</a:t>
              </a:r>
              <a:endParaRPr lang="zh-CN" alt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11"/>
              </p:custDataLst>
            </p:nvPr>
          </p:nvSpPr>
          <p:spPr>
            <a:xfrm>
              <a:off x="7078" y="5010"/>
              <a:ext cx="1300" cy="1300"/>
            </a:xfrm>
            <a:prstGeom prst="rect">
              <a:avLst/>
            </a:pr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1" name="图片 40" descr="数据报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98" y="5129"/>
              <a:ext cx="1061" cy="1061"/>
            </a:xfrm>
            <a:prstGeom prst="rect">
              <a:avLst/>
            </a:prstGeom>
          </p:spPr>
        </p:pic>
      </p:grpSp>
      <p:sp>
        <p:nvSpPr>
          <p:cNvPr id="43" name="矩形 42"/>
          <p:cNvSpPr/>
          <p:nvPr/>
        </p:nvSpPr>
        <p:spPr>
          <a:xfrm>
            <a:off x="765175" y="4616450"/>
            <a:ext cx="6640830" cy="691515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p>
            <a:pPr algn="ctr"/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</a:rPr>
              <a:t>测量物件多样化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</a:rPr>
              <a:t>Diversity of measuring objects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98500" y="5283200"/>
            <a:ext cx="6950075" cy="1056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altLang="en-US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测量电子、模具、注塑、五金、精密五金、精密冲压、接插件、连接器、钟表、仪器仪表零件等。</a:t>
            </a:r>
            <a:endParaRPr lang="zh-CN" altLang="en-US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0581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设备梗概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" name="矩形 46"/>
          <p:cNvSpPr/>
          <p:nvPr>
            <p:custDataLst>
              <p:tags r:id="rId1"/>
            </p:custDataLst>
          </p:nvPr>
        </p:nvSpPr>
        <p:spPr>
          <a:xfrm>
            <a:off x="80581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设备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种类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1" name="直角三角形 10"/>
          <p:cNvSpPr/>
          <p:nvPr/>
        </p:nvSpPr>
        <p:spPr>
          <a:xfrm flipH="1">
            <a:off x="9132570" y="-48895"/>
            <a:ext cx="3088640" cy="6941185"/>
          </a:xfrm>
          <a:prstGeom prst="rtTriangle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平行四边形 9"/>
          <p:cNvSpPr/>
          <p:nvPr/>
        </p:nvSpPr>
        <p:spPr>
          <a:xfrm>
            <a:off x="7788275" y="3175"/>
            <a:ext cx="4403090" cy="6854825"/>
          </a:xfrm>
          <a:prstGeom prst="parallelogram">
            <a:avLst>
              <a:gd name="adj" fmla="val 67704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6" name="图片 35" descr="立式100带工件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245" y="114935"/>
            <a:ext cx="9821545" cy="73666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36230" y="4201795"/>
            <a:ext cx="605155" cy="2237105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立式桌面双视野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02005" y="2282825"/>
            <a:ext cx="1910080" cy="1910080"/>
            <a:chOff x="1263" y="3610"/>
            <a:chExt cx="3008" cy="3008"/>
          </a:xfrm>
        </p:grpSpPr>
        <p:sp>
          <p:nvSpPr>
            <p:cNvPr id="2" name="矩形 1"/>
            <p:cNvSpPr/>
            <p:nvPr/>
          </p:nvSpPr>
          <p:spPr>
            <a:xfrm>
              <a:off x="1263" y="3610"/>
              <a:ext cx="3008" cy="3008"/>
            </a:xfrm>
            <a:prstGeom prst="rect">
              <a:avLst/>
            </a:prstGeom>
            <a:solidFill>
              <a:srgbClr val="E0E0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立式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7" y="3753"/>
              <a:ext cx="2400" cy="2400"/>
            </a:xfrm>
            <a:prstGeom prst="rect">
              <a:avLst/>
            </a:prstGeom>
          </p:spPr>
        </p:pic>
        <p:pic>
          <p:nvPicPr>
            <p:cNvPr id="13" name="图片 12" descr="立式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>
              <a:alphaModFix amt="40000"/>
            </a:blip>
            <a:srcRect t="80958"/>
            <a:stretch>
              <a:fillRect/>
            </a:stretch>
          </p:blipFill>
          <p:spPr>
            <a:xfrm flipV="1">
              <a:off x="1557" y="6153"/>
              <a:ext cx="2400" cy="457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3059430" y="2282825"/>
            <a:ext cx="1910080" cy="1914525"/>
            <a:chOff x="4818" y="3610"/>
            <a:chExt cx="3008" cy="3015"/>
          </a:xfrm>
        </p:grpSpPr>
        <p:sp>
          <p:nvSpPr>
            <p:cNvPr id="3" name="矩形 2"/>
            <p:cNvSpPr/>
            <p:nvPr/>
          </p:nvSpPr>
          <p:spPr>
            <a:xfrm>
              <a:off x="4818" y="3610"/>
              <a:ext cx="3008" cy="3008"/>
            </a:xfrm>
            <a:prstGeom prst="rect">
              <a:avLst/>
            </a:prstGeom>
            <a:solidFill>
              <a:srgbClr val="E0E0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立式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2" y="3753"/>
              <a:ext cx="2400" cy="2400"/>
            </a:xfrm>
            <a:prstGeom prst="rect">
              <a:avLst/>
            </a:prstGeom>
          </p:spPr>
        </p:pic>
        <p:pic>
          <p:nvPicPr>
            <p:cNvPr id="15" name="图片 14" descr="立式10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>
              <a:alphaModFix amt="40000"/>
            </a:blip>
            <a:srcRect t="80333"/>
            <a:stretch>
              <a:fillRect/>
            </a:stretch>
          </p:blipFill>
          <p:spPr>
            <a:xfrm flipV="1">
              <a:off x="5181" y="6153"/>
              <a:ext cx="2400" cy="472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805815" y="4538345"/>
            <a:ext cx="1910080" cy="1910080"/>
            <a:chOff x="1269" y="7132"/>
            <a:chExt cx="3008" cy="3008"/>
          </a:xfrm>
        </p:grpSpPr>
        <p:sp>
          <p:nvSpPr>
            <p:cNvPr id="5" name="矩形 4"/>
            <p:cNvSpPr/>
            <p:nvPr/>
          </p:nvSpPr>
          <p:spPr>
            <a:xfrm>
              <a:off x="1269" y="7132"/>
              <a:ext cx="3008" cy="3008"/>
            </a:xfrm>
            <a:prstGeom prst="rect">
              <a:avLst/>
            </a:prstGeom>
            <a:solidFill>
              <a:srgbClr val="E0E0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立式1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0" y="7179"/>
              <a:ext cx="2687" cy="2687"/>
            </a:xfrm>
            <a:prstGeom prst="rect">
              <a:avLst/>
            </a:prstGeom>
          </p:spPr>
        </p:pic>
        <p:pic>
          <p:nvPicPr>
            <p:cNvPr id="17" name="图片 16" descr="立式15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>
              <a:alphaModFix amt="40000"/>
            </a:blip>
            <a:srcRect t="90100"/>
            <a:stretch>
              <a:fillRect/>
            </a:stretch>
          </p:blipFill>
          <p:spPr>
            <a:xfrm flipV="1">
              <a:off x="1430" y="9866"/>
              <a:ext cx="2687" cy="266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3075940" y="4538345"/>
            <a:ext cx="1910080" cy="1910080"/>
            <a:chOff x="4844" y="7132"/>
            <a:chExt cx="3008" cy="3008"/>
          </a:xfrm>
        </p:grpSpPr>
        <p:sp>
          <p:nvSpPr>
            <p:cNvPr id="6" name="矩形 5"/>
            <p:cNvSpPr/>
            <p:nvPr/>
          </p:nvSpPr>
          <p:spPr>
            <a:xfrm>
              <a:off x="4844" y="7132"/>
              <a:ext cx="3008" cy="3008"/>
            </a:xfrm>
            <a:prstGeom prst="rect">
              <a:avLst/>
            </a:prstGeom>
            <a:solidFill>
              <a:srgbClr val="E0E0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立式2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5" y="7179"/>
              <a:ext cx="2645" cy="2645"/>
            </a:xfrm>
            <a:prstGeom prst="rect">
              <a:avLst/>
            </a:prstGeom>
          </p:spPr>
        </p:pic>
        <p:pic>
          <p:nvPicPr>
            <p:cNvPr id="19" name="图片 18" descr="立式20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alphaModFix amt="40000"/>
            </a:blip>
            <a:srcRect t="88620"/>
            <a:stretch>
              <a:fillRect/>
            </a:stretch>
          </p:blipFill>
          <p:spPr>
            <a:xfrm flipV="1">
              <a:off x="5026" y="9824"/>
              <a:ext cx="2645" cy="301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5316855" y="2282825"/>
            <a:ext cx="1910080" cy="1917065"/>
            <a:chOff x="8373" y="3610"/>
            <a:chExt cx="3008" cy="3019"/>
          </a:xfrm>
        </p:grpSpPr>
        <p:sp>
          <p:nvSpPr>
            <p:cNvPr id="4" name="矩形 3"/>
            <p:cNvSpPr/>
            <p:nvPr/>
          </p:nvSpPr>
          <p:spPr>
            <a:xfrm>
              <a:off x="8373" y="3610"/>
              <a:ext cx="3008" cy="3008"/>
            </a:xfrm>
            <a:prstGeom prst="rect">
              <a:avLst/>
            </a:prstGeom>
            <a:solidFill>
              <a:srgbClr val="E0E0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卧式10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94" y="3753"/>
              <a:ext cx="2400" cy="2400"/>
            </a:xfrm>
            <a:prstGeom prst="rect">
              <a:avLst/>
            </a:prstGeom>
          </p:spPr>
        </p:pic>
        <p:pic>
          <p:nvPicPr>
            <p:cNvPr id="21" name="图片 20" descr="卧式10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>
              <a:alphaModFix amt="40000"/>
            </a:blip>
            <a:srcRect t="55917"/>
            <a:stretch>
              <a:fillRect/>
            </a:stretch>
          </p:blipFill>
          <p:spPr>
            <a:xfrm flipV="1">
              <a:off x="8693" y="5571"/>
              <a:ext cx="2400" cy="1058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5346065" y="4538345"/>
            <a:ext cx="1910080" cy="1915160"/>
            <a:chOff x="8419" y="7132"/>
            <a:chExt cx="3008" cy="3016"/>
          </a:xfrm>
        </p:grpSpPr>
        <p:sp>
          <p:nvSpPr>
            <p:cNvPr id="7" name="矩形 6"/>
            <p:cNvSpPr/>
            <p:nvPr/>
          </p:nvSpPr>
          <p:spPr>
            <a:xfrm>
              <a:off x="8419" y="7132"/>
              <a:ext cx="3008" cy="3008"/>
            </a:xfrm>
            <a:prstGeom prst="rect">
              <a:avLst/>
            </a:prstGeom>
            <a:solidFill>
              <a:srgbClr val="E0E0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卧式1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97" y="7297"/>
              <a:ext cx="2542" cy="2542"/>
            </a:xfrm>
            <a:prstGeom prst="rect">
              <a:avLst/>
            </a:prstGeom>
          </p:spPr>
        </p:pic>
        <p:pic>
          <p:nvPicPr>
            <p:cNvPr id="23" name="图片 22" descr="卧式15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>
              <a:alphaModFix amt="40000"/>
            </a:blip>
            <a:srcRect t="82494"/>
            <a:stretch>
              <a:fillRect/>
            </a:stretch>
          </p:blipFill>
          <p:spPr>
            <a:xfrm flipV="1">
              <a:off x="8697" y="9704"/>
              <a:ext cx="2542" cy="445"/>
            </a:xfrm>
            <a:prstGeom prst="rect">
              <a:avLst/>
            </a:prstGeom>
          </p:spPr>
        </p:pic>
      </p:grpSp>
      <p:sp>
        <p:nvSpPr>
          <p:cNvPr id="30" name="椭圆 29"/>
          <p:cNvSpPr/>
          <p:nvPr/>
        </p:nvSpPr>
        <p:spPr>
          <a:xfrm>
            <a:off x="450215" y="2061845"/>
            <a:ext cx="666115" cy="666115"/>
          </a:xfrm>
          <a:prstGeom prst="ellipse">
            <a:avLst/>
          </a:prstGeom>
          <a:solidFill>
            <a:srgbClr val="FF8B03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立式桌面款</a:t>
            </a:r>
            <a:endParaRPr lang="zh-CN" altLang="en-US" sz="10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766695" y="2061845"/>
            <a:ext cx="666115" cy="666115"/>
          </a:xfrm>
          <a:prstGeom prst="ellipse">
            <a:avLst/>
          </a:prstGeom>
          <a:solidFill>
            <a:srgbClr val="FF8B03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立式桌面款</a:t>
            </a:r>
            <a:endParaRPr lang="zh-CN" altLang="en-US" sz="10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083175" y="2061845"/>
            <a:ext cx="666115" cy="666115"/>
          </a:xfrm>
          <a:prstGeom prst="ellipse">
            <a:avLst/>
          </a:prstGeom>
          <a:solidFill>
            <a:srgbClr val="FF8B03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卧式桌面款</a:t>
            </a:r>
            <a:endParaRPr lang="zh-CN" altLang="en-US" sz="10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50215" y="4338955"/>
            <a:ext cx="666115" cy="666115"/>
          </a:xfrm>
          <a:prstGeom prst="ellipse">
            <a:avLst/>
          </a:prstGeom>
          <a:solidFill>
            <a:srgbClr val="FF8B03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立式</a:t>
            </a:r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落地款</a:t>
            </a:r>
            <a:endParaRPr lang="zh-CN" altLang="en-US" sz="10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766695" y="4338955"/>
            <a:ext cx="666115" cy="666115"/>
          </a:xfrm>
          <a:prstGeom prst="ellipse">
            <a:avLst/>
          </a:prstGeom>
          <a:solidFill>
            <a:srgbClr val="FF8B03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立式</a:t>
            </a:r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落地款</a:t>
            </a:r>
            <a:endParaRPr lang="zh-CN" altLang="en-US" sz="10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083175" y="4338955"/>
            <a:ext cx="666115" cy="666115"/>
          </a:xfrm>
          <a:prstGeom prst="ellipse">
            <a:avLst/>
          </a:prstGeom>
          <a:solidFill>
            <a:srgbClr val="FF8B03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卧式</a:t>
            </a:r>
            <a:r>
              <a:rPr lang="zh-CN" altLang="en-US" sz="1000">
                <a:latin typeface="思源黑体 CN Medium" panose="020B0600000000000000" charset="-122"/>
                <a:ea typeface="思源黑体 CN Medium" panose="020B0600000000000000" charset="-122"/>
              </a:rPr>
              <a:t>落地款</a:t>
            </a:r>
            <a:endParaRPr lang="zh-CN" altLang="en-US" sz="10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724785" y="1539875"/>
            <a:ext cx="4688205" cy="386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</a:rPr>
              <a:t>博视源一键闪测仪功能不断更新，市场需求更加全面，更多闪测仪系列产品正在不断</a:t>
            </a:r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</a:rPr>
              <a:t>研发中。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209675" y="175895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拼接款一键闪测仪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8675" y="2359025"/>
            <a:ext cx="4064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一键闪测仪拼接款，可对大物件进行多方位拍摄，继而拼接成像，实现高精度检测。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28675" y="3044825"/>
            <a:ext cx="1990725" cy="447675"/>
          </a:xfrm>
          <a:prstGeom prst="roundRect">
            <a:avLst>
              <a:gd name="adj" fmla="val 50000"/>
            </a:avLst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拼接成像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1525" y="3844925"/>
            <a:ext cx="4064000" cy="1826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altLang="en-US" sz="3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</a:rPr>
              <a:t>测量视野最大可支持</a:t>
            </a:r>
            <a:r>
              <a:rPr lang="en-US" altLang="zh-CN" sz="5400"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260mm</a:t>
            </a:r>
            <a:endParaRPr lang="en-US" altLang="zh-CN" sz="5400">
              <a:solidFill>
                <a:srgbClr val="FF8B03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1525" y="1835785"/>
            <a:ext cx="346075" cy="3683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73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新</a:t>
            </a:r>
            <a:endParaRPr lang="zh-CN" altLang="en-US"/>
          </a:p>
        </p:txBody>
      </p:sp>
      <p:pic>
        <p:nvPicPr>
          <p:cNvPr id="8" name="图片 7" descr="拼接款左侧面带工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9740" y="0"/>
            <a:ext cx="48031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双视野"/>
          <p:cNvPicPr>
            <a:picLocks noChangeAspect="1"/>
          </p:cNvPicPr>
          <p:nvPr/>
        </p:nvPicPr>
        <p:blipFill>
          <a:blip r:embed="rId1"/>
          <a:srcRect r="4501" b="16554"/>
          <a:stretch>
            <a:fillRect/>
          </a:stretch>
        </p:blipFill>
        <p:spPr>
          <a:xfrm>
            <a:off x="7341870" y="245110"/>
            <a:ext cx="4850130" cy="66128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209675" y="175895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双视野</a:t>
            </a:r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一键闪测仪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28675" y="2359025"/>
            <a:ext cx="4064000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测量小工件时，可切换小视野相机，使成像更为清晰，数据更为准确；测量大工件时，切换大视野相机，使测量范围更广。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828675" y="3349625"/>
            <a:ext cx="2333625" cy="447675"/>
          </a:xfrm>
          <a:prstGeom prst="roundRect">
            <a:avLst>
              <a:gd name="adj" fmla="val 50000"/>
            </a:avLst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小视野（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</a:rPr>
              <a:t>20mm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）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771525" y="1835785"/>
            <a:ext cx="346075" cy="3683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73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新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1525" y="4441825"/>
            <a:ext cx="5536565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sz="28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</a:rPr>
              <a:t>双相机，双视野，测量工件更灵活</a:t>
            </a:r>
            <a:endParaRPr sz="28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3317875" y="3349625"/>
            <a:ext cx="2333625" cy="447675"/>
          </a:xfrm>
          <a:prstGeom prst="roundRect">
            <a:avLst>
              <a:gd name="adj" fmla="val 50000"/>
            </a:avLst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大视野（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</a:rPr>
              <a:t>96mm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）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400415" y="1480820"/>
            <a:ext cx="1943735" cy="368300"/>
            <a:chOff x="13229" y="2332"/>
            <a:chExt cx="3061" cy="580"/>
          </a:xfrm>
        </p:grpSpPr>
        <p:sp>
          <p:nvSpPr>
            <p:cNvPr id="11" name="文本框 10"/>
            <p:cNvSpPr txBox="1"/>
            <p:nvPr/>
          </p:nvSpPr>
          <p:spPr>
            <a:xfrm>
              <a:off x="13229" y="2332"/>
              <a:ext cx="154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</a:rPr>
                <a:t>小视野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H="1">
              <a:off x="14990" y="2622"/>
              <a:ext cx="112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/>
          </p:nvSpPr>
          <p:spPr>
            <a:xfrm>
              <a:off x="16090" y="2522"/>
              <a:ext cx="200" cy="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400415" y="2134870"/>
            <a:ext cx="1943735" cy="368300"/>
            <a:chOff x="13229" y="2332"/>
            <a:chExt cx="3061" cy="580"/>
          </a:xfrm>
        </p:grpSpPr>
        <p:sp>
          <p:nvSpPr>
            <p:cNvPr id="18" name="文本框 17"/>
            <p:cNvSpPr txBox="1"/>
            <p:nvPr/>
          </p:nvSpPr>
          <p:spPr>
            <a:xfrm>
              <a:off x="13229" y="2332"/>
              <a:ext cx="154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思源黑体 CN Normal" panose="020B0400000000000000" charset="-122"/>
                  <a:ea typeface="思源黑体 CN Normal" panose="020B0400000000000000" charset="-122"/>
                </a:rPr>
                <a:t>大视野</a:t>
              </a:r>
              <a:endParaRPr lang="zh-CN" altLang="en-US"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14990" y="2622"/>
              <a:ext cx="112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16090" y="2522"/>
              <a:ext cx="200" cy="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" name="矩形 46"/>
          <p:cNvSpPr/>
          <p:nvPr>
            <p:custDataLst>
              <p:tags r:id="rId1"/>
            </p:custDataLst>
          </p:nvPr>
        </p:nvSpPr>
        <p:spPr>
          <a:xfrm>
            <a:off x="80581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案例运用</a:t>
            </a:r>
            <a:r>
              <a:rPr lang="zh-CN" altLang="en-US" sz="1200">
                <a:latin typeface="思源黑体 CN Medium" panose="020B0600000000000000" charset="-122"/>
                <a:ea typeface="思源黑体 CN Medium" panose="020B0600000000000000" charset="-122"/>
              </a:rPr>
              <a:t>（部分）</a:t>
            </a:r>
            <a:endParaRPr lang="zh-CN" altLang="en-US" sz="12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51205" y="2151380"/>
            <a:ext cx="3199765" cy="4554220"/>
            <a:chOff x="1183" y="3388"/>
            <a:chExt cx="5039" cy="7172"/>
          </a:xfrm>
        </p:grpSpPr>
        <p:grpSp>
          <p:nvGrpSpPr>
            <p:cNvPr id="17" name="组合 16"/>
            <p:cNvGrpSpPr/>
            <p:nvPr/>
          </p:nvGrpSpPr>
          <p:grpSpPr>
            <a:xfrm>
              <a:off x="1184" y="3388"/>
              <a:ext cx="5038" cy="3405"/>
              <a:chOff x="1184" y="3564"/>
              <a:chExt cx="5038" cy="3405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184" y="3564"/>
                <a:ext cx="5038" cy="28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184" y="6533"/>
                <a:ext cx="5037" cy="436"/>
              </a:xfrm>
              <a:prstGeom prst="rect">
                <a:avLst/>
              </a:prstGeom>
              <a:solidFill>
                <a:srgbClr val="FF8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案例：医疗试剂筒</a:t>
                </a:r>
                <a:endParaRPr lang="zh-CN" altLang="en-US" sz="1200"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183" y="7156"/>
              <a:ext cx="5038" cy="3405"/>
              <a:chOff x="1184" y="3564"/>
              <a:chExt cx="5038" cy="3405"/>
            </a:xfrm>
          </p:grpSpPr>
          <p:sp>
            <p:nvSpPr>
              <p:cNvPr id="23" name="矩形 22"/>
              <p:cNvSpPr/>
              <p:nvPr>
                <p:custDataLst>
                  <p:tags r:id="rId3"/>
                </p:custDataLst>
              </p:nvPr>
            </p:nvSpPr>
            <p:spPr>
              <a:xfrm>
                <a:off x="1184" y="3564"/>
                <a:ext cx="5038" cy="28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1184" y="6533"/>
                <a:ext cx="5037" cy="436"/>
              </a:xfrm>
              <a:prstGeom prst="rect">
                <a:avLst/>
              </a:prstGeom>
              <a:solidFill>
                <a:srgbClr val="FF8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案例：精密金属</a:t>
                </a:r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加工件</a:t>
                </a:r>
                <a:endParaRPr lang="zh-CN" altLang="en-US" sz="1200"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533265" y="2151380"/>
            <a:ext cx="3199765" cy="4554220"/>
            <a:chOff x="6599" y="3388"/>
            <a:chExt cx="5039" cy="7172"/>
          </a:xfrm>
        </p:grpSpPr>
        <p:grpSp>
          <p:nvGrpSpPr>
            <p:cNvPr id="25" name="组合 24"/>
            <p:cNvGrpSpPr/>
            <p:nvPr/>
          </p:nvGrpSpPr>
          <p:grpSpPr>
            <a:xfrm>
              <a:off x="6600" y="3388"/>
              <a:ext cx="5038" cy="3405"/>
              <a:chOff x="1184" y="3564"/>
              <a:chExt cx="5038" cy="340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184" y="3564"/>
                <a:ext cx="5038" cy="28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184" y="6533"/>
                <a:ext cx="5037" cy="436"/>
              </a:xfrm>
              <a:prstGeom prst="rect">
                <a:avLst/>
              </a:prstGeom>
              <a:solidFill>
                <a:srgbClr val="FF8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案例：气门</a:t>
                </a:r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气嘴</a:t>
                </a:r>
                <a:endParaRPr lang="zh-CN" altLang="en-US" sz="1200"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599" y="7156"/>
              <a:ext cx="5038" cy="3405"/>
              <a:chOff x="1184" y="3564"/>
              <a:chExt cx="5038" cy="3405"/>
            </a:xfrm>
          </p:grpSpPr>
          <p:sp>
            <p:nvSpPr>
              <p:cNvPr id="29" name="矩形 28"/>
              <p:cNvSpPr/>
              <p:nvPr>
                <p:custDataLst>
                  <p:tags r:id="rId7"/>
                </p:custDataLst>
              </p:nvPr>
            </p:nvSpPr>
            <p:spPr>
              <a:xfrm>
                <a:off x="1184" y="3564"/>
                <a:ext cx="5038" cy="285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>
                <p:custDataLst>
                  <p:tags r:id="rId9"/>
                </p:custDataLst>
              </p:nvPr>
            </p:nvSpPr>
            <p:spPr>
              <a:xfrm>
                <a:off x="1184" y="6533"/>
                <a:ext cx="5037" cy="436"/>
              </a:xfrm>
              <a:prstGeom prst="rect">
                <a:avLst/>
              </a:prstGeom>
              <a:solidFill>
                <a:srgbClr val="FF8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案例：塑料</a:t>
                </a:r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配件</a:t>
                </a:r>
                <a:endParaRPr lang="zh-CN" altLang="en-US" sz="1200"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8315325" y="2151380"/>
            <a:ext cx="3199765" cy="4554220"/>
            <a:chOff x="12259" y="3388"/>
            <a:chExt cx="5039" cy="7172"/>
          </a:xfrm>
        </p:grpSpPr>
        <p:grpSp>
          <p:nvGrpSpPr>
            <p:cNvPr id="31" name="组合 30"/>
            <p:cNvGrpSpPr/>
            <p:nvPr/>
          </p:nvGrpSpPr>
          <p:grpSpPr>
            <a:xfrm>
              <a:off x="12260" y="3388"/>
              <a:ext cx="5038" cy="3405"/>
              <a:chOff x="1184" y="3564"/>
              <a:chExt cx="5038" cy="3405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184" y="3564"/>
                <a:ext cx="5038" cy="28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184" y="6533"/>
                <a:ext cx="5037" cy="436"/>
              </a:xfrm>
              <a:prstGeom prst="rect">
                <a:avLst/>
              </a:prstGeom>
              <a:solidFill>
                <a:srgbClr val="FF8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案例：硬质合金</a:t>
                </a:r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刀片</a:t>
                </a:r>
                <a:endParaRPr lang="zh-CN" altLang="en-US" sz="1200"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2259" y="7156"/>
              <a:ext cx="5038" cy="3405"/>
              <a:chOff x="1184" y="3564"/>
              <a:chExt cx="5038" cy="3405"/>
            </a:xfrm>
          </p:grpSpPr>
          <p:sp>
            <p:nvSpPr>
              <p:cNvPr id="35" name="矩形 34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84" y="3564"/>
                <a:ext cx="5038" cy="285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84" y="6533"/>
                <a:ext cx="5037" cy="436"/>
              </a:xfrm>
              <a:prstGeom prst="rect">
                <a:avLst/>
              </a:prstGeom>
              <a:solidFill>
                <a:srgbClr val="FF8B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案例：金属</a:t>
                </a:r>
                <a:r>
                  <a:rPr lang="zh-CN" altLang="en-US" sz="1200">
                    <a:latin typeface="思源黑体 CN Normal" panose="020B0400000000000000" charset="-122"/>
                    <a:ea typeface="思源黑体 CN Normal" panose="020B0400000000000000" charset="-122"/>
                  </a:rPr>
                  <a:t>铁片</a:t>
                </a:r>
                <a:endParaRPr lang="zh-CN" altLang="en-US" sz="1200">
                  <a:latin typeface="思源黑体 CN Normal" panose="020B0400000000000000" charset="-122"/>
                  <a:ea typeface="思源黑体 CN Normal" panose="020B0400000000000000" charset="-122"/>
                </a:endParaRPr>
              </a:p>
            </p:txBody>
          </p:sp>
        </p:grpSp>
      </p:grpSp>
      <p:sp>
        <p:nvSpPr>
          <p:cNvPr id="54" name="流程图: 数据 53"/>
          <p:cNvSpPr/>
          <p:nvPr/>
        </p:nvSpPr>
        <p:spPr>
          <a:xfrm>
            <a:off x="279082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流程图: 数据 54"/>
          <p:cNvSpPr/>
          <p:nvPr/>
        </p:nvSpPr>
        <p:spPr>
          <a:xfrm>
            <a:off x="306514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流程图: 数据 55"/>
          <p:cNvSpPr/>
          <p:nvPr/>
        </p:nvSpPr>
        <p:spPr>
          <a:xfrm>
            <a:off x="333946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流程图: 数据 56"/>
          <p:cNvSpPr/>
          <p:nvPr/>
        </p:nvSpPr>
        <p:spPr>
          <a:xfrm>
            <a:off x="361378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流程图: 数据 57"/>
          <p:cNvSpPr/>
          <p:nvPr/>
        </p:nvSpPr>
        <p:spPr>
          <a:xfrm>
            <a:off x="388810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流程图: 数据 58"/>
          <p:cNvSpPr/>
          <p:nvPr/>
        </p:nvSpPr>
        <p:spPr>
          <a:xfrm>
            <a:off x="416242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流程图: 数据 59"/>
          <p:cNvSpPr/>
          <p:nvPr/>
        </p:nvSpPr>
        <p:spPr>
          <a:xfrm>
            <a:off x="443674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流程图: 数据 60"/>
          <p:cNvSpPr/>
          <p:nvPr/>
        </p:nvSpPr>
        <p:spPr>
          <a:xfrm>
            <a:off x="471106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流程图: 数据 61"/>
          <p:cNvSpPr/>
          <p:nvPr/>
        </p:nvSpPr>
        <p:spPr>
          <a:xfrm>
            <a:off x="498538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流程图: 数据 62"/>
          <p:cNvSpPr/>
          <p:nvPr/>
        </p:nvSpPr>
        <p:spPr>
          <a:xfrm>
            <a:off x="525970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流程图: 数据 63"/>
          <p:cNvSpPr/>
          <p:nvPr/>
        </p:nvSpPr>
        <p:spPr>
          <a:xfrm>
            <a:off x="553402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流程图: 数据 64"/>
          <p:cNvSpPr/>
          <p:nvPr/>
        </p:nvSpPr>
        <p:spPr>
          <a:xfrm>
            <a:off x="580834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流程图: 数据 65"/>
          <p:cNvSpPr/>
          <p:nvPr/>
        </p:nvSpPr>
        <p:spPr>
          <a:xfrm>
            <a:off x="608266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流程图: 数据 66"/>
          <p:cNvSpPr/>
          <p:nvPr/>
        </p:nvSpPr>
        <p:spPr>
          <a:xfrm>
            <a:off x="635698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流程图: 数据 67"/>
          <p:cNvSpPr/>
          <p:nvPr/>
        </p:nvSpPr>
        <p:spPr>
          <a:xfrm>
            <a:off x="663130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流程图: 数据 68"/>
          <p:cNvSpPr/>
          <p:nvPr/>
        </p:nvSpPr>
        <p:spPr>
          <a:xfrm>
            <a:off x="690562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流程图: 数据 69"/>
          <p:cNvSpPr/>
          <p:nvPr/>
        </p:nvSpPr>
        <p:spPr>
          <a:xfrm>
            <a:off x="717994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流程图: 数据 70"/>
          <p:cNvSpPr/>
          <p:nvPr/>
        </p:nvSpPr>
        <p:spPr>
          <a:xfrm>
            <a:off x="7454265" y="1835150"/>
            <a:ext cx="273050" cy="120650"/>
          </a:xfrm>
          <a:prstGeom prst="flowChartInputOutput">
            <a:avLst/>
          </a:prstGeom>
          <a:solidFill>
            <a:srgbClr val="FD9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3721735" y="1304925"/>
            <a:ext cx="4691380" cy="3635375"/>
            <a:chOff x="5931" y="2872"/>
            <a:chExt cx="7342" cy="5689"/>
          </a:xfrm>
        </p:grpSpPr>
        <p:graphicFrame>
          <p:nvGraphicFramePr>
            <p:cNvPr id="7" name="图表 6" descr="7b0a202020202263686172745265734964223a202234363439393833220a7d0a"/>
            <p:cNvGraphicFramePr/>
            <p:nvPr/>
          </p:nvGraphicFramePr>
          <p:xfrm>
            <a:off x="5931" y="2872"/>
            <a:ext cx="7342" cy="56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9" name="文本框 8"/>
            <p:cNvSpPr txBox="1"/>
            <p:nvPr/>
          </p:nvSpPr>
          <p:spPr>
            <a:xfrm>
              <a:off x="7274" y="4720"/>
              <a:ext cx="2254" cy="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测量精度高</a:t>
              </a:r>
              <a:endParaRPr lang="zh-CN" altLang="en-US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779" y="2893"/>
              <a:ext cx="5647" cy="5647"/>
            </a:xfrm>
            <a:prstGeom prst="ellipse">
              <a:avLst/>
            </a:prstGeom>
            <a:noFill/>
            <a:ln w="53975">
              <a:solidFill>
                <a:srgbClr val="E0E0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021" y="4720"/>
              <a:ext cx="1904" cy="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设定便捷</a:t>
              </a:r>
              <a:endParaRPr lang="zh-CN" altLang="en-US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759" y="6877"/>
              <a:ext cx="1786" cy="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测量快速</a:t>
              </a:r>
              <a:endParaRPr lang="zh-CN" altLang="en-US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86815" y="1812925"/>
            <a:ext cx="2831465" cy="1411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测量精度高</a:t>
            </a:r>
            <a:endParaRPr lang="zh-CN" altLang="en-US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采用设备标准值精准选择测量边缘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自动照明，标准化照明条件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自动对焦，消除焦距误差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8116570" y="1812925"/>
            <a:ext cx="2858135" cy="1208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设定便捷</a:t>
            </a:r>
            <a:endParaRPr lang="zh-CN" altLang="en-US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目标物画面清晰可见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可稳定标准化检测，无需微调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程序功能搭配简单易懂的引导帮助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549265" y="5097780"/>
            <a:ext cx="2570480" cy="1252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测量快速</a:t>
            </a:r>
            <a:endParaRPr lang="zh-CN" altLang="en-US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无需任何目标物定位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可同时测量100个目标物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2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无需手动查找目标物对应工程</a:t>
            </a:r>
            <a:endParaRPr lang="zh-CN" altLang="en-US" sz="1200">
              <a:solidFill>
                <a:srgbClr val="40404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" name="矩形 46"/>
          <p:cNvSpPr/>
          <p:nvPr>
            <p:custDataLst>
              <p:tags r:id="rId1"/>
            </p:custDataLst>
          </p:nvPr>
        </p:nvSpPr>
        <p:spPr>
          <a:xfrm>
            <a:off x="805815" y="1593850"/>
            <a:ext cx="1889760" cy="3721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测量精度高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720090" y="2148840"/>
            <a:ext cx="4368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FF8B0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配置准确捕捉需要测量边缘的光学系统</a:t>
            </a:r>
            <a:endParaRPr lang="zh-CN" altLang="en-US">
              <a:solidFill>
                <a:srgbClr val="FF8B0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05815" y="2667000"/>
            <a:ext cx="3000375" cy="46736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高分辨率双远心镜头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8980" y="32480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</a:rPr>
              <a:t>通过新开发的高分辨率双远心镜头，能够清晰地观察到不提高倍率便无法看到的边缘部分，可轻松进行更高精度的测量。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32" name="图片 31" descr="光源2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730" y="0"/>
            <a:ext cx="4573270" cy="6857365"/>
          </a:xfrm>
          <a:prstGeom prst="rect">
            <a:avLst/>
          </a:prstGeom>
        </p:spPr>
      </p:pic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805815" y="4003675"/>
            <a:ext cx="3000375" cy="467360"/>
          </a:xfrm>
          <a:prstGeom prst="rect">
            <a:avLst/>
          </a:pr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超高清CMOS传感器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728980" y="458470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思源黑体 CN Normal" panose="020B0400000000000000" charset="-122"/>
                <a:ea typeface="思源黑体 CN Normal" panose="020B0400000000000000" charset="-122"/>
              </a:rPr>
              <a:t>搭载了可最大程度发挥镜头分辨率的1200万像素黑CMOS   传感器，可轻松观察更高清的图像。</a:t>
            </a:r>
            <a:endParaRPr lang="zh-CN" altLang="en-US" sz="12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8" name="图片 27" descr="传感器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5" y="5126990"/>
            <a:ext cx="3766185" cy="1597660"/>
          </a:xfrm>
          <a:prstGeom prst="rect">
            <a:avLst/>
          </a:prstGeom>
        </p:spPr>
      </p:pic>
      <p:cxnSp>
        <p:nvCxnSpPr>
          <p:cNvPr id="29" name="直接连接符 28"/>
          <p:cNvCxnSpPr/>
          <p:nvPr/>
        </p:nvCxnSpPr>
        <p:spPr>
          <a:xfrm>
            <a:off x="4220210" y="2900680"/>
            <a:ext cx="4805045" cy="0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9023350" y="2901315"/>
            <a:ext cx="923925" cy="238125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 flipV="1">
            <a:off x="9876790" y="3087370"/>
            <a:ext cx="76200" cy="76200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TABLE_BEAUTIFY" val="smartTable{192ef2fa-504a-4145-8574-7a296eb7e19b}"/>
  <p:tag name="TABLE_ENDDRAG_ORIGIN_RECT" val="877*412"/>
  <p:tag name="TABLE_ENDDRAG_RECT" val="61*121*877*412"/>
</p:tagLst>
</file>

<file path=ppt/tags/tag88.xml><?xml version="1.0" encoding="utf-8"?>
<p:tagLst xmlns:p="http://schemas.openxmlformats.org/presentationml/2006/main">
  <p:tag name="KSO_WM_UNIT_TABLE_BEAUTIFY" val="smartTable{192ef2fa-504a-4145-8574-7a296eb7e19b}"/>
  <p:tag name="TABLE_ENDDRAG_ORIGIN_RECT" val="878*416"/>
  <p:tag name="TABLE_ENDDRAG_RECT" val="61*114*878*416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COMMONDATA" val="eyJoZGlkIjoiYzE3NjFlZTlkODliOGYwMTIwZDE0Y2EzM2YxNDY2ZGYifQ=="/>
  <p:tag name="KSO_WPP_MARK_KEY" val="15890b0b-001f-4d65-951a-808f2f879f8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4221</Words>
  <Application>WPS 演示</Application>
  <PresentationFormat>宽屏</PresentationFormat>
  <Paragraphs>691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思源黑体 CN Normal</vt:lpstr>
      <vt:lpstr>思源黑体 CN Medium</vt:lpstr>
      <vt:lpstr>思源黑体 CN Bold</vt:lpstr>
      <vt:lpstr>微软雅黑</vt:lpstr>
      <vt:lpstr>Calibri</vt:lpstr>
      <vt:lpstr>Wingdings</vt:lpstr>
      <vt:lpstr>Arial Unicode MS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龙龙不是隆隆</cp:lastModifiedBy>
  <cp:revision>126</cp:revision>
  <dcterms:created xsi:type="dcterms:W3CDTF">2023-02-18T00:32:00Z</dcterms:created>
  <dcterms:modified xsi:type="dcterms:W3CDTF">2023-11-09T07:21:25Z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21FE2F0FE73343D78487004C5755ED85</vt:lpwstr>
  </property>
  <property fmtid="{D5CDD505-2E9C-101B-9397-08002B2CF9AE}" pid="3" name="KSOProductBuildVer">
    <vt:lpwstr>2052-12.1.0.15712</vt:lpwstr>
  </property>
</Properties>
</file>