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2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3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4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5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6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7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8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9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0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1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2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13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14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15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16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17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8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19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20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21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22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23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24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25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26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27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28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29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30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31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32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33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34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35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36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37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notesSlides/notesSlide38.xml" ContentType="application/vnd.openxmlformats-officedocument.presentationml.notesSlide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39.xml" ContentType="application/vnd.openxmlformats-officedocument.presentationml.notesSl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40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notesSlides/notesSlide41.xml" ContentType="application/vnd.openxmlformats-officedocument.presentationml.notesSlide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notesSlides/notesSlide42.xml" ContentType="application/vnd.openxmlformats-officedocument.presentationml.notesSlide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43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44.xml" ContentType="application/vnd.openxmlformats-officedocument.presentationml.notesSlid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45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46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47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48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49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50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notesSlides/notesSlide51.xml" ContentType="application/vnd.openxmlformats-officedocument.presentationml.notesSl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52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notesSlides/notesSlide53.xml" ContentType="application/vnd.openxmlformats-officedocument.presentationml.notesSlide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54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55.xml" ContentType="application/vnd.openxmlformats-officedocument.presentationml.notesSlide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notesSlides/notesSlide56.xml" ContentType="application/vnd.openxmlformats-officedocument.presentationml.notesSlide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57.xml" ContentType="application/vnd.openxmlformats-officedocument.presentationml.notesSl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58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59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notesSlides/notesSlide60.xml" ContentType="application/vnd.openxmlformats-officedocument.presentationml.notesSlide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61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62.xml" ContentType="application/vnd.openxmlformats-officedocument.presentationml.notesSlid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notesSlides/notesSlide63.xml" ContentType="application/vnd.openxmlformats-officedocument.presentationml.notesSlide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notesSlides/notesSlide64.xml" ContentType="application/vnd.openxmlformats-officedocument.presentationml.notesSlide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notesSlides/notesSlide65.xml" ContentType="application/vnd.openxmlformats-officedocument.presentationml.notesSlide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66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67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68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notesSlides/notesSlide69.xml" ContentType="application/vnd.openxmlformats-officedocument.presentationml.notesSlide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notesSlides/notesSlide70.xml" ContentType="application/vnd.openxmlformats-officedocument.presentationml.notesSlid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7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notesSlides/notesSlide72.xml" ContentType="application/vnd.openxmlformats-officedocument.presentationml.notesSlide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notesSlides/notesSlide73.xml" ContentType="application/vnd.openxmlformats-officedocument.presentationml.notesSlide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notesSlides/notesSlide74.xml" ContentType="application/vnd.openxmlformats-officedocument.presentationml.notesSlide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notesSlides/notesSlide75.xml" ContentType="application/vnd.openxmlformats-officedocument.presentationml.notesSlide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notesSlides/notesSlide76.xml" ContentType="application/vnd.openxmlformats-officedocument.presentationml.notesSlide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notesSlides/notesSlide77.xml" ContentType="application/vnd.openxmlformats-officedocument.presentationml.notesSlide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78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notesSlides/notesSlide79.xml" ContentType="application/vnd.openxmlformats-officedocument.presentationml.notesSlide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notesSlides/notesSlide80.xml" ContentType="application/vnd.openxmlformats-officedocument.presentationml.notesSlide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81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notesSlides/notesSlide82.xml" ContentType="application/vnd.openxmlformats-officedocument.presentationml.notesSlide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83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notesSlides/notesSlide84.xml" ContentType="application/vnd.openxmlformats-officedocument.presentationml.notesSlide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85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notesSlides/notesSlide86.xml" ContentType="application/vnd.openxmlformats-officedocument.presentationml.notesSlide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notesSlides/notesSlide87.xml" ContentType="application/vnd.openxmlformats-officedocument.presentationml.notesSlide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88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notesSlides/notesSlide89.xml" ContentType="application/vnd.openxmlformats-officedocument.presentationml.notesSlide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notesSlides/notesSlide90.xml" ContentType="application/vnd.openxmlformats-officedocument.presentationml.notesSlide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notesSlides/notesSlide91.xml" ContentType="application/vnd.openxmlformats-officedocument.presentationml.notesSlide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92.xml" ContentType="application/vnd.openxmlformats-officedocument.presentationml.notesSl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notesSlides/notesSlide93.xml" ContentType="application/vnd.openxmlformats-officedocument.presentationml.notesSlide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notesSlides/notesSlide94.xml" ContentType="application/vnd.openxmlformats-officedocument.presentationml.notesSlide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notesSlides/notesSlide95.xml" ContentType="application/vnd.openxmlformats-officedocument.presentationml.notesSlide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notesSlides/notesSlide96.xml" ContentType="application/vnd.openxmlformats-officedocument.presentationml.notesSlide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notesSlides/notesSlide97.xml" ContentType="application/vnd.openxmlformats-officedocument.presentationml.notesSlide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notesSlides/notesSlide98.xml" ContentType="application/vnd.openxmlformats-officedocument.presentationml.notesSlide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notesSlides/notesSlide99.xml" ContentType="application/vnd.openxmlformats-officedocument.presentationml.notesSlide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notesSlides/notesSlide100.xml" ContentType="application/vnd.openxmlformats-officedocument.presentationml.notesSlide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notesSlides/notesSlide101.xml" ContentType="application/vnd.openxmlformats-officedocument.presentationml.notesSlide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738" r:id="rId8"/>
    <p:sldMasterId id="2147483751" r:id="rId9"/>
    <p:sldMasterId id="2147483764" r:id="rId10"/>
    <p:sldMasterId id="2147483777" r:id="rId11"/>
    <p:sldMasterId id="2147483790" r:id="rId12"/>
    <p:sldMasterId id="2147483803" r:id="rId13"/>
  </p:sldMasterIdLst>
  <p:notesMasterIdLst>
    <p:notesMasterId r:id="rId116"/>
  </p:notesMasterIdLst>
  <p:handoutMasterIdLst>
    <p:handoutMasterId r:id="rId117"/>
  </p:handoutMasterIdLst>
  <p:sldIdLst>
    <p:sldId id="2716" r:id="rId14"/>
    <p:sldId id="2707" r:id="rId15"/>
    <p:sldId id="2773" r:id="rId16"/>
    <p:sldId id="2898" r:id="rId17"/>
    <p:sldId id="2899" r:id="rId18"/>
    <p:sldId id="2900" r:id="rId19"/>
    <p:sldId id="2901" r:id="rId20"/>
    <p:sldId id="2902" r:id="rId21"/>
    <p:sldId id="2903" r:id="rId22"/>
    <p:sldId id="2904" r:id="rId23"/>
    <p:sldId id="2905" r:id="rId24"/>
    <p:sldId id="2791" r:id="rId25"/>
    <p:sldId id="3009" r:id="rId26"/>
    <p:sldId id="3010" r:id="rId27"/>
    <p:sldId id="2809" r:id="rId28"/>
    <p:sldId id="2811" r:id="rId29"/>
    <p:sldId id="3095" r:id="rId30"/>
    <p:sldId id="2812" r:id="rId31"/>
    <p:sldId id="2817" r:id="rId32"/>
    <p:sldId id="2819" r:id="rId33"/>
    <p:sldId id="2821" r:id="rId34"/>
    <p:sldId id="2823" r:id="rId35"/>
    <p:sldId id="2824" r:id="rId36"/>
    <p:sldId id="2807" r:id="rId37"/>
    <p:sldId id="2876" r:id="rId38"/>
    <p:sldId id="2877" r:id="rId39"/>
    <p:sldId id="2878" r:id="rId40"/>
    <p:sldId id="2879" r:id="rId41"/>
    <p:sldId id="2880" r:id="rId42"/>
    <p:sldId id="2881" r:id="rId43"/>
    <p:sldId id="2882" r:id="rId44"/>
    <p:sldId id="2883" r:id="rId45"/>
    <p:sldId id="2884" r:id="rId46"/>
    <p:sldId id="2887" r:id="rId47"/>
    <p:sldId id="2885" r:id="rId48"/>
    <p:sldId id="2886" r:id="rId49"/>
    <p:sldId id="2888" r:id="rId50"/>
    <p:sldId id="2889" r:id="rId51"/>
    <p:sldId id="2890" r:id="rId52"/>
    <p:sldId id="2891" r:id="rId53"/>
    <p:sldId id="2893" r:id="rId54"/>
    <p:sldId id="2892" r:id="rId55"/>
    <p:sldId id="2894" r:id="rId56"/>
    <p:sldId id="2895" r:id="rId57"/>
    <p:sldId id="2896" r:id="rId58"/>
    <p:sldId id="2956" r:id="rId59"/>
    <p:sldId id="2906" r:id="rId60"/>
    <p:sldId id="2907" r:id="rId61"/>
    <p:sldId id="3212" r:id="rId62"/>
    <p:sldId id="2908" r:id="rId63"/>
    <p:sldId id="2909" r:id="rId64"/>
    <p:sldId id="2910" r:id="rId65"/>
    <p:sldId id="2911" r:id="rId66"/>
    <p:sldId id="2912" r:id="rId67"/>
    <p:sldId id="2913" r:id="rId68"/>
    <p:sldId id="2914" r:id="rId69"/>
    <p:sldId id="3213" r:id="rId70"/>
    <p:sldId id="2915" r:id="rId71"/>
    <p:sldId id="2917" r:id="rId72"/>
    <p:sldId id="2916" r:id="rId73"/>
    <p:sldId id="3214" r:id="rId74"/>
    <p:sldId id="3215" r:id="rId75"/>
    <p:sldId id="2918" r:id="rId76"/>
    <p:sldId id="2919" r:id="rId77"/>
    <p:sldId id="2920" r:id="rId78"/>
    <p:sldId id="3216" r:id="rId79"/>
    <p:sldId id="3217" r:id="rId80"/>
    <p:sldId id="2958" r:id="rId81"/>
    <p:sldId id="2922" r:id="rId82"/>
    <p:sldId id="2923" r:id="rId83"/>
    <p:sldId id="2924" r:id="rId84"/>
    <p:sldId id="2925" r:id="rId85"/>
    <p:sldId id="3179" r:id="rId86"/>
    <p:sldId id="2927" r:id="rId87"/>
    <p:sldId id="2928" r:id="rId88"/>
    <p:sldId id="2929" r:id="rId89"/>
    <p:sldId id="2930" r:id="rId90"/>
    <p:sldId id="2931" r:id="rId91"/>
    <p:sldId id="2932" r:id="rId92"/>
    <p:sldId id="2933" r:id="rId93"/>
    <p:sldId id="2934" r:id="rId94"/>
    <p:sldId id="2935" r:id="rId95"/>
    <p:sldId id="2936" r:id="rId96"/>
    <p:sldId id="2937" r:id="rId97"/>
    <p:sldId id="2938" r:id="rId98"/>
    <p:sldId id="2939" r:id="rId99"/>
    <p:sldId id="2940" r:id="rId100"/>
    <p:sldId id="2941" r:id="rId101"/>
    <p:sldId id="2942" r:id="rId102"/>
    <p:sldId id="3218" r:id="rId103"/>
    <p:sldId id="3219" r:id="rId104"/>
    <p:sldId id="3220" r:id="rId105"/>
    <p:sldId id="3221" r:id="rId106"/>
    <p:sldId id="2949" r:id="rId107"/>
    <p:sldId id="2950" r:id="rId108"/>
    <p:sldId id="2951" r:id="rId109"/>
    <p:sldId id="3180" r:id="rId110"/>
    <p:sldId id="2952" r:id="rId111"/>
    <p:sldId id="3181" r:id="rId112"/>
    <p:sldId id="2954" r:id="rId113"/>
    <p:sldId id="3182" r:id="rId114"/>
    <p:sldId id="2825" r:id="rId115"/>
  </p:sldIdLst>
  <p:sldSz cx="12192000" cy="6858000"/>
  <p:notesSz cx="6797675" cy="9929813"/>
  <p:custDataLst>
    <p:tags r:id="rId1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1224284-8750-4B8F-B9C2-B60B62C70E6B}">
          <p14:sldIdLst>
            <p14:sldId id="2716"/>
            <p14:sldId id="2707"/>
            <p14:sldId id="2773"/>
            <p14:sldId id="2898"/>
            <p14:sldId id="2899"/>
            <p14:sldId id="2900"/>
            <p14:sldId id="2901"/>
            <p14:sldId id="2902"/>
            <p14:sldId id="2903"/>
            <p14:sldId id="2904"/>
            <p14:sldId id="2905"/>
            <p14:sldId id="2791"/>
            <p14:sldId id="3009"/>
            <p14:sldId id="3010"/>
            <p14:sldId id="2809"/>
            <p14:sldId id="2811"/>
            <p14:sldId id="3095"/>
            <p14:sldId id="2812"/>
            <p14:sldId id="2817"/>
            <p14:sldId id="2819"/>
            <p14:sldId id="2821"/>
            <p14:sldId id="2823"/>
            <p14:sldId id="2824"/>
            <p14:sldId id="2807"/>
            <p14:sldId id="2876"/>
            <p14:sldId id="2877"/>
            <p14:sldId id="2878"/>
            <p14:sldId id="2879"/>
            <p14:sldId id="2880"/>
            <p14:sldId id="2881"/>
            <p14:sldId id="2882"/>
            <p14:sldId id="2883"/>
            <p14:sldId id="2884"/>
            <p14:sldId id="2887"/>
            <p14:sldId id="2885"/>
            <p14:sldId id="2886"/>
            <p14:sldId id="2888"/>
            <p14:sldId id="2889"/>
            <p14:sldId id="2890"/>
            <p14:sldId id="2891"/>
            <p14:sldId id="2893"/>
            <p14:sldId id="2892"/>
            <p14:sldId id="2894"/>
            <p14:sldId id="2895"/>
            <p14:sldId id="2896"/>
            <p14:sldId id="2956"/>
            <p14:sldId id="2906"/>
            <p14:sldId id="2907"/>
            <p14:sldId id="3212"/>
            <p14:sldId id="2908"/>
            <p14:sldId id="2909"/>
            <p14:sldId id="2910"/>
            <p14:sldId id="2911"/>
            <p14:sldId id="2912"/>
            <p14:sldId id="2913"/>
            <p14:sldId id="2914"/>
            <p14:sldId id="3213"/>
            <p14:sldId id="2915"/>
            <p14:sldId id="2917"/>
            <p14:sldId id="2916"/>
            <p14:sldId id="3214"/>
            <p14:sldId id="3215"/>
            <p14:sldId id="2918"/>
            <p14:sldId id="2919"/>
            <p14:sldId id="2920"/>
            <p14:sldId id="3216"/>
            <p14:sldId id="3217"/>
            <p14:sldId id="2958"/>
            <p14:sldId id="2922"/>
            <p14:sldId id="2923"/>
            <p14:sldId id="2924"/>
            <p14:sldId id="2925"/>
            <p14:sldId id="3179"/>
            <p14:sldId id="2927"/>
            <p14:sldId id="2928"/>
            <p14:sldId id="2929"/>
            <p14:sldId id="2930"/>
            <p14:sldId id="2931"/>
            <p14:sldId id="2932"/>
            <p14:sldId id="2933"/>
            <p14:sldId id="2934"/>
            <p14:sldId id="2935"/>
            <p14:sldId id="2936"/>
            <p14:sldId id="2937"/>
            <p14:sldId id="2938"/>
            <p14:sldId id="2939"/>
            <p14:sldId id="2940"/>
            <p14:sldId id="2941"/>
            <p14:sldId id="2942"/>
            <p14:sldId id="3218"/>
            <p14:sldId id="3219"/>
            <p14:sldId id="3220"/>
            <p14:sldId id="3221"/>
            <p14:sldId id="2949"/>
            <p14:sldId id="2950"/>
            <p14:sldId id="2951"/>
            <p14:sldId id="3180"/>
            <p14:sldId id="2952"/>
            <p14:sldId id="3181"/>
            <p14:sldId id="2954"/>
            <p14:sldId id="3182"/>
            <p14:sldId id="2825"/>
          </p14:sldIdLst>
        </p14:section>
        <p14:section name="无标题节" id="{4AFB3A38-0D32-418E-8468-E6A7803A917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50"/>
    <a:srgbClr val="CDCDCD"/>
    <a:srgbClr val="D6680F"/>
    <a:srgbClr val="FFE699"/>
    <a:srgbClr val="F37A29"/>
    <a:srgbClr val="E7E6E6"/>
    <a:srgbClr val="ED7D31"/>
    <a:srgbClr val="F7AB78"/>
    <a:srgbClr val="BF8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3" autoAdjust="0"/>
    <p:restoredTop sz="88628" autoAdjust="0"/>
  </p:normalViewPr>
  <p:slideViewPr>
    <p:cSldViewPr snapToGrid="0">
      <p:cViewPr varScale="1">
        <p:scale>
          <a:sx n="102" d="100"/>
          <a:sy n="102" d="100"/>
        </p:scale>
        <p:origin x="13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tags" Target="tags/tag1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commentAuthors" Target="commentAuthors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博视源企业宣传画册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7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8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7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7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9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7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9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7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7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7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7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7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7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7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0" name="矩形 29"/>
          <p:cNvSpPr/>
          <p:nvPr userDrawn="1">
            <p:custDataLst>
              <p:tags r:id="rId1"/>
            </p:custDataLst>
          </p:nvPr>
        </p:nvSpPr>
        <p:spPr>
          <a:xfrm flipH="1">
            <a:off x="-2541" y="263275"/>
            <a:ext cx="384280" cy="467519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9255"/>
            <a:ext cx="12192000" cy="118745"/>
          </a:xfrm>
          <a:prstGeom prst="rect">
            <a:avLst/>
          </a:prstGeom>
          <a:solidFill>
            <a:srgbClr val="D6680F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公司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77245" y="18234"/>
            <a:ext cx="997585" cy="806450"/>
          </a:xfrm>
          <a:prstGeom prst="rect">
            <a:avLst/>
          </a:prstGeom>
        </p:spPr>
      </p:pic>
      <p:sp>
        <p:nvSpPr>
          <p:cNvPr id="42" name="文本框 41"/>
          <p:cNvSpPr txBox="1"/>
          <p:nvPr userDrawn="1"/>
        </p:nvSpPr>
        <p:spPr>
          <a:xfrm>
            <a:off x="9925397" y="6308725"/>
            <a:ext cx="19867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 保密资料      版权所有</a:t>
            </a:r>
          </a:p>
          <a:p>
            <a:r>
              <a:rPr lang="en-US" altLang="zh-CN" sz="1050" dirty="0">
                <a:latin typeface="思源黑体" panose="020B0400000000000000" charset="-122"/>
                <a:ea typeface="思源黑体" panose="020B0400000000000000" charset="-122"/>
                <a:cs typeface="思源黑体" panose="020B0400000000000000" charset="-122"/>
              </a:rPr>
              <a:t>Confidential  Information</a:t>
            </a:r>
            <a:endParaRPr lang="zh-CN" altLang="en-US" sz="1050" dirty="0">
              <a:latin typeface="思源黑体" panose="020B0400000000000000" charset="-122"/>
              <a:ea typeface="思源黑体" panose="020B0400000000000000" charset="-122"/>
              <a:cs typeface="思源黑体" panose="020B0400000000000000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4664710" y="6478905"/>
            <a:ext cx="2924810" cy="252730"/>
            <a:chOff x="7001" y="10215"/>
            <a:chExt cx="4606" cy="398"/>
          </a:xfrm>
        </p:grpSpPr>
        <p:pic>
          <p:nvPicPr>
            <p:cNvPr id="5" name="图片 4" descr="32313536303935323b32313536303930383bb5e7bbb0"/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1" y="10331"/>
              <a:ext cx="173" cy="173"/>
            </a:xfrm>
            <a:prstGeom prst="rect">
              <a:avLst/>
            </a:prstGeom>
          </p:spPr>
        </p:pic>
        <p:pic>
          <p:nvPicPr>
            <p:cNvPr id="7" name="图片 6" descr="32313534323535353b32313534323533323bcdf8c2e7"/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7" y="10274"/>
              <a:ext cx="230" cy="2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 userDrawn="1"/>
          </p:nvSpPr>
          <p:spPr>
            <a:xfrm>
              <a:off x="9209" y="10215"/>
              <a:ext cx="2398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http://www.xmbsy.net</a:t>
              </a:r>
            </a:p>
          </p:txBody>
        </p:sp>
        <p:sp>
          <p:nvSpPr>
            <p:cNvPr id="10" name="文本框 9"/>
            <p:cNvSpPr txBox="1"/>
            <p:nvPr userDrawn="1"/>
          </p:nvSpPr>
          <p:spPr>
            <a:xfrm>
              <a:off x="7174" y="10227"/>
              <a:ext cx="1589" cy="3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solidFill>
                    <a:schemeClr val="bg1">
                      <a:lumMod val="50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</a:rPr>
                <a:t>0592-6077810</a:t>
              </a: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47625" y="6494145"/>
            <a:ext cx="214820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bg1">
                    <a:lumMod val="50000"/>
                  </a:schemeClr>
                </a:solidFill>
                <a:latin typeface="思源黑体" panose="020B0400000000000000" charset="-122"/>
                <a:ea typeface="思源黑体" panose="020B0400000000000000" charset="-122"/>
              </a:rPr>
              <a:t>厦门博视源机器视觉技术有限公司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5678805"/>
            <a:ext cx="12209780" cy="1179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直角三角形 10"/>
          <p:cNvSpPr>
            <a:spLocks noChangeAspect="1"/>
          </p:cNvSpPr>
          <p:nvPr userDrawn="1"/>
        </p:nvSpPr>
        <p:spPr>
          <a:xfrm flipH="1" flipV="1">
            <a:off x="7234160" y="0"/>
            <a:ext cx="4968000" cy="496800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直角三角形 12"/>
          <p:cNvSpPr>
            <a:spLocks noChangeAspect="1"/>
          </p:cNvSpPr>
          <p:nvPr userDrawn="1"/>
        </p:nvSpPr>
        <p:spPr>
          <a:xfrm flipV="1">
            <a:off x="0" y="0"/>
            <a:ext cx="1620000" cy="16200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5255" y="19050"/>
            <a:ext cx="8275955" cy="6858000"/>
          </a:xfrm>
          <a:prstGeom prst="rect">
            <a:avLst/>
          </a:prstGeom>
        </p:spPr>
      </p:pic>
      <p:pic>
        <p:nvPicPr>
          <p:cNvPr id="14" name="图片 13" descr="公司LOGO白色字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8505" y="229235"/>
            <a:ext cx="978535" cy="791210"/>
          </a:xfrm>
          <a:prstGeom prst="rect">
            <a:avLst/>
          </a:prstGeom>
        </p:spPr>
      </p:pic>
      <p:pic>
        <p:nvPicPr>
          <p:cNvPr id="15" name="图片 14" descr="图片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37145" y="9525"/>
            <a:ext cx="4590415" cy="6858000"/>
          </a:xfrm>
          <a:prstGeom prst="rect">
            <a:avLst/>
          </a:prstGeom>
        </p:spPr>
      </p:pic>
      <p:pic>
        <p:nvPicPr>
          <p:cNvPr id="16" name="图片 15" descr="公司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41330" y="229054"/>
            <a:ext cx="997585" cy="806450"/>
          </a:xfrm>
          <a:prstGeom prst="rect">
            <a:avLst/>
          </a:prstGeom>
        </p:spPr>
      </p:pic>
      <p:pic>
        <p:nvPicPr>
          <p:cNvPr id="17" name="图片 16" descr="图片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10160"/>
            <a:ext cx="3462655" cy="3273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5.xml"/><Relationship Id="rId18" Type="http://schemas.openxmlformats.org/officeDocument/2006/relationships/tags" Target="../tags/tag1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tags" Target="../tags/tag9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7A786-B424-4A02-9209-1F4DBF3849E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4.xml"/><Relationship Id="rId4" Type="http://schemas.openxmlformats.org/officeDocument/2006/relationships/tags" Target="../tags/tag10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407.xml"/><Relationship Id="rId7" Type="http://schemas.openxmlformats.org/officeDocument/2006/relationships/image" Target="../media/image144.png"/><Relationship Id="rId2" Type="http://schemas.openxmlformats.org/officeDocument/2006/relationships/tags" Target="../tags/tag406.xml"/><Relationship Id="rId1" Type="http://schemas.openxmlformats.org/officeDocument/2006/relationships/tags" Target="../tags/tag405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100.xml"/><Relationship Id="rId4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5" Type="http://schemas.openxmlformats.org/officeDocument/2006/relationships/notesSlide" Target="../notesSlides/notesSlide101.xml"/><Relationship Id="rId4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413.xml"/><Relationship Id="rId2" Type="http://schemas.openxmlformats.org/officeDocument/2006/relationships/tags" Target="../tags/tag412.xml"/><Relationship Id="rId1" Type="http://schemas.openxmlformats.org/officeDocument/2006/relationships/tags" Target="../tags/tag411.xml"/><Relationship Id="rId5" Type="http://schemas.openxmlformats.org/officeDocument/2006/relationships/notesSlide" Target="../notesSlides/notesSlide102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40.xml"/><Relationship Id="rId7" Type="http://schemas.openxmlformats.org/officeDocument/2006/relationships/image" Target="../media/image8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tags" Target="../tags/tag144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tags" Target="../tags/tag143.xml"/><Relationship Id="rId16" Type="http://schemas.openxmlformats.org/officeDocument/2006/relationships/image" Target="../media/image19.png"/><Relationship Id="rId1" Type="http://schemas.openxmlformats.org/officeDocument/2006/relationships/tags" Target="../tags/tag142.xml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tags" Target="../tags/tag145.xml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png"/><Relationship Id="rId3" Type="http://schemas.openxmlformats.org/officeDocument/2006/relationships/tags" Target="../tags/tag148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tags" Target="../tags/tag149.xml"/><Relationship Id="rId9" Type="http://schemas.openxmlformats.org/officeDocument/2006/relationships/image" Target="../media/image11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9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tags" Target="../tags/tag156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3.png"/><Relationship Id="rId4" Type="http://schemas.openxmlformats.org/officeDocument/2006/relationships/tags" Target="../tags/tag157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60.xml"/><Relationship Id="rId7" Type="http://schemas.openxmlformats.org/officeDocument/2006/relationships/image" Target="../media/image28.png"/><Relationship Id="rId12" Type="http://schemas.openxmlformats.org/officeDocument/2006/relationships/image" Target="../media/image40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63.xml"/><Relationship Id="rId7" Type="http://schemas.openxmlformats.org/officeDocument/2006/relationships/image" Target="../media/image11.png"/><Relationship Id="rId12" Type="http://schemas.openxmlformats.org/officeDocument/2006/relationships/image" Target="../media/image44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66.xml"/><Relationship Id="rId7" Type="http://schemas.openxmlformats.org/officeDocument/2006/relationships/image" Target="../media/image11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69.xml"/><Relationship Id="rId7" Type="http://schemas.openxmlformats.org/officeDocument/2006/relationships/image" Target="../media/image29.png"/><Relationship Id="rId12" Type="http://schemas.openxmlformats.org/officeDocument/2006/relationships/image" Target="../media/image52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1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72.xml"/><Relationship Id="rId7" Type="http://schemas.openxmlformats.org/officeDocument/2006/relationships/image" Target="../media/image54.png"/><Relationship Id="rId12" Type="http://schemas.openxmlformats.org/officeDocument/2006/relationships/image" Target="../media/image8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77.xml"/><Relationship Id="rId7" Type="http://schemas.openxmlformats.org/officeDocument/2006/relationships/image" Target="../media/image59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62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image" Target="../media/image64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image" Target="../media/image65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image" Target="../media/image66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image" Target="../media/image9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7" Type="http://schemas.openxmlformats.org/officeDocument/2006/relationships/image" Target="../media/image67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image" Target="../media/image68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7" Type="http://schemas.openxmlformats.org/officeDocument/2006/relationships/image" Target="../media/image69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7" Type="http://schemas.openxmlformats.org/officeDocument/2006/relationships/image" Target="../media/image70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7" Type="http://schemas.openxmlformats.org/officeDocument/2006/relationships/image" Target="../media/image71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7" Type="http://schemas.openxmlformats.org/officeDocument/2006/relationships/image" Target="../media/image72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7" Type="http://schemas.openxmlformats.org/officeDocument/2006/relationships/image" Target="../media/image73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7" Type="http://schemas.openxmlformats.org/officeDocument/2006/relationships/image" Target="../media/image74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7" Type="http://schemas.openxmlformats.org/officeDocument/2006/relationships/image" Target="../media/image75.png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7" Type="http://schemas.openxmlformats.org/officeDocument/2006/relationships/image" Target="../media/image76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7" Type="http://schemas.openxmlformats.org/officeDocument/2006/relationships/image" Target="../media/image77.pn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226.xml"/><Relationship Id="rId7" Type="http://schemas.openxmlformats.org/officeDocument/2006/relationships/image" Target="../media/image78.pn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7" Type="http://schemas.openxmlformats.org/officeDocument/2006/relationships/image" Target="../media/image79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80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7" Type="http://schemas.openxmlformats.org/officeDocument/2006/relationships/image" Target="../media/image81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7" Type="http://schemas.openxmlformats.org/officeDocument/2006/relationships/image" Target="../media/image82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7" Type="http://schemas.openxmlformats.org/officeDocument/2006/relationships/image" Target="../media/image83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image" Target="../media/image84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7" Type="http://schemas.openxmlformats.org/officeDocument/2006/relationships/image" Target="../media/image85.pn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image" Target="../media/image86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image" Target="../media/image87.pn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7" Type="http://schemas.openxmlformats.org/officeDocument/2006/relationships/image" Target="../media/image88.pn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7" Type="http://schemas.openxmlformats.org/officeDocument/2006/relationships/image" Target="../media/image90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89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7" Type="http://schemas.openxmlformats.org/officeDocument/2006/relationships/image" Target="../media/image91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89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265.xml"/><Relationship Id="rId7" Type="http://schemas.openxmlformats.org/officeDocument/2006/relationships/image" Target="../media/image92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image" Target="../media/image89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7" Type="http://schemas.openxmlformats.org/officeDocument/2006/relationships/image" Target="../media/image93.pn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image" Target="../media/image89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271.xml"/><Relationship Id="rId7" Type="http://schemas.openxmlformats.org/officeDocument/2006/relationships/image" Target="../media/image94.png"/><Relationship Id="rId2" Type="http://schemas.openxmlformats.org/officeDocument/2006/relationships/tags" Target="../tags/tag270.xml"/><Relationship Id="rId1" Type="http://schemas.openxmlformats.org/officeDocument/2006/relationships/tags" Target="../tags/tag269.xml"/><Relationship Id="rId6" Type="http://schemas.openxmlformats.org/officeDocument/2006/relationships/image" Target="../media/image89.png"/><Relationship Id="rId5" Type="http://schemas.openxmlformats.org/officeDocument/2006/relationships/notesSlide" Target="../notesSlides/notesSlide56.xml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image" Target="../media/image95.pn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5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277.xml"/><Relationship Id="rId7" Type="http://schemas.openxmlformats.org/officeDocument/2006/relationships/image" Target="../media/image96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7" Type="http://schemas.openxmlformats.org/officeDocument/2006/relationships/image" Target="../media/image97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7" Type="http://schemas.openxmlformats.org/officeDocument/2006/relationships/image" Target="../media/image99.pn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image" Target="../media/image98.png"/><Relationship Id="rId5" Type="http://schemas.openxmlformats.org/officeDocument/2006/relationships/notesSlide" Target="../notesSlides/notesSlide60.xml"/><Relationship Id="rId4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image" Target="../media/image100.png"/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image" Target="../media/image101.png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7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7" Type="http://schemas.openxmlformats.org/officeDocument/2006/relationships/image" Target="../media/image102.pn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63.xml"/><Relationship Id="rId4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7" Type="http://schemas.openxmlformats.org/officeDocument/2006/relationships/image" Target="../media/image103.png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7" Type="http://schemas.openxmlformats.org/officeDocument/2006/relationships/image" Target="../media/image104.pn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65.xml"/><Relationship Id="rId4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tags" Target="../tags/tag301.xml"/><Relationship Id="rId7" Type="http://schemas.openxmlformats.org/officeDocument/2006/relationships/image" Target="../media/image105.pn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90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304.xml"/><Relationship Id="rId7" Type="http://schemas.openxmlformats.org/officeDocument/2006/relationships/image" Target="../media/image107.png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67.xml"/><Relationship Id="rId4" Type="http://schemas.openxmlformats.org/officeDocument/2006/relationships/slideLayout" Target="../slideLayouts/slideLayout10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image" Target="../media/image109.png"/><Relationship Id="rId5" Type="http://schemas.openxmlformats.org/officeDocument/2006/relationships/notesSlide" Target="../notesSlides/notesSlide68.xml"/><Relationship Id="rId4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69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image" Target="../media/image111.png"/><Relationship Id="rId5" Type="http://schemas.openxmlformats.org/officeDocument/2006/relationships/notesSlide" Target="../notesSlides/notesSlide70.xml"/><Relationship Id="rId4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image" Target="../media/image112.png"/><Relationship Id="rId5" Type="http://schemas.openxmlformats.org/officeDocument/2006/relationships/notesSlide" Target="../notesSlides/notesSlide71.xml"/><Relationship Id="rId4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319.xml"/><Relationship Id="rId7" Type="http://schemas.openxmlformats.org/officeDocument/2006/relationships/image" Target="../media/image113.png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72.xml"/><Relationship Id="rId4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7" Type="http://schemas.openxmlformats.org/officeDocument/2006/relationships/image" Target="../media/image114.pn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73.xml"/><Relationship Id="rId4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7" Type="http://schemas.openxmlformats.org/officeDocument/2006/relationships/image" Target="../media/image115.pn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74.xml"/><Relationship Id="rId4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7" Type="http://schemas.openxmlformats.org/officeDocument/2006/relationships/image" Target="../media/image116.pn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75.xml"/><Relationship Id="rId4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7" Type="http://schemas.openxmlformats.org/officeDocument/2006/relationships/image" Target="../media/image117.png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76.xml"/><Relationship Id="rId4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334.xml"/><Relationship Id="rId7" Type="http://schemas.openxmlformats.org/officeDocument/2006/relationships/image" Target="../media/image118.pn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77.xml"/><Relationship Id="rId4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337.xml"/><Relationship Id="rId7" Type="http://schemas.openxmlformats.org/officeDocument/2006/relationships/image" Target="../media/image119.pn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78.xml"/><Relationship Id="rId4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7" Type="http://schemas.openxmlformats.org/officeDocument/2006/relationships/image" Target="../media/image120.pn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79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343.xml"/><Relationship Id="rId7" Type="http://schemas.openxmlformats.org/officeDocument/2006/relationships/image" Target="../media/image121.pn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image" Target="../media/image61.png"/><Relationship Id="rId5" Type="http://schemas.openxmlformats.org/officeDocument/2006/relationships/notesSlide" Target="../notesSlides/notesSlide80.xml"/><Relationship Id="rId4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346.xml"/><Relationship Id="rId7" Type="http://schemas.openxmlformats.org/officeDocument/2006/relationships/image" Target="../media/image122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89.png"/><Relationship Id="rId5" Type="http://schemas.openxmlformats.org/officeDocument/2006/relationships/notesSlide" Target="../notesSlides/notesSlide81.xml"/><Relationship Id="rId4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349.xml"/><Relationship Id="rId7" Type="http://schemas.openxmlformats.org/officeDocument/2006/relationships/image" Target="../media/image123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82.xml"/><Relationship Id="rId4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352.xml"/><Relationship Id="rId7" Type="http://schemas.openxmlformats.org/officeDocument/2006/relationships/image" Target="../media/image37.png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image" Target="../media/image123.png"/><Relationship Id="rId5" Type="http://schemas.openxmlformats.org/officeDocument/2006/relationships/notesSlide" Target="../notesSlides/notesSlide83.xml"/><Relationship Id="rId4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tags" Target="../tags/tag355.xml"/><Relationship Id="rId7" Type="http://schemas.openxmlformats.org/officeDocument/2006/relationships/image" Target="../media/image37.pn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image" Target="../media/image123.png"/><Relationship Id="rId5" Type="http://schemas.openxmlformats.org/officeDocument/2006/relationships/notesSlide" Target="../notesSlides/notesSlide84.xml"/><Relationship Id="rId4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tags" Target="../tags/tag358.xml"/><Relationship Id="rId7" Type="http://schemas.openxmlformats.org/officeDocument/2006/relationships/image" Target="../media/image37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image" Target="../media/image123.png"/><Relationship Id="rId5" Type="http://schemas.openxmlformats.org/officeDocument/2006/relationships/notesSlide" Target="../notesSlides/notesSlide85.xml"/><Relationship Id="rId4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361.xml"/><Relationship Id="rId7" Type="http://schemas.openxmlformats.org/officeDocument/2006/relationships/image" Target="../media/image123.png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6.xml"/><Relationship Id="rId4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364.xml"/><Relationship Id="rId7" Type="http://schemas.openxmlformats.org/officeDocument/2006/relationships/image" Target="../media/image123.png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7.xml"/><Relationship Id="rId4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367.xml"/><Relationship Id="rId7" Type="http://schemas.openxmlformats.org/officeDocument/2006/relationships/image" Target="../media/image123.png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8.xml"/><Relationship Id="rId4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370.xml"/><Relationship Id="rId7" Type="http://schemas.openxmlformats.org/officeDocument/2006/relationships/image" Target="../media/image123.pn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89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image" Target="../media/image132.png"/><Relationship Id="rId5" Type="http://schemas.openxmlformats.org/officeDocument/2006/relationships/notesSlide" Target="../notesSlides/notesSlide90.xml"/><Relationship Id="rId4" Type="http://schemas.openxmlformats.org/officeDocument/2006/relationships/slideLayout" Target="../slideLayouts/slideLayout114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tags" Target="../tags/tag376.xml"/><Relationship Id="rId7" Type="http://schemas.openxmlformats.org/officeDocument/2006/relationships/notesSlide" Target="../notesSlides/notesSlide91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slideLayout" Target="../slideLayouts/slideLayout126.xml"/><Relationship Id="rId5" Type="http://schemas.openxmlformats.org/officeDocument/2006/relationships/tags" Target="../tags/tag378.xml"/><Relationship Id="rId4" Type="http://schemas.openxmlformats.org/officeDocument/2006/relationships/tags" Target="../tags/tag377.xml"/><Relationship Id="rId9" Type="http://schemas.openxmlformats.org/officeDocument/2006/relationships/image" Target="../media/image134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tags" Target="../tags/tag381.xml"/><Relationship Id="rId7" Type="http://schemas.openxmlformats.org/officeDocument/2006/relationships/notesSlide" Target="../notesSlides/notesSlide92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slideLayout" Target="../slideLayouts/slideLayout138.xml"/><Relationship Id="rId5" Type="http://schemas.openxmlformats.org/officeDocument/2006/relationships/tags" Target="../tags/tag383.xml"/><Relationship Id="rId10" Type="http://schemas.openxmlformats.org/officeDocument/2006/relationships/image" Target="../media/image135.png"/><Relationship Id="rId4" Type="http://schemas.openxmlformats.org/officeDocument/2006/relationships/tags" Target="../tags/tag382.xml"/><Relationship Id="rId9" Type="http://schemas.openxmlformats.org/officeDocument/2006/relationships/image" Target="../media/image12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7" Type="http://schemas.openxmlformats.org/officeDocument/2006/relationships/image" Target="../media/image136.png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image" Target="../media/image123.png"/><Relationship Id="rId5" Type="http://schemas.openxmlformats.org/officeDocument/2006/relationships/notesSlide" Target="../notesSlides/notesSlide93.xml"/><Relationship Id="rId4" Type="http://schemas.openxmlformats.org/officeDocument/2006/relationships/slideLayout" Target="../slideLayouts/slideLayout15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389.xml"/><Relationship Id="rId7" Type="http://schemas.openxmlformats.org/officeDocument/2006/relationships/image" Target="../media/image138.png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6" Type="http://schemas.openxmlformats.org/officeDocument/2006/relationships/image" Target="../media/image137.png"/><Relationship Id="rId5" Type="http://schemas.openxmlformats.org/officeDocument/2006/relationships/notesSlide" Target="../notesSlides/notesSlide94.xml"/><Relationship Id="rId4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392.xml"/><Relationship Id="rId7" Type="http://schemas.openxmlformats.org/officeDocument/2006/relationships/image" Target="../media/image139.png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5.xml"/><Relationship Id="rId4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395.xml"/><Relationship Id="rId7" Type="http://schemas.openxmlformats.org/officeDocument/2006/relationships/image" Target="../media/image140.png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96.xml"/><Relationship Id="rId4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398.xml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image" Target="../media/image141.png"/><Relationship Id="rId5" Type="http://schemas.openxmlformats.org/officeDocument/2006/relationships/notesSlide" Target="../notesSlides/notesSlide97.xml"/><Relationship Id="rId4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401.xml"/><Relationship Id="rId7" Type="http://schemas.openxmlformats.org/officeDocument/2006/relationships/image" Target="../media/image142.png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98.xml"/><Relationship Id="rId4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404.xml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image" Target="../media/image143.png"/><Relationship Id="rId5" Type="http://schemas.openxmlformats.org/officeDocument/2006/relationships/notesSlide" Target="../notesSlides/notesSlide9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 flipH="1">
            <a:off x="-10160" y="264795"/>
            <a:ext cx="629920" cy="630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 flipH="1">
            <a:off x="437515" y="543560"/>
            <a:ext cx="518160" cy="467360"/>
          </a:xfrm>
          <a:prstGeom prst="rect">
            <a:avLst/>
          </a:prstGeom>
          <a:solidFill>
            <a:srgbClr val="D668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400000000000000" charset="-122"/>
              <a:ea typeface="思源黑体" panose="020B0400000000000000" charset="-122"/>
              <a:sym typeface="思源黑体" panose="020B04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56061" y="1601564"/>
            <a:ext cx="2455235" cy="3581620"/>
            <a:chOff x="1050203" y="1628603"/>
            <a:chExt cx="2455235" cy="3581620"/>
          </a:xfrm>
        </p:grpSpPr>
        <p:sp>
          <p:nvSpPr>
            <p:cNvPr id="31" name="MH_Others_1"/>
            <p:cNvSpPr txBox="1"/>
            <p:nvPr>
              <p:custDataLst>
                <p:tags r:id="rId4"/>
              </p:custDataLst>
            </p:nvPr>
          </p:nvSpPr>
          <p:spPr>
            <a:xfrm>
              <a:off x="1509314" y="1628603"/>
              <a:ext cx="1228725" cy="3581620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990" b="1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目录</a:t>
              </a:r>
            </a:p>
          </p:txBody>
        </p:sp>
        <p:sp>
          <p:nvSpPr>
            <p:cNvPr id="32" name="MH_Others_2"/>
            <p:cNvSpPr txBox="1"/>
            <p:nvPr>
              <p:custDataLst>
                <p:tags r:id="rId5"/>
              </p:custDataLst>
            </p:nvPr>
          </p:nvSpPr>
          <p:spPr>
            <a:xfrm rot="5400000">
              <a:off x="-277623" y="3309739"/>
              <a:ext cx="3114122" cy="4584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98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rPr>
                <a:t>CONTENTS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41850" y="2627705"/>
              <a:ext cx="4635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lumMod val="75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|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997071" y="2060370"/>
            <a:ext cx="2958392" cy="2650252"/>
            <a:chOff x="5959364" y="1722600"/>
            <a:chExt cx="2958392" cy="2650252"/>
          </a:xfrm>
        </p:grpSpPr>
        <p:grpSp>
          <p:nvGrpSpPr>
            <p:cNvPr id="12" name="组合 11"/>
            <p:cNvGrpSpPr/>
            <p:nvPr/>
          </p:nvGrpSpPr>
          <p:grpSpPr>
            <a:xfrm>
              <a:off x="5959365" y="1722600"/>
              <a:ext cx="2958391" cy="2170774"/>
              <a:chOff x="5333154" y="1694799"/>
              <a:chExt cx="2447862" cy="1440650"/>
            </a:xfrm>
          </p:grpSpPr>
          <p:sp>
            <p:nvSpPr>
              <p:cNvPr id="15" name="TextBox 2"/>
              <p:cNvSpPr>
                <a:spLocks noChangeArrowheads="1"/>
              </p:cNvSpPr>
              <p:nvPr/>
            </p:nvSpPr>
            <p:spPr bwMode="auto">
              <a:xfrm>
                <a:off x="6068180" y="1694799"/>
                <a:ext cx="1712836" cy="2451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b="1" dirty="0" smtClean="0">
                    <a:latin typeface="黑体" panose="02010609060101010101" charset="-122"/>
                    <a:ea typeface="黑体" panose="02010609060101010101" charset="-122"/>
                  </a:rPr>
                  <a:t>项目需求及汇总</a:t>
                </a:r>
                <a:endParaRPr lang="zh-CN" altLang="en-US" b="1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43" name="TextBox 2"/>
              <p:cNvSpPr>
                <a:spLocks noChangeArrowheads="1"/>
              </p:cNvSpPr>
              <p:nvPr/>
            </p:nvSpPr>
            <p:spPr bwMode="auto">
              <a:xfrm>
                <a:off x="6048350" y="1992503"/>
                <a:ext cx="1534414" cy="2451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b="1" dirty="0" smtClean="0">
                    <a:latin typeface="黑体" panose="02010609060101010101" charset="-122"/>
                    <a:ea typeface="黑体" panose="02010609060101010101" charset="-122"/>
                  </a:rPr>
                  <a:t>设备外形及尺寸</a:t>
                </a:r>
                <a:endParaRPr lang="zh-CN" altLang="en-US" b="1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50" name="TextBox 2"/>
              <p:cNvSpPr>
                <a:spLocks noChangeArrowheads="1"/>
              </p:cNvSpPr>
              <p:nvPr/>
            </p:nvSpPr>
            <p:spPr bwMode="auto">
              <a:xfrm>
                <a:off x="6048350" y="2329638"/>
                <a:ext cx="1334037" cy="24442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b="1" dirty="0" smtClean="0">
                    <a:latin typeface="黑体" panose="02010609060101010101" charset="-122"/>
                    <a:ea typeface="黑体" panose="02010609060101010101" charset="-122"/>
                  </a:rPr>
                  <a:t>设备流程说明</a:t>
                </a:r>
                <a:endParaRPr lang="zh-CN" altLang="en-US" b="1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53" name="TextBox 2"/>
              <p:cNvSpPr>
                <a:spLocks noChangeArrowheads="1"/>
              </p:cNvSpPr>
              <p:nvPr/>
            </p:nvSpPr>
            <p:spPr bwMode="auto">
              <a:xfrm>
                <a:off x="6082505" y="2607580"/>
                <a:ext cx="951865" cy="24442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latin typeface="黑体" panose="02010609060101010101" charset="-122"/>
                    <a:ea typeface="黑体" panose="02010609060101010101" charset="-122"/>
                  </a:rPr>
                  <a:t>CT </a:t>
                </a:r>
                <a:r>
                  <a:rPr lang="zh-CN" altLang="en-US" b="1" dirty="0" smtClean="0">
                    <a:latin typeface="黑体" panose="02010609060101010101" charset="-122"/>
                    <a:ea typeface="黑体" panose="02010609060101010101" charset="-122"/>
                  </a:rPr>
                  <a:t>表</a:t>
                </a:r>
                <a:endParaRPr lang="zh-CN" altLang="en-US" b="1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56" name="TextBox 2"/>
              <p:cNvSpPr>
                <a:spLocks noChangeArrowheads="1"/>
              </p:cNvSpPr>
              <p:nvPr/>
            </p:nvSpPr>
            <p:spPr bwMode="auto">
              <a:xfrm>
                <a:off x="6068180" y="2872098"/>
                <a:ext cx="1705161" cy="2451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latin typeface="黑体" panose="02010609060101010101" charset="-122"/>
                    <a:ea typeface="黑体" panose="02010609060101010101" charset="-122"/>
                  </a:rPr>
                  <a:t>CCD</a:t>
                </a:r>
                <a:r>
                  <a:rPr lang="zh-CN" altLang="en-US" b="1" dirty="0" smtClean="0">
                    <a:latin typeface="黑体" panose="02010609060101010101" charset="-122"/>
                    <a:ea typeface="黑体" panose="02010609060101010101" charset="-122"/>
                  </a:rPr>
                  <a:t>尺寸测量说明</a:t>
                </a:r>
                <a:endParaRPr lang="zh-CN" altLang="en-US" b="1" dirty="0"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4" name="矩形: 圆角 3"/>
              <p:cNvSpPr/>
              <p:nvPr/>
            </p:nvSpPr>
            <p:spPr>
              <a:xfrm>
                <a:off x="5341138" y="1721787"/>
                <a:ext cx="540000" cy="191133"/>
              </a:xfrm>
              <a:prstGeom prst="roundRect">
                <a:avLst/>
              </a:prstGeom>
              <a:solidFill>
                <a:srgbClr val="D6680F"/>
              </a:solidFill>
              <a:ln>
                <a:solidFill>
                  <a:srgbClr val="D668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chemeClr val="bg1"/>
                    </a:solidFill>
                  </a:rPr>
                  <a:t>1</a:t>
                </a:r>
                <a:endParaRPr lang="zh-CN" alt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矩形: 圆角 37"/>
              <p:cNvSpPr/>
              <p:nvPr/>
            </p:nvSpPr>
            <p:spPr>
              <a:xfrm>
                <a:off x="5341138" y="2351619"/>
                <a:ext cx="540000" cy="191133"/>
              </a:xfrm>
              <a:prstGeom prst="roundRect">
                <a:avLst/>
              </a:prstGeom>
              <a:solidFill>
                <a:srgbClr val="D6680F"/>
              </a:solidFill>
              <a:ln>
                <a:solidFill>
                  <a:srgbClr val="D668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3</a:t>
                </a:r>
                <a:endParaRPr lang="zh-CN" altLang="en-US" b="1" dirty="0"/>
              </a:p>
            </p:txBody>
          </p:sp>
          <p:sp>
            <p:nvSpPr>
              <p:cNvPr id="44" name="矩形: 圆角 43"/>
              <p:cNvSpPr/>
              <p:nvPr/>
            </p:nvSpPr>
            <p:spPr>
              <a:xfrm>
                <a:off x="5341138" y="2634226"/>
                <a:ext cx="540000" cy="191133"/>
              </a:xfrm>
              <a:prstGeom prst="round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BFBFBF"/>
                    </a:solidFill>
                  </a:rPr>
                  <a:t>4</a:t>
                </a:r>
                <a:endParaRPr lang="zh-CN" altLang="en-US" b="1" dirty="0">
                  <a:solidFill>
                    <a:srgbClr val="BFBFBF"/>
                  </a:solidFill>
                </a:endParaRPr>
              </a:p>
            </p:txBody>
          </p:sp>
          <p:sp>
            <p:nvSpPr>
              <p:cNvPr id="45" name="矩形: 圆角 44"/>
              <p:cNvSpPr/>
              <p:nvPr/>
            </p:nvSpPr>
            <p:spPr>
              <a:xfrm>
                <a:off x="5341138" y="2038515"/>
                <a:ext cx="540000" cy="191133"/>
              </a:xfrm>
              <a:prstGeom prst="roundRect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BFBFBF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2</a:t>
                </a:r>
                <a:endParaRPr lang="zh-CN" altLang="en-US" b="1" dirty="0">
                  <a:solidFill>
                    <a:srgbClr val="BFBFBF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47" name="矩形: 圆角 46"/>
              <p:cNvSpPr/>
              <p:nvPr/>
            </p:nvSpPr>
            <p:spPr>
              <a:xfrm>
                <a:off x="5333154" y="2944316"/>
                <a:ext cx="540000" cy="191133"/>
              </a:xfrm>
              <a:prstGeom prst="roundRect">
                <a:avLst/>
              </a:prstGeom>
              <a:solidFill>
                <a:srgbClr val="D6680F"/>
              </a:solidFill>
              <a:ln>
                <a:solidFill>
                  <a:srgbClr val="D668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5</a:t>
                </a:r>
                <a:endParaRPr lang="zh-CN" altLang="en-US" b="1" dirty="0"/>
              </a:p>
            </p:txBody>
          </p:sp>
        </p:grpSp>
        <p:sp>
          <p:nvSpPr>
            <p:cNvPr id="19" name="TextBox 2"/>
            <p:cNvSpPr>
              <a:spLocks noChangeArrowheads="1"/>
            </p:cNvSpPr>
            <p:nvPr/>
          </p:nvSpPr>
          <p:spPr bwMode="auto">
            <a:xfrm>
              <a:off x="6823723" y="4003520"/>
              <a:ext cx="1848145" cy="36933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 smtClean="0">
                  <a:latin typeface="黑体" panose="02010609060101010101" charset="-122"/>
                  <a:ea typeface="黑体" panose="02010609060101010101" charset="-122"/>
                </a:rPr>
                <a:t>设备参数汇总</a:t>
              </a:r>
              <a:endParaRPr lang="zh-CN" altLang="en-US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0" name="矩形: 圆角 43"/>
            <p:cNvSpPr/>
            <p:nvPr/>
          </p:nvSpPr>
          <p:spPr>
            <a:xfrm>
              <a:off x="5959364" y="4056907"/>
              <a:ext cx="652623" cy="2880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rgbClr val="BFBFBF"/>
                  </a:solidFill>
                </a:rPr>
                <a:t>6</a:t>
              </a:r>
              <a:endParaRPr lang="zh-CN" altLang="en-US" b="1" dirty="0">
                <a:solidFill>
                  <a:srgbClr val="BFBFBF"/>
                </a:solidFill>
              </a:endParaRPr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5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项目需求及汇总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08785800"/>
              </p:ext>
            </p:extLst>
          </p:nvPr>
        </p:nvGraphicFramePr>
        <p:xfrm>
          <a:off x="810703" y="1167789"/>
          <a:ext cx="10661718" cy="4232247"/>
        </p:xfrm>
        <a:graphic>
          <a:graphicData uri="http://schemas.openxmlformats.org/drawingml/2006/table">
            <a:tbl>
              <a:tblPr/>
              <a:tblGrid>
                <a:gridCol w="442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9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4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26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9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52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55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24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587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3618"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NO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Spec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FAI/ CPK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CCD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Feasibility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Repeatability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mm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Correlation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（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mm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）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GRR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Remark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BI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2.654±0.03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CCD3+4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0"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15%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存在风险，侧面相机和正面坐标系的转换，会存在坐标的偏差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BJ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2.326±0.03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CCD3+4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存在风险，侧面相机和正面坐标系的转换，会存在坐标的偏差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BK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FAI 63</a:t>
                      </a:r>
                      <a:endParaRPr lang="en-US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4*0.210± 0.025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边角的厚度检测，成像需要多次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拍摄，检测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会浪费很多时间</a:t>
                      </a: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BL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64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4*0.231± 0.025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边角的厚度检测，成像需要多次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拍摄，检测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会浪费很多时间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1.945±0.05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BN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66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8.012±0.1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67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BO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67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4*0.125± 0.05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CCD3+4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BP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68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4*0.211± 0.05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CCD3+4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BQ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69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4*0.476± 0.05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CCD3+4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8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70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5.769±0.1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022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10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8400259"/>
              </p:ext>
            </p:ext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73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2*1.302±0.1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使用表面光自动测量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宋体" panose="02010600030101010101" pitchFamily="2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宋体" panose="02010600030101010101" pitchFamily="2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宋体" panose="02010600030101010101" pitchFamily="2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宋体" panose="02010600030101010101" pitchFamily="2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距离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.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同样方法测量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.</a:t>
                      </a:r>
                      <a:endParaRPr lang="zh-CN" altLang="en-US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相机检测如图所示，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P1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P2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点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计算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P1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P2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点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Y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方向的距离</a:t>
                      </a: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9110223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100</a:t>
            </a:fld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6974840" y="3535680"/>
            <a:ext cx="3012440" cy="2581910"/>
            <a:chOff x="10887" y="5548"/>
            <a:chExt cx="4744" cy="4066"/>
          </a:xfrm>
        </p:grpSpPr>
        <p:grpSp>
          <p:nvGrpSpPr>
            <p:cNvPr id="10" name="组合 9"/>
            <p:cNvGrpSpPr/>
            <p:nvPr/>
          </p:nvGrpSpPr>
          <p:grpSpPr>
            <a:xfrm>
              <a:off x="10887" y="5548"/>
              <a:ext cx="4744" cy="4066"/>
              <a:chOff x="10887" y="5548"/>
              <a:chExt cx="4744" cy="4066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10887" y="5548"/>
                <a:ext cx="4744" cy="4066"/>
                <a:chOff x="10647" y="5584"/>
                <a:chExt cx="4744" cy="4066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10647" y="5584"/>
                  <a:ext cx="4744" cy="4066"/>
                  <a:chOff x="10752" y="5744"/>
                  <a:chExt cx="4744" cy="4066"/>
                </a:xfrm>
              </p:grpSpPr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11590" y="8989"/>
                    <a:ext cx="321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10752" y="5744"/>
                    <a:ext cx="4744" cy="4066"/>
                    <a:chOff x="10782" y="5706"/>
                    <a:chExt cx="4744" cy="4066"/>
                  </a:xfrm>
                </p:grpSpPr>
                <p:grpSp>
                  <p:nvGrpSpPr>
                    <p:cNvPr id="24" name="组合 23"/>
                    <p:cNvGrpSpPr/>
                    <p:nvPr/>
                  </p:nvGrpSpPr>
                  <p:grpSpPr>
                    <a:xfrm>
                      <a:off x="10782" y="5706"/>
                      <a:ext cx="4744" cy="4066"/>
                      <a:chOff x="10932" y="5789"/>
                      <a:chExt cx="4744" cy="4066"/>
                    </a:xfrm>
                  </p:grpSpPr>
                  <p:pic>
                    <p:nvPicPr>
                      <p:cNvPr id="25" name="图片 24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32" y="6038"/>
                        <a:ext cx="4744" cy="367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5" name="组合 34"/>
                      <p:cNvGrpSpPr/>
                      <p:nvPr/>
                    </p:nvGrpSpPr>
                    <p:grpSpPr>
                      <a:xfrm>
                        <a:off x="11075" y="5789"/>
                        <a:ext cx="3195" cy="4066"/>
                        <a:chOff x="10976" y="5699"/>
                        <a:chExt cx="3195" cy="4066"/>
                      </a:xfrm>
                    </p:grpSpPr>
                    <p:cxnSp>
                      <p:nvCxnSpPr>
                        <p:cNvPr id="36" name="直接连接符 35"/>
                        <p:cNvCxnSpPr/>
                        <p:nvPr/>
                      </p:nvCxnSpPr>
                      <p:spPr>
                        <a:xfrm flipH="1">
                          <a:off x="11774" y="7358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" name="直接连接符 36"/>
                        <p:cNvCxnSpPr/>
                        <p:nvPr/>
                      </p:nvCxnSpPr>
                      <p:spPr>
                        <a:xfrm flipH="1">
                          <a:off x="12932" y="7358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8" name="弧形 37"/>
                        <p:cNvSpPr/>
                        <p:nvPr/>
                      </p:nvSpPr>
                      <p:spPr>
                        <a:xfrm rot="18960000">
                          <a:off x="10976" y="7035"/>
                          <a:ext cx="2742" cy="2730"/>
                        </a:xfrm>
                        <a:prstGeom prst="arc">
                          <a:avLst>
                            <a:gd name="adj1" fmla="val 17482892"/>
                            <a:gd name="adj2" fmla="val 20258014"/>
                          </a:avLst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39" name="弧形 38"/>
                        <p:cNvSpPr/>
                        <p:nvPr/>
                      </p:nvSpPr>
                      <p:spPr>
                        <a:xfrm rot="8100000">
                          <a:off x="10985" y="5699"/>
                          <a:ext cx="2742" cy="2730"/>
                        </a:xfrm>
                        <a:prstGeom prst="arc">
                          <a:avLst>
                            <a:gd name="adj1" fmla="val 17482892"/>
                            <a:gd name="adj2" fmla="val 20258014"/>
                          </a:avLst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0" name="椭圆 39"/>
                        <p:cNvSpPr/>
                        <p:nvPr/>
                      </p:nvSpPr>
                      <p:spPr>
                        <a:xfrm>
                          <a:off x="12103" y="6991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1" name="椭圆 40"/>
                        <p:cNvSpPr/>
                        <p:nvPr/>
                      </p:nvSpPr>
                      <p:spPr>
                        <a:xfrm>
                          <a:off x="12296" y="6978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2" name="椭圆 41"/>
                        <p:cNvSpPr/>
                        <p:nvPr/>
                      </p:nvSpPr>
                      <p:spPr>
                        <a:xfrm>
                          <a:off x="12489" y="6995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3" name="椭圆 42"/>
                        <p:cNvSpPr/>
                        <p:nvPr/>
                      </p:nvSpPr>
                      <p:spPr>
                        <a:xfrm>
                          <a:off x="12296" y="8371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4" name="椭圆 43"/>
                        <p:cNvSpPr/>
                        <p:nvPr/>
                      </p:nvSpPr>
                      <p:spPr>
                        <a:xfrm>
                          <a:off x="12489" y="8351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5" name="椭圆 44"/>
                        <p:cNvSpPr/>
                        <p:nvPr/>
                      </p:nvSpPr>
                      <p:spPr>
                        <a:xfrm>
                          <a:off x="12103" y="8343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6" name="椭圆 45"/>
                        <p:cNvSpPr/>
                        <p:nvPr/>
                      </p:nvSpPr>
                      <p:spPr>
                        <a:xfrm>
                          <a:off x="13021" y="7217"/>
                          <a:ext cx="1150" cy="1169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accent4"/>
                          </a:solidFill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47" name="直接连接符 46"/>
                        <p:cNvCxnSpPr/>
                        <p:nvPr/>
                      </p:nvCxnSpPr>
                      <p:spPr>
                        <a:xfrm flipH="1">
                          <a:off x="12161" y="7264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" name="直接连接符 47"/>
                        <p:cNvCxnSpPr/>
                        <p:nvPr/>
                      </p:nvCxnSpPr>
                      <p:spPr>
                        <a:xfrm flipH="1">
                          <a:off x="12357" y="7267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" name="直接连接符 48"/>
                        <p:cNvCxnSpPr/>
                        <p:nvPr/>
                      </p:nvCxnSpPr>
                      <p:spPr>
                        <a:xfrm flipH="1">
                          <a:off x="12540" y="7261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直接连接符 49"/>
                        <p:cNvCxnSpPr/>
                        <p:nvPr/>
                      </p:nvCxnSpPr>
                      <p:spPr>
                        <a:xfrm flipV="1">
                          <a:off x="12034" y="7708"/>
                          <a:ext cx="650" cy="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1" name="椭圆 50"/>
                        <p:cNvSpPr/>
                        <p:nvPr/>
                      </p:nvSpPr>
                      <p:spPr>
                        <a:xfrm>
                          <a:off x="12300" y="7654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52" name="椭圆 51"/>
                        <p:cNvSpPr/>
                        <p:nvPr/>
                      </p:nvSpPr>
                      <p:spPr>
                        <a:xfrm>
                          <a:off x="13531" y="7710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53" name="直接连接符 52"/>
                        <p:cNvCxnSpPr>
                          <a:stCxn id="51" idx="6"/>
                          <a:endCxn id="52" idx="2"/>
                        </p:cNvCxnSpPr>
                        <p:nvPr/>
                      </p:nvCxnSpPr>
                      <p:spPr>
                        <a:xfrm>
                          <a:off x="12420" y="7714"/>
                          <a:ext cx="1111" cy="5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4" name="文本框 53"/>
                        <p:cNvSpPr txBox="1"/>
                        <p:nvPr/>
                      </p:nvSpPr>
                      <p:spPr>
                        <a:xfrm>
                          <a:off x="11505" y="7589"/>
                          <a:ext cx="558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L1</a:t>
                          </a:r>
                        </a:p>
                      </p:txBody>
                    </p:sp>
                    <p:sp>
                      <p:nvSpPr>
                        <p:cNvPr id="55" name="文本框 54"/>
                        <p:cNvSpPr txBox="1"/>
                        <p:nvPr/>
                      </p:nvSpPr>
                      <p:spPr>
                        <a:xfrm>
                          <a:off x="12790" y="7433"/>
                          <a:ext cx="558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L2</a:t>
                          </a:r>
                        </a:p>
                      </p:txBody>
                    </p:sp>
                    <p:sp>
                      <p:nvSpPr>
                        <p:cNvPr id="56" name="文本框 55"/>
                        <p:cNvSpPr txBox="1"/>
                        <p:nvPr/>
                      </p:nvSpPr>
                      <p:spPr>
                        <a:xfrm>
                          <a:off x="11916" y="6736"/>
                          <a:ext cx="944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P1  P2  P3</a:t>
                          </a:r>
                        </a:p>
                      </p:txBody>
                    </p:sp>
                    <p:sp>
                      <p:nvSpPr>
                        <p:cNvPr id="26" name="文本框 25"/>
                        <p:cNvSpPr txBox="1"/>
                        <p:nvPr/>
                      </p:nvSpPr>
                      <p:spPr>
                        <a:xfrm>
                          <a:off x="11916" y="8433"/>
                          <a:ext cx="944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P4  P5  P6</a:t>
                          </a:r>
                        </a:p>
                      </p:txBody>
                    </p:sp>
                    <p:sp>
                      <p:nvSpPr>
                        <p:cNvPr id="58" name="文本框 57"/>
                        <p:cNvSpPr txBox="1"/>
                        <p:nvPr/>
                      </p:nvSpPr>
                      <p:spPr>
                        <a:xfrm>
                          <a:off x="12302" y="7654"/>
                          <a:ext cx="558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D12</a:t>
                          </a:r>
                        </a:p>
                      </p:txBody>
                    </p:sp>
                  </p:grpSp>
                </p:grpSp>
                <p:sp>
                  <p:nvSpPr>
                    <p:cNvPr id="28" name="文本框 27"/>
                    <p:cNvSpPr txBox="1"/>
                    <p:nvPr/>
                  </p:nvSpPr>
                  <p:spPr>
                    <a:xfrm>
                      <a:off x="13466" y="7626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C1</a:t>
                      </a:r>
                    </a:p>
                  </p:txBody>
                </p:sp>
              </p:grpSp>
              <p:cxnSp>
                <p:nvCxnSpPr>
                  <p:cNvPr id="29" name="直接连接符 28"/>
                  <p:cNvCxnSpPr/>
                  <p:nvPr/>
                </p:nvCxnSpPr>
                <p:spPr>
                  <a:xfrm flipH="1" flipV="1">
                    <a:off x="11120" y="7755"/>
                    <a:ext cx="4050" cy="2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箭头连接符 30"/>
                  <p:cNvCxnSpPr/>
                  <p:nvPr/>
                </p:nvCxnSpPr>
                <p:spPr>
                  <a:xfrm>
                    <a:off x="14954" y="7766"/>
                    <a:ext cx="0" cy="575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sysDot"/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矩形 31"/>
                  <p:cNvSpPr/>
                  <p:nvPr/>
                </p:nvSpPr>
                <p:spPr>
                  <a:xfrm rot="16200000">
                    <a:off x="10653" y="6814"/>
                    <a:ext cx="1275" cy="494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4" name="文本框 33"/>
                <p:cNvSpPr txBox="1"/>
                <p:nvPr/>
              </p:nvSpPr>
              <p:spPr>
                <a:xfrm rot="16200000">
                  <a:off x="10561" y="6608"/>
                  <a:ext cx="1260" cy="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1.305</a:t>
                  </a: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10778" y="8271"/>
                  <a:ext cx="666" cy="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P1</a:t>
                  </a:r>
                </a:p>
              </p:txBody>
            </p:sp>
          </p:grpSp>
          <p:sp>
            <p:nvSpPr>
              <p:cNvPr id="60" name="文本框 59"/>
              <p:cNvSpPr txBox="1"/>
              <p:nvPr/>
            </p:nvSpPr>
            <p:spPr>
              <a:xfrm>
                <a:off x="14911" y="8282"/>
                <a:ext cx="666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P2</a:t>
                </a: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 rot="16200000">
                <a:off x="14407" y="6645"/>
                <a:ext cx="1320" cy="5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1.308</a:t>
                </a:r>
              </a:p>
            </p:txBody>
          </p:sp>
          <p:sp>
            <p:nvSpPr>
              <p:cNvPr id="63" name="矩形 62"/>
              <p:cNvSpPr/>
              <p:nvPr/>
            </p:nvSpPr>
            <p:spPr>
              <a:xfrm rot="16200000">
                <a:off x="14429" y="6666"/>
                <a:ext cx="1275" cy="4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4" name="直接箭头连接符 63"/>
              <p:cNvCxnSpPr/>
              <p:nvPr/>
            </p:nvCxnSpPr>
            <p:spPr>
              <a:xfrm>
                <a:off x="11350" y="7563"/>
                <a:ext cx="1" cy="58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椭圆 64"/>
            <p:cNvSpPr/>
            <p:nvPr/>
          </p:nvSpPr>
          <p:spPr>
            <a:xfrm>
              <a:off x="11179" y="8083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5209" y="8080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835" y="3693795"/>
            <a:ext cx="4528185" cy="22669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271095" y="515719"/>
            <a:ext cx="7560000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设备参数汇总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78755" y="1160879"/>
          <a:ext cx="8781303" cy="459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0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03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8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相机类型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像素精度</a:t>
                      </a:r>
                      <a:r>
                        <a:rPr lang="en-US" altLang="zh-CN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X/Y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8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CCD1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（底部相机）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MV-CH250-90GM</a:t>
                      </a:r>
                      <a:endParaRPr 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0.003mm/pix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2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CCD2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（顶部相机）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MV-CH250-90GM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0.003mm/pix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CCD3&amp;CCD4(</a:t>
                      </a:r>
                      <a:r>
                        <a:rPr lang="zh-CN" altLang="en-US" sz="12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侧面相机）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MV-CE013-80GM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0.002mm/pix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3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辅助相机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CCD5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辅助相机）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MV-CH250-90GM</a:t>
                      </a:r>
                      <a:endParaRPr kumimoji="0" lang="en-US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/pix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26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辅助相机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CCD6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侧面辅助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相机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MV-CH250-90GM</a:t>
                      </a:r>
                      <a:endParaRPr kumimoji="0" lang="en-US" altLang="zh-CN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00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/pix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26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镭射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1+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镭射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2 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（侧面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3D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LJ-X8020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0.0025mm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426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3+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 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 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（上下面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）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LJ-X8060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0.005mm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523">
                <a:tc gridSpan="5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备注：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 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和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个镭射头</a:t>
                      </a:r>
                      <a:endParaRPr lang="en-US" altLang="zh-CN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0219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101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271095" y="515719"/>
            <a:ext cx="7560000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设备参数汇总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78755" y="1151452"/>
          <a:ext cx="8781303" cy="3260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7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0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07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8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Item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Target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可行性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备注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8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</a:t>
                      </a:r>
                      <a:r>
                        <a:rPr lang="en-US" altLang="zh-CN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CT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sz="12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3s/pcs</a:t>
                      </a:r>
                      <a:r>
                        <a:rPr lang="zh-CN" altLang="en-US" sz="12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；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是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2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UPH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1200 pcs/h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2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机故率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5%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2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设备稼动率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2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ea"/>
                          <a:sym typeface="+mn-lt"/>
                        </a:rPr>
                        <a:t>&gt;98%;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905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设备交期说明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zh-CN" altLang="en-US" sz="1200" dirty="0" smtClean="0"/>
                        <a:t>开发周期：</a:t>
                      </a:r>
                      <a:r>
                        <a:rPr lang="en-US" altLang="zh-CN" sz="1200" dirty="0" smtClean="0"/>
                        <a:t>45-50</a:t>
                      </a:r>
                      <a:r>
                        <a:rPr lang="zh-CN" altLang="en-US" sz="1200" dirty="0" smtClean="0"/>
                        <a:t>天</a:t>
                      </a:r>
                      <a:endParaRPr lang="en-US" altLang="zh-CN" sz="1200" dirty="0" smtClean="0"/>
                    </a:p>
                    <a:p>
                      <a:r>
                        <a:rPr lang="zh-CN" altLang="en-US" sz="1200" dirty="0" smtClean="0"/>
                        <a:t>现场调试：</a:t>
                      </a:r>
                      <a:r>
                        <a:rPr lang="en-US" altLang="zh-CN" sz="1200" dirty="0" smtClean="0"/>
                        <a:t>30-35</a:t>
                      </a:r>
                      <a:r>
                        <a:rPr lang="zh-CN" altLang="en-US" sz="1200" dirty="0" smtClean="0"/>
                        <a:t>天</a:t>
                      </a:r>
                      <a:endParaRPr lang="en-US" altLang="zh-CN" sz="1200" dirty="0" smtClean="0"/>
                    </a:p>
                    <a:p>
                      <a:r>
                        <a:rPr lang="zh-CN" altLang="en-US" sz="1200" dirty="0" smtClean="0"/>
                        <a:t>复制周期：</a:t>
                      </a:r>
                      <a:r>
                        <a:rPr lang="en-US" altLang="zh-CN" sz="1200" dirty="0" smtClean="0"/>
                        <a:t>40-45</a:t>
                      </a:r>
                      <a:r>
                        <a:rPr lang="zh-CN" altLang="en-US" sz="1200" dirty="0" smtClean="0"/>
                        <a:t>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11964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102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项目需求及汇总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00925877"/>
              </p:ext>
            </p:extLst>
          </p:nvPr>
        </p:nvGraphicFramePr>
        <p:xfrm>
          <a:off x="1008666" y="1068944"/>
          <a:ext cx="10133817" cy="2550314"/>
        </p:xfrm>
        <a:graphic>
          <a:graphicData uri="http://schemas.openxmlformats.org/drawingml/2006/table">
            <a:tbl>
              <a:tblPr/>
              <a:tblGrid>
                <a:gridCol w="42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2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74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15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3618"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NO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Spec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FAI/ CPK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CCD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Feasibility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Repeatability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mm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Correlation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（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mm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）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GRR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Remark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71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2*0.973±0.1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15%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72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0.064±0.1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73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2*1.302±0.1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39">
                <a:tc gridSpan="11">
                  <a:txBody>
                    <a:bodyPr/>
                    <a:lstStyle/>
                    <a:p>
                      <a:pPr algn="l" rtl="0" fontAlgn="ctr"/>
                      <a:r>
                        <a:rPr lang="zh-CN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小结：</a:t>
                      </a:r>
                      <a:endParaRPr lang="en-US" altLang="zh-CN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28600" indent="-228600" algn="l" rtl="0" fontAlgn="ctr">
                        <a:buAutoNum type="arabicPeriod"/>
                      </a:pPr>
                      <a:r>
                        <a:rPr lang="zh-CN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需求检测尺寸个数</a:t>
                      </a:r>
                      <a:r>
                        <a:rPr lang="zh-CN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en-US" altLang="zh-CN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</a:t>
                      </a:r>
                      <a:r>
                        <a:rPr lang="zh-CN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en-US" altLang="zh-CN" sz="11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28600" indent="-228600" algn="l" rtl="0" fontAlgn="ctr">
                        <a:buAutoNum type="arabicPeriod"/>
                      </a:pPr>
                      <a:r>
                        <a:rPr lang="zh-CN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可检数量：</a:t>
                      </a:r>
                      <a:r>
                        <a:rPr lang="en-US" altLang="zh-CN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  <a:r>
                        <a:rPr lang="zh-CN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en-US" altLang="zh-CN" sz="11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28600" marR="0" indent="-2286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defRPr/>
                      </a:pPr>
                      <a:r>
                        <a:rPr lang="zh-CN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不可检数量：</a:t>
                      </a:r>
                      <a:r>
                        <a:rPr lang="en-US" altLang="zh-CN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个（</a:t>
                      </a:r>
                      <a:r>
                        <a:rPr lang="en-US" altLang="zh-CN" sz="11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22/30/34/35</a:t>
                      </a:r>
                      <a:r>
                        <a:rPr lang="zh-CN" altLang="en-US" sz="11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；</a:t>
                      </a:r>
                      <a:r>
                        <a:rPr lang="en-US" altLang="zh-CN" sz="11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41/42/43/44</a:t>
                      </a:r>
                      <a:r>
                        <a:rPr lang="zh-CN" altLang="en-US" sz="11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1100" dirty="0" smtClean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63/64</a:t>
                      </a:r>
                      <a:r>
                        <a:rPr lang="zh-CN" alt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  <a:p>
                      <a:pPr marL="228600" marR="0" indent="-2286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defRPr/>
                      </a:pP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其中带风险：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个（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11/39/40/54/55/56/57/58/59/60/61/62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）</a:t>
                      </a:r>
                      <a:endParaRPr lang="zh-CN" altLang="en-US" sz="11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964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11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</a:rPr>
              <a:t>设备外形及尺寸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388436" y="5806963"/>
            <a:ext cx="83413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说明：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设备总占地约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1700mmX1000mm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。具体尺寸以实际设计为准。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0223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E6E6DB">
                  <a:alpha val="100000"/>
                </a:srgbClr>
              </a:clrFrom>
              <a:clrTo>
                <a:srgbClr val="E6E6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7865" y="748030"/>
            <a:ext cx="8255635" cy="50590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 rot="10800000">
            <a:off x="923925" y="4665980"/>
            <a:ext cx="942975" cy="7219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2325" y="646430"/>
            <a:ext cx="8145145" cy="4945380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3"/>
            </p:custDataLst>
          </p:nvPr>
        </p:nvCxnSpPr>
        <p:spPr>
          <a:xfrm flipV="1">
            <a:off x="3261674" y="525150"/>
            <a:ext cx="7610161" cy="2160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21" name="肘形连接符 20"/>
          <p:cNvCxnSpPr>
            <a:stCxn id="36" idx="0"/>
            <a:endCxn id="23" idx="2"/>
          </p:cNvCxnSpPr>
          <p:nvPr/>
        </p:nvCxnSpPr>
        <p:spPr bwMode="auto">
          <a:xfrm rot="16200000" flipV="1">
            <a:off x="9022715" y="5262880"/>
            <a:ext cx="701675" cy="154305"/>
          </a:xfrm>
          <a:prstGeom prst="bentConnector3">
            <a:avLst>
              <a:gd name="adj1" fmla="val 49955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" name="肘形连接符 21"/>
          <p:cNvCxnSpPr>
            <a:stCxn id="26" idx="3"/>
          </p:cNvCxnSpPr>
          <p:nvPr/>
        </p:nvCxnSpPr>
        <p:spPr bwMode="auto">
          <a:xfrm>
            <a:off x="2069027" y="1967033"/>
            <a:ext cx="2226884" cy="241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3" name="圆角矩形 22"/>
          <p:cNvSpPr/>
          <p:nvPr/>
        </p:nvSpPr>
        <p:spPr>
          <a:xfrm>
            <a:off x="8509726" y="1486235"/>
            <a:ext cx="1573142" cy="3502431"/>
          </a:xfrm>
          <a:prstGeom prst="roundRect">
            <a:avLst>
              <a:gd name="adj" fmla="val 1652"/>
            </a:avLst>
          </a:prstGeom>
          <a:noFill/>
          <a:ln w="25400" cmpd="sng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24" name="圆角矩形 23"/>
          <p:cNvSpPr/>
          <p:nvPr/>
        </p:nvSpPr>
        <p:spPr>
          <a:xfrm>
            <a:off x="4294459" y="1486525"/>
            <a:ext cx="4051168" cy="1368939"/>
          </a:xfrm>
          <a:prstGeom prst="roundRect">
            <a:avLst>
              <a:gd name="adj" fmla="val 1652"/>
            </a:avLst>
          </a:prstGeom>
          <a:noFill/>
          <a:ln w="25400" cmpd="sng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25" name="圆角矩形 24"/>
          <p:cNvSpPr/>
          <p:nvPr/>
        </p:nvSpPr>
        <p:spPr>
          <a:xfrm>
            <a:off x="2459530" y="2200270"/>
            <a:ext cx="1671373" cy="2779976"/>
          </a:xfrm>
          <a:prstGeom prst="roundRect">
            <a:avLst>
              <a:gd name="adj" fmla="val 1652"/>
            </a:avLst>
          </a:prstGeom>
          <a:noFill/>
          <a:ln w="25400" cmpd="sng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26" name="圆角矩形 25"/>
          <p:cNvSpPr/>
          <p:nvPr/>
        </p:nvSpPr>
        <p:spPr bwMode="auto">
          <a:xfrm>
            <a:off x="916873" y="1700890"/>
            <a:ext cx="1152154" cy="532284"/>
          </a:xfrm>
          <a:prstGeom prst="roundRect">
            <a:avLst/>
          </a:prstGeom>
          <a:solidFill>
            <a:srgbClr val="FFD57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algn="ctr"/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Step2 :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传料机构传料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sym typeface="Helvetica Neue Light" pitchFamily="2" charset="0"/>
            </a:endParaRPr>
          </a:p>
        </p:txBody>
      </p:sp>
      <p:cxnSp>
        <p:nvCxnSpPr>
          <p:cNvPr id="27" name="肘形连接符 26"/>
          <p:cNvCxnSpPr>
            <a:stCxn id="34" idx="3"/>
            <a:endCxn id="25" idx="1"/>
          </p:cNvCxnSpPr>
          <p:nvPr>
            <p:custDataLst>
              <p:tags r:id="rId4"/>
            </p:custDataLst>
          </p:nvPr>
        </p:nvCxnSpPr>
        <p:spPr bwMode="auto">
          <a:xfrm>
            <a:off x="2075802" y="3477752"/>
            <a:ext cx="383729" cy="112748"/>
          </a:xfrm>
          <a:prstGeom prst="bentConnector3">
            <a:avLst>
              <a:gd name="adj1" fmla="val 50063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8" name="肘形连接符 27"/>
          <p:cNvCxnSpPr>
            <a:stCxn id="35" idx="0"/>
            <a:endCxn id="29" idx="2"/>
          </p:cNvCxnSpPr>
          <p:nvPr/>
        </p:nvCxnSpPr>
        <p:spPr bwMode="auto">
          <a:xfrm rot="16200000" flipV="1">
            <a:off x="5868670" y="5389880"/>
            <a:ext cx="523240" cy="11176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9" name="圆角矩形 28"/>
          <p:cNvSpPr/>
          <p:nvPr/>
        </p:nvSpPr>
        <p:spPr>
          <a:xfrm>
            <a:off x="4391660" y="2933065"/>
            <a:ext cx="3365500" cy="2251075"/>
          </a:xfrm>
          <a:prstGeom prst="roundRect">
            <a:avLst>
              <a:gd name="adj" fmla="val 1652"/>
            </a:avLst>
          </a:prstGeom>
          <a:noFill/>
          <a:ln w="25400" cmpd="sng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grpSp>
        <p:nvGrpSpPr>
          <p:cNvPr id="30" name="组合 29"/>
          <p:cNvGrpSpPr/>
          <p:nvPr/>
        </p:nvGrpSpPr>
        <p:grpSpPr>
          <a:xfrm>
            <a:off x="916873" y="3211610"/>
            <a:ext cx="8987864" cy="3002084"/>
            <a:chOff x="916873" y="3211610"/>
            <a:chExt cx="8987864" cy="3002084"/>
          </a:xfrm>
        </p:grpSpPr>
        <p:cxnSp>
          <p:nvCxnSpPr>
            <p:cNvPr id="32" name="直接箭头连接符 31"/>
            <p:cNvCxnSpPr>
              <a:endCxn id="31" idx="0"/>
            </p:cNvCxnSpPr>
            <p:nvPr/>
          </p:nvCxnSpPr>
          <p:spPr>
            <a:xfrm flipH="1">
              <a:off x="1856337" y="3827010"/>
              <a:ext cx="1047115" cy="114490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916873" y="5388170"/>
              <a:ext cx="115892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9525" marR="3810">
                <a:spcBef>
                  <a:spcPts val="80"/>
                </a:spcBef>
                <a:tabLst>
                  <a:tab pos="226695" algn="l"/>
                  <a:tab pos="227330" algn="l"/>
                </a:tabLst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产品爪子朝上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4" name="圆角矩形 33"/>
            <p:cNvSpPr/>
            <p:nvPr/>
          </p:nvSpPr>
          <p:spPr bwMode="auto">
            <a:xfrm>
              <a:off x="923648" y="3211610"/>
              <a:ext cx="1152154" cy="532284"/>
            </a:xfrm>
            <a:prstGeom prst="roundRect">
              <a:avLst/>
            </a:prstGeom>
            <a:solidFill>
              <a:srgbClr val="FFD57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9681" tIns="34840" rIns="69681" bIns="34840" numCol="1" rtlCol="0" anchor="t" anchorCtr="0" compatLnSpc="1"/>
            <a:lstStyle/>
            <a:p>
              <a:pPr algn="ctr"/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Step1 :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上料区上料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ヒラギノ角ゴ ProN W3" charset="-128"/>
                <a:sym typeface="Helvetica Neue Light" pitchFamily="2" charset="0"/>
              </a:endParaRPr>
            </a:p>
          </p:txBody>
        </p:sp>
        <p:sp>
          <p:nvSpPr>
            <p:cNvPr id="35" name="圆角矩形 34"/>
            <p:cNvSpPr/>
            <p:nvPr/>
          </p:nvSpPr>
          <p:spPr bwMode="auto">
            <a:xfrm>
              <a:off x="5731627" y="5707540"/>
              <a:ext cx="908755" cy="506154"/>
            </a:xfrm>
            <a:prstGeom prst="roundRect">
              <a:avLst/>
            </a:prstGeom>
            <a:solidFill>
              <a:srgbClr val="FFD57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9681" tIns="34840" rIns="69681" bIns="34840" numCol="1" rtlCol="0" anchor="t" anchorCtr="0" compatLnSpc="1"/>
            <a:lstStyle/>
            <a:p>
              <a:pPr algn="ctr"/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Step3 :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检测区检测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ヒラギノ角ゴ ProN W3" charset="-128"/>
                <a:sym typeface="+mn-ea"/>
              </a:endParaRPr>
            </a:p>
          </p:txBody>
        </p:sp>
        <p:sp>
          <p:nvSpPr>
            <p:cNvPr id="36" name="圆角矩形 35"/>
            <p:cNvSpPr/>
            <p:nvPr/>
          </p:nvSpPr>
          <p:spPr bwMode="auto">
            <a:xfrm>
              <a:off x="8995982" y="5690603"/>
              <a:ext cx="908755" cy="506154"/>
            </a:xfrm>
            <a:prstGeom prst="roundRect">
              <a:avLst/>
            </a:prstGeom>
            <a:solidFill>
              <a:srgbClr val="FFD57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9681" tIns="34840" rIns="69681" bIns="34840" numCol="1" rtlCol="0" anchor="t" anchorCtr="0" compatLnSpc="1"/>
            <a:lstStyle/>
            <a:p>
              <a:pPr algn="ctr" defTabSz="914400" fontAlgn="ctr">
                <a:defRPr/>
              </a:pPr>
              <a:r>
                <a: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Step4 : </a:t>
              </a: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下料区下料</a:t>
              </a:r>
              <a:endPara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ヒラギノ角ゴ ProN W3" charset="-128"/>
                <a:sym typeface="+mn-ea"/>
              </a:endParaRPr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3" name="线形标注 2 12"/>
          <p:cNvSpPr/>
          <p:nvPr/>
        </p:nvSpPr>
        <p:spPr>
          <a:xfrm>
            <a:off x="3148965" y="5523865"/>
            <a:ext cx="794385" cy="368300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-66034"/>
              <a:gd name="adj6" fmla="val 131814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大理石大板平台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804285" y="2668270"/>
            <a:ext cx="2470785" cy="2482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1374140" y="2301875"/>
            <a:ext cx="942975" cy="7219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40" y="1004570"/>
            <a:ext cx="2091055" cy="126936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 flipV="1">
            <a:off x="3254309" y="525147"/>
            <a:ext cx="7617526" cy="2160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2873260" y="2358505"/>
            <a:ext cx="3388232" cy="32760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1" name="右箭头 40"/>
          <p:cNvSpPr/>
          <p:nvPr/>
        </p:nvSpPr>
        <p:spPr bwMode="auto">
          <a:xfrm>
            <a:off x="6296333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6531022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9100020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653537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09503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7" name="右箭头 46"/>
          <p:cNvSpPr/>
          <p:nvPr/>
        </p:nvSpPr>
        <p:spPr bwMode="auto">
          <a:xfrm>
            <a:off x="8845975" y="2015790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8" name="右箭头 47"/>
          <p:cNvSpPr/>
          <p:nvPr/>
        </p:nvSpPr>
        <p:spPr bwMode="auto">
          <a:xfrm>
            <a:off x="8865331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56" name="线形标注 2 55"/>
          <p:cNvSpPr/>
          <p:nvPr/>
        </p:nvSpPr>
        <p:spPr>
          <a:xfrm>
            <a:off x="2940522" y="2419743"/>
            <a:ext cx="794071" cy="603901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157869"/>
              <a:gd name="adj6" fmla="val 344041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Step1.1 : 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料盘传送，料盘通过输送带传送</a:t>
            </a:r>
          </a:p>
        </p:txBody>
      </p:sp>
      <p:sp>
        <p:nvSpPr>
          <p:cNvPr id="57" name="线形标注 2 56"/>
          <p:cNvSpPr/>
          <p:nvPr/>
        </p:nvSpPr>
        <p:spPr>
          <a:xfrm>
            <a:off x="2940522" y="3273333"/>
            <a:ext cx="794071" cy="603901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50697"/>
              <a:gd name="adj6" fmla="val 211534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Step1.2 : 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整排取料上料</a:t>
            </a:r>
          </a:p>
        </p:txBody>
      </p:sp>
      <p:sp>
        <p:nvSpPr>
          <p:cNvPr id="58" name="线形标注 2 57"/>
          <p:cNvSpPr/>
          <p:nvPr/>
        </p:nvSpPr>
        <p:spPr>
          <a:xfrm>
            <a:off x="2940522" y="4114826"/>
            <a:ext cx="794071" cy="603901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12929"/>
              <a:gd name="adj6" fmla="val 196581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Step1.3 : 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上料缓存</a:t>
            </a:r>
          </a:p>
        </p:txBody>
      </p:sp>
      <p:sp>
        <p:nvSpPr>
          <p:cNvPr id="59" name="线形标注 2 58"/>
          <p:cNvSpPr/>
          <p:nvPr/>
        </p:nvSpPr>
        <p:spPr>
          <a:xfrm>
            <a:off x="2940522" y="4903091"/>
            <a:ext cx="794071" cy="603901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-31692"/>
              <a:gd name="adj6" fmla="val 177708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Step1.4 : 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空料盘叠盘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7176831" y="5336147"/>
            <a:ext cx="1016426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1.3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上料缓存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9578146" y="5334833"/>
            <a:ext cx="139294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工装倒角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0.4x1.2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9492793" y="2881150"/>
            <a:ext cx="1564582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工装倒角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0.6x2.0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4517" y="934400"/>
            <a:ext cx="2033888" cy="1194959"/>
            <a:chOff x="593889" y="1232333"/>
            <a:chExt cx="2033888" cy="1194959"/>
          </a:xfrm>
        </p:grpSpPr>
        <p:grpSp>
          <p:nvGrpSpPr>
            <p:cNvPr id="37" name="Group 1"/>
            <p:cNvGrpSpPr/>
            <p:nvPr/>
          </p:nvGrpSpPr>
          <p:grpSpPr>
            <a:xfrm>
              <a:off x="593889" y="1232333"/>
              <a:ext cx="2033888" cy="1194959"/>
              <a:chOff x="2555776" y="3891411"/>
              <a:chExt cx="1913525" cy="55993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9" name="Rectangle 4"/>
              <p:cNvSpPr/>
              <p:nvPr/>
            </p:nvSpPr>
            <p:spPr bwMode="auto">
              <a:xfrm>
                <a:off x="2555777" y="4049523"/>
                <a:ext cx="606024" cy="401821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marL="67945" indent="-33655" algn="ctr">
                  <a:defRPr/>
                </a:pPr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上</a:t>
                </a:r>
                <a:r>
                  <a:rPr lang="zh-CN" altLang="en-US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料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Helvetica" charset="0"/>
                </a:endParaRPr>
              </a:p>
            </p:txBody>
          </p:sp>
          <p:sp>
            <p:nvSpPr>
              <p:cNvPr id="38" name="Rectangle 2"/>
              <p:cNvSpPr/>
              <p:nvPr/>
            </p:nvSpPr>
            <p:spPr bwMode="auto">
              <a:xfrm>
                <a:off x="2555776" y="3891411"/>
                <a:ext cx="1913525" cy="160777"/>
              </a:xfrm>
              <a:prstGeom prst="rect">
                <a:avLst/>
              </a:prstGeom>
              <a:solidFill>
                <a:srgbClr val="D6680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algn="ctr" eaLnBrk="1" hangingPunct="1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Step 1</a:t>
                </a:r>
              </a:p>
            </p:txBody>
          </p:sp>
        </p:grpSp>
        <p:sp>
          <p:nvSpPr>
            <p:cNvPr id="71" name="Rectangle 4"/>
            <p:cNvSpPr/>
            <p:nvPr/>
          </p:nvSpPr>
          <p:spPr bwMode="auto">
            <a:xfrm>
              <a:off x="1238034" y="1578880"/>
              <a:ext cx="1389743" cy="848411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681" tIns="34840" rIns="69681" bIns="34840" numCol="1" rtlCol="0" anchor="ctr" anchorCtr="0" compatLnSpc="1"/>
            <a:lstStyle/>
            <a:p>
              <a:pPr marL="67945" indent="-33655"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通</a:t>
              </a: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过模组，一次从料盘取一排料上料至缓存区，再由缓存模组供料</a:t>
              </a:r>
              <a:endParaRPr lang="en-US" altLang="zh-CN" sz="1100" b="1" dirty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endParaRPr>
            </a:p>
          </p:txBody>
        </p:sp>
      </p:grpSp>
      <p:cxnSp>
        <p:nvCxnSpPr>
          <p:cNvPr id="73" name="直接箭头连接符 72"/>
          <p:cNvCxnSpPr>
            <a:stCxn id="74" idx="2"/>
          </p:cNvCxnSpPr>
          <p:nvPr/>
        </p:nvCxnSpPr>
        <p:spPr>
          <a:xfrm>
            <a:off x="3775075" y="2129790"/>
            <a:ext cx="152400" cy="20002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圆角矩形 73"/>
          <p:cNvSpPr/>
          <p:nvPr/>
        </p:nvSpPr>
        <p:spPr>
          <a:xfrm>
            <a:off x="3469640" y="1140460"/>
            <a:ext cx="610870" cy="989330"/>
          </a:xfrm>
          <a:prstGeom prst="roundRect">
            <a:avLst>
              <a:gd name="adj" fmla="val 3192"/>
            </a:avLst>
          </a:prstGeom>
          <a:noFill/>
          <a:ln w="25400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 74"/>
          <p:cNvSpPr/>
          <p:nvPr/>
        </p:nvSpPr>
        <p:spPr bwMode="auto">
          <a:xfrm>
            <a:off x="2873260" y="954547"/>
            <a:ext cx="3388232" cy="13641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7" name="右箭头 6"/>
          <p:cNvSpPr/>
          <p:nvPr/>
        </p:nvSpPr>
        <p:spPr bwMode="auto">
          <a:xfrm>
            <a:off x="6299108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7090091" y="2899629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1.2 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整排上料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1332798" y="3005650"/>
            <a:ext cx="115892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产品爪子朝上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2" name="直接箭头连接符 31"/>
          <p:cNvCxnSpPr>
            <a:stCxn id="74" idx="1"/>
          </p:cNvCxnSpPr>
          <p:nvPr/>
        </p:nvCxnSpPr>
        <p:spPr>
          <a:xfrm flipH="1">
            <a:off x="2284327" y="1634990"/>
            <a:ext cx="1185545" cy="94043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clrChange>
              <a:clrFrom>
                <a:srgbClr val="E6E6DB">
                  <a:alpha val="100000"/>
                </a:srgbClr>
              </a:clrFrom>
              <a:clrTo>
                <a:srgbClr val="E6E6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9720" y="1071245"/>
            <a:ext cx="1619250" cy="1102995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6863080" y="2229485"/>
            <a:ext cx="658495" cy="372110"/>
          </a:xfrm>
          <a:prstGeom prst="roundRect">
            <a:avLst>
              <a:gd name="adj" fmla="val 1652"/>
            </a:avLst>
          </a:prstGeom>
          <a:noFill/>
          <a:ln w="28575" cmpd="sng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clrChange>
              <a:clrFrom>
                <a:srgbClr val="E6E6DB">
                  <a:alpha val="100000"/>
                </a:srgbClr>
              </a:clrFrom>
              <a:clrTo>
                <a:srgbClr val="E6E6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4160" y="4866005"/>
            <a:ext cx="1068705" cy="4533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3795" y="4368165"/>
            <a:ext cx="1243330" cy="119824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E6E6DB">
                  <a:alpha val="100000"/>
                </a:srgbClr>
              </a:clrFrom>
              <a:clrTo>
                <a:srgbClr val="E6E6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53525" y="3457575"/>
            <a:ext cx="2225040" cy="87249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8830" y="1643380"/>
            <a:ext cx="1701165" cy="149796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2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17995" y="1050925"/>
            <a:ext cx="1689100" cy="18300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36080" y="3524250"/>
            <a:ext cx="1931035" cy="1811655"/>
          </a:xfrm>
          <a:prstGeom prst="rect">
            <a:avLst/>
          </a:prstGeom>
        </p:spPr>
      </p:pic>
      <p:sp>
        <p:nvSpPr>
          <p:cNvPr id="29" name="圆角矩形 28"/>
          <p:cNvSpPr/>
          <p:nvPr/>
        </p:nvSpPr>
        <p:spPr>
          <a:xfrm>
            <a:off x="7452360" y="4191000"/>
            <a:ext cx="524510" cy="334010"/>
          </a:xfrm>
          <a:prstGeom prst="roundRect">
            <a:avLst>
              <a:gd name="adj" fmla="val 1652"/>
            </a:avLst>
          </a:prstGeom>
          <a:noFill/>
          <a:ln w="25400" cmpd="sng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12" name="圆角矩形 11"/>
          <p:cNvSpPr/>
          <p:nvPr/>
        </p:nvSpPr>
        <p:spPr>
          <a:xfrm>
            <a:off x="6868160" y="1910080"/>
            <a:ext cx="524510" cy="334010"/>
          </a:xfrm>
          <a:prstGeom prst="roundRect">
            <a:avLst>
              <a:gd name="adj" fmla="val 1652"/>
            </a:avLst>
          </a:prstGeom>
          <a:noFill/>
          <a:ln w="25400" cmpd="sng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13" name="线形标注 2 12"/>
          <p:cNvSpPr/>
          <p:nvPr/>
        </p:nvSpPr>
        <p:spPr>
          <a:xfrm>
            <a:off x="4500245" y="5198110"/>
            <a:ext cx="794385" cy="368300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-105000"/>
              <a:gd name="adj6" fmla="val 124540"/>
            </a:avLst>
          </a:prstGeom>
          <a:solidFill>
            <a:schemeClr val="accent4">
              <a:lumMod val="40000"/>
              <a:lumOff val="60000"/>
            </a:schemeClr>
          </a:solidFill>
          <a:ln w="2540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大理石大板平台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240" y="2716530"/>
            <a:ext cx="3262630" cy="23056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 rot="5400000">
            <a:off x="1078865" y="4457700"/>
            <a:ext cx="942975" cy="721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1134745" y="2934335"/>
            <a:ext cx="942975" cy="7219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40" y="1004570"/>
            <a:ext cx="2091055" cy="126936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 flipV="1">
            <a:off x="3270342" y="525147"/>
            <a:ext cx="7601493" cy="310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2873260" y="2358505"/>
            <a:ext cx="3388232" cy="32760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1" name="右箭头 40"/>
          <p:cNvSpPr/>
          <p:nvPr/>
        </p:nvSpPr>
        <p:spPr bwMode="auto">
          <a:xfrm>
            <a:off x="6296333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6531022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9100020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653537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09503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7" name="右箭头 46"/>
          <p:cNvSpPr/>
          <p:nvPr/>
        </p:nvSpPr>
        <p:spPr bwMode="auto">
          <a:xfrm>
            <a:off x="8865331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8" name="右箭头 47"/>
          <p:cNvSpPr/>
          <p:nvPr/>
        </p:nvSpPr>
        <p:spPr bwMode="auto">
          <a:xfrm>
            <a:off x="8865331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9" name="右箭头 48"/>
          <p:cNvSpPr/>
          <p:nvPr/>
        </p:nvSpPr>
        <p:spPr bwMode="auto">
          <a:xfrm>
            <a:off x="6299108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3944" y="934400"/>
            <a:ext cx="2033888" cy="1194959"/>
            <a:chOff x="593889" y="1232333"/>
            <a:chExt cx="2033888" cy="1194959"/>
          </a:xfrm>
        </p:grpSpPr>
        <p:grpSp>
          <p:nvGrpSpPr>
            <p:cNvPr id="37" name="Group 1"/>
            <p:cNvGrpSpPr/>
            <p:nvPr/>
          </p:nvGrpSpPr>
          <p:grpSpPr>
            <a:xfrm>
              <a:off x="593889" y="1232333"/>
              <a:ext cx="2033888" cy="1194959"/>
              <a:chOff x="2555776" y="3891411"/>
              <a:chExt cx="1913525" cy="55993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9" name="Rectangle 4"/>
              <p:cNvSpPr/>
              <p:nvPr/>
            </p:nvSpPr>
            <p:spPr bwMode="auto">
              <a:xfrm>
                <a:off x="2555777" y="4049523"/>
                <a:ext cx="606024" cy="401821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marL="67945" indent="-33655" algn="ctr">
                  <a:defRPr/>
                </a:pPr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传送</a:t>
                </a:r>
                <a:endPara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marL="67945" indent="-33655" algn="ctr">
                  <a:defRPr/>
                </a:pPr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机构</a:t>
                </a:r>
                <a:endPara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Rectangle 2"/>
              <p:cNvSpPr/>
              <p:nvPr/>
            </p:nvSpPr>
            <p:spPr bwMode="auto">
              <a:xfrm>
                <a:off x="2555776" y="3891411"/>
                <a:ext cx="1913525" cy="160777"/>
              </a:xfrm>
              <a:prstGeom prst="rect">
                <a:avLst/>
              </a:prstGeom>
              <a:solidFill>
                <a:srgbClr val="D6680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algn="ctr" eaLnBrk="1" hangingPunct="1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Step </a:t>
                </a:r>
                <a:r>
                  <a:rPr 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1" name="Rectangle 4"/>
            <p:cNvSpPr/>
            <p:nvPr/>
          </p:nvSpPr>
          <p:spPr bwMode="auto">
            <a:xfrm>
              <a:off x="1238034" y="1578880"/>
              <a:ext cx="1389743" cy="848411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681" tIns="34840" rIns="69681" bIns="34840" numCol="1" rtlCol="0" anchor="ctr" anchorCtr="0" compatLnSpc="1"/>
            <a:lstStyle/>
            <a:p>
              <a:pPr marL="67945" marR="3810" indent="-33655">
                <a:spcBef>
                  <a:spcPts val="80"/>
                </a:spcBef>
                <a:tabLst>
                  <a:tab pos="226695" algn="l"/>
                  <a:tab pos="227330" algn="l"/>
                </a:tabLst>
                <a:defRPr/>
              </a:pPr>
              <a:r>
                <a:rPr lang="zh-CN" altLang="en-US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传料机构采用搬运式传料，每个拍照位置均含二次定位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 bwMode="auto">
          <a:xfrm>
            <a:off x="2873260" y="954547"/>
            <a:ext cx="3388232" cy="13641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cxnSp>
        <p:nvCxnSpPr>
          <p:cNvPr id="50" name="直接箭头连接符 49"/>
          <p:cNvCxnSpPr/>
          <p:nvPr/>
        </p:nvCxnSpPr>
        <p:spPr>
          <a:xfrm>
            <a:off x="4406900" y="1656715"/>
            <a:ext cx="0" cy="71564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圆角矩形 50"/>
          <p:cNvSpPr/>
          <p:nvPr/>
        </p:nvSpPr>
        <p:spPr>
          <a:xfrm>
            <a:off x="3808428" y="1152123"/>
            <a:ext cx="1240790" cy="464820"/>
          </a:xfrm>
          <a:prstGeom prst="roundRect">
            <a:avLst>
              <a:gd name="adj" fmla="val 3192"/>
            </a:avLst>
          </a:prstGeom>
          <a:noFill/>
          <a:ln w="28575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圆角矩形 75"/>
          <p:cNvSpPr/>
          <p:nvPr/>
        </p:nvSpPr>
        <p:spPr>
          <a:xfrm>
            <a:off x="3230880" y="4019550"/>
            <a:ext cx="302260" cy="365760"/>
          </a:xfrm>
          <a:prstGeom prst="roundRect">
            <a:avLst>
              <a:gd name="adj" fmla="val 3192"/>
            </a:avLst>
          </a:prstGeom>
          <a:noFill/>
          <a:ln w="25400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77" name="圆角矩形 76"/>
          <p:cNvSpPr/>
          <p:nvPr/>
        </p:nvSpPr>
        <p:spPr>
          <a:xfrm>
            <a:off x="3657600" y="3952875"/>
            <a:ext cx="385445" cy="432435"/>
          </a:xfrm>
          <a:prstGeom prst="roundRect">
            <a:avLst>
              <a:gd name="adj" fmla="val 3192"/>
            </a:avLst>
          </a:prstGeom>
          <a:noFill/>
          <a:ln w="25400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80" name="文本框 79"/>
          <p:cNvSpPr txBox="1"/>
          <p:nvPr/>
        </p:nvSpPr>
        <p:spPr>
          <a:xfrm>
            <a:off x="9757973" y="5412756"/>
            <a:ext cx="1071827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产品二次定位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6532880" y="2735580"/>
            <a:ext cx="229552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第一搬运工装，同时把产品旋转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90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度上料</a:t>
            </a: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10">
            <a:clrChange>
              <a:clrFrom>
                <a:srgbClr val="E6E6DB">
                  <a:alpha val="100000"/>
                </a:srgbClr>
              </a:clrFrom>
              <a:clrTo>
                <a:srgbClr val="E6E6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1972" y="1083832"/>
            <a:ext cx="2155268" cy="172315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9585705" y="2935127"/>
            <a:ext cx="168153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工装倒角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0.15x0.4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7355" y="3597275"/>
            <a:ext cx="1945640" cy="19519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230880" y="5119370"/>
            <a:ext cx="262191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搬运一次搬运一个产品。上料和下料处均有模组缓存料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3760" y="1022985"/>
            <a:ext cx="953770" cy="1712595"/>
          </a:xfrm>
          <a:prstGeom prst="rect">
            <a:avLst/>
          </a:prstGeom>
        </p:spPr>
      </p:pic>
      <p:cxnSp>
        <p:nvCxnSpPr>
          <p:cNvPr id="32" name="直接箭头连接符 31"/>
          <p:cNvCxnSpPr/>
          <p:nvPr/>
        </p:nvCxnSpPr>
        <p:spPr>
          <a:xfrm flipH="1" flipV="1">
            <a:off x="2050647" y="3338060"/>
            <a:ext cx="1180465" cy="77533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77" idx="2"/>
            <a:endCxn id="13" idx="3"/>
          </p:cNvCxnSpPr>
          <p:nvPr/>
        </p:nvCxnSpPr>
        <p:spPr>
          <a:xfrm flipH="1">
            <a:off x="1893167" y="4385175"/>
            <a:ext cx="1957705" cy="46164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73125" y="3692525"/>
            <a:ext cx="1466215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上料位产品摆放</a:t>
            </a:r>
            <a:endParaRPr 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3125" y="5290185"/>
            <a:ext cx="146621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拍照工位开始，产品摆放</a:t>
            </a:r>
            <a:endParaRPr 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10223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87000" y="2056130"/>
            <a:ext cx="955675" cy="8782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0695" y="3524250"/>
            <a:ext cx="1758950" cy="1888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40" y="1004570"/>
            <a:ext cx="2091055" cy="126936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327638" y="525148"/>
            <a:ext cx="7544197" cy="121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2873260" y="2358505"/>
            <a:ext cx="3388232" cy="32760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1" name="右箭头 40"/>
          <p:cNvSpPr/>
          <p:nvPr/>
        </p:nvSpPr>
        <p:spPr bwMode="auto">
          <a:xfrm>
            <a:off x="6296333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6531022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9100020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653537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09503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7" name="右箭头 46"/>
          <p:cNvSpPr/>
          <p:nvPr/>
        </p:nvSpPr>
        <p:spPr bwMode="auto">
          <a:xfrm>
            <a:off x="8865331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8" name="右箭头 47"/>
          <p:cNvSpPr/>
          <p:nvPr/>
        </p:nvSpPr>
        <p:spPr bwMode="auto">
          <a:xfrm>
            <a:off x="8865331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9" name="右箭头 48"/>
          <p:cNvSpPr/>
          <p:nvPr/>
        </p:nvSpPr>
        <p:spPr bwMode="auto">
          <a:xfrm>
            <a:off x="6299108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75" name="矩形 74"/>
          <p:cNvSpPr/>
          <p:nvPr/>
        </p:nvSpPr>
        <p:spPr bwMode="auto">
          <a:xfrm>
            <a:off x="2873260" y="954547"/>
            <a:ext cx="3388232" cy="13641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910" y="2626581"/>
            <a:ext cx="3145801" cy="2619807"/>
          </a:xfrm>
          <a:prstGeom prst="rect">
            <a:avLst/>
          </a:prstGeom>
        </p:spPr>
      </p:pic>
      <p:sp>
        <p:nvSpPr>
          <p:cNvPr id="36" name="线形标注 2 35"/>
          <p:cNvSpPr/>
          <p:nvPr/>
        </p:nvSpPr>
        <p:spPr>
          <a:xfrm>
            <a:off x="3082787" y="5345103"/>
            <a:ext cx="244851" cy="198881"/>
          </a:xfrm>
          <a:prstGeom prst="borderCallout2">
            <a:avLst>
              <a:gd name="adj1" fmla="val 830"/>
              <a:gd name="adj2" fmla="val 49431"/>
              <a:gd name="adj3" fmla="val -57009"/>
              <a:gd name="adj4" fmla="val 48113"/>
              <a:gd name="adj5" fmla="val -577128"/>
              <a:gd name="adj6" fmla="val 82015"/>
            </a:avLst>
          </a:prstGeom>
          <a:solidFill>
            <a:schemeClr val="accent4">
              <a:lumMod val="40000"/>
              <a:lumOff val="6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1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</a:p>
        </p:txBody>
      </p:sp>
      <p:sp>
        <p:nvSpPr>
          <p:cNvPr id="52" name="线形标注 2 51"/>
          <p:cNvSpPr/>
          <p:nvPr/>
        </p:nvSpPr>
        <p:spPr>
          <a:xfrm>
            <a:off x="3624265" y="5345103"/>
            <a:ext cx="244851" cy="198881"/>
          </a:xfrm>
          <a:prstGeom prst="borderCallout2">
            <a:avLst>
              <a:gd name="adj1" fmla="val 830"/>
              <a:gd name="adj2" fmla="val 49431"/>
              <a:gd name="adj3" fmla="val -57009"/>
              <a:gd name="adj4" fmla="val 48113"/>
              <a:gd name="adj5" fmla="val -675669"/>
              <a:gd name="adj6" fmla="val 67193"/>
            </a:avLst>
          </a:prstGeom>
          <a:solidFill>
            <a:schemeClr val="accent4">
              <a:lumMod val="40000"/>
              <a:lumOff val="6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1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</a:p>
        </p:txBody>
      </p:sp>
      <p:sp>
        <p:nvSpPr>
          <p:cNvPr id="53" name="线形标注 2 52"/>
          <p:cNvSpPr/>
          <p:nvPr/>
        </p:nvSpPr>
        <p:spPr>
          <a:xfrm>
            <a:off x="4165743" y="5345103"/>
            <a:ext cx="244851" cy="198881"/>
          </a:xfrm>
          <a:prstGeom prst="borderCallout2">
            <a:avLst>
              <a:gd name="adj1" fmla="val 830"/>
              <a:gd name="adj2" fmla="val 49431"/>
              <a:gd name="adj3" fmla="val -57009"/>
              <a:gd name="adj4" fmla="val 48113"/>
              <a:gd name="adj5" fmla="val -719464"/>
              <a:gd name="adj6" fmla="val 58300"/>
            </a:avLst>
          </a:prstGeom>
          <a:solidFill>
            <a:schemeClr val="accent4">
              <a:lumMod val="40000"/>
              <a:lumOff val="6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1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</a:p>
        </p:txBody>
      </p:sp>
      <p:sp>
        <p:nvSpPr>
          <p:cNvPr id="54" name="线形标注 2 53"/>
          <p:cNvSpPr/>
          <p:nvPr/>
        </p:nvSpPr>
        <p:spPr>
          <a:xfrm>
            <a:off x="4739643" y="5345103"/>
            <a:ext cx="244851" cy="198881"/>
          </a:xfrm>
          <a:prstGeom prst="borderCallout2">
            <a:avLst>
              <a:gd name="adj1" fmla="val 830"/>
              <a:gd name="adj2" fmla="val 49431"/>
              <a:gd name="adj3" fmla="val -57009"/>
              <a:gd name="adj4" fmla="val 48113"/>
              <a:gd name="adj5" fmla="val -693917"/>
              <a:gd name="adj6" fmla="val 34584"/>
            </a:avLst>
          </a:prstGeom>
          <a:solidFill>
            <a:schemeClr val="accent4">
              <a:lumMod val="40000"/>
              <a:lumOff val="6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1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</a:p>
        </p:txBody>
      </p:sp>
      <p:sp>
        <p:nvSpPr>
          <p:cNvPr id="55" name="线形标注 2 54"/>
          <p:cNvSpPr/>
          <p:nvPr/>
        </p:nvSpPr>
        <p:spPr>
          <a:xfrm>
            <a:off x="5281121" y="5345103"/>
            <a:ext cx="244851" cy="198881"/>
          </a:xfrm>
          <a:prstGeom prst="borderCallout2">
            <a:avLst>
              <a:gd name="adj1" fmla="val 830"/>
              <a:gd name="adj2" fmla="val 49431"/>
              <a:gd name="adj3" fmla="val -57009"/>
              <a:gd name="adj4" fmla="val 48113"/>
              <a:gd name="adj5" fmla="val -697566"/>
              <a:gd name="adj6" fmla="val 25691"/>
            </a:avLst>
          </a:prstGeom>
          <a:solidFill>
            <a:schemeClr val="accent4">
              <a:lumMod val="40000"/>
              <a:lumOff val="60000"/>
            </a:schemeClr>
          </a:solidFill>
          <a:ln w="19050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15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03405" y="1057264"/>
            <a:ext cx="1444426" cy="1998002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0680" y="1101782"/>
            <a:ext cx="2151880" cy="195348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3388" y="3610293"/>
            <a:ext cx="2114137" cy="1784120"/>
          </a:xfrm>
          <a:prstGeom prst="rect">
            <a:avLst/>
          </a:prstGeom>
        </p:spPr>
      </p:pic>
      <p:sp>
        <p:nvSpPr>
          <p:cNvPr id="60" name="文本框 59"/>
          <p:cNvSpPr txBox="1"/>
          <p:nvPr/>
        </p:nvSpPr>
        <p:spPr>
          <a:xfrm>
            <a:off x="9899549" y="5427319"/>
            <a:ext cx="1071827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5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7223785" y="2924395"/>
            <a:ext cx="1071827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9854304" y="2924395"/>
            <a:ext cx="116231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479763" y="5394392"/>
            <a:ext cx="760683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</a:p>
        </p:txBody>
      </p:sp>
      <p:grpSp>
        <p:nvGrpSpPr>
          <p:cNvPr id="64" name="组合 63"/>
          <p:cNvGrpSpPr/>
          <p:nvPr/>
        </p:nvGrpSpPr>
        <p:grpSpPr>
          <a:xfrm>
            <a:off x="381452" y="929001"/>
            <a:ext cx="2266366" cy="1950199"/>
            <a:chOff x="593889" y="1232327"/>
            <a:chExt cx="2033888" cy="1099307"/>
          </a:xfrm>
        </p:grpSpPr>
        <p:grpSp>
          <p:nvGrpSpPr>
            <p:cNvPr id="65" name="Group 1"/>
            <p:cNvGrpSpPr/>
            <p:nvPr/>
          </p:nvGrpSpPr>
          <p:grpSpPr>
            <a:xfrm>
              <a:off x="593889" y="1232327"/>
              <a:ext cx="2033888" cy="1099307"/>
              <a:chOff x="2555776" y="3891411"/>
              <a:chExt cx="1913525" cy="51511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67" name="Rectangle 4"/>
              <p:cNvSpPr/>
              <p:nvPr/>
            </p:nvSpPr>
            <p:spPr bwMode="auto">
              <a:xfrm>
                <a:off x="2555777" y="4004703"/>
                <a:ext cx="443038" cy="401821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marL="67945" indent="-33655" algn="ctr">
                  <a:defRPr/>
                </a:pPr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检测</a:t>
                </a:r>
                <a:r>
                  <a:rPr lang="zh-CN" altLang="en-US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区说明</a:t>
                </a:r>
                <a:endParaRPr lang="en-US" altLang="zh-CN" sz="1100" dirty="0" smtClean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69" name="Rectangle 2"/>
              <p:cNvSpPr/>
              <p:nvPr/>
            </p:nvSpPr>
            <p:spPr bwMode="auto">
              <a:xfrm>
                <a:off x="2555776" y="3891411"/>
                <a:ext cx="1913525" cy="113940"/>
              </a:xfrm>
              <a:prstGeom prst="rect">
                <a:avLst/>
              </a:prstGeom>
              <a:solidFill>
                <a:srgbClr val="D6680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algn="ctr" eaLnBrk="1" hangingPunct="1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Step </a:t>
                </a:r>
                <a:r>
                  <a:rPr 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6" name="Rectangle 4"/>
            <p:cNvSpPr/>
            <p:nvPr/>
          </p:nvSpPr>
          <p:spPr bwMode="auto">
            <a:xfrm>
              <a:off x="1064795" y="1472824"/>
              <a:ext cx="1562982" cy="858810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681" tIns="34840" rIns="69681" bIns="34840" numCol="1" rtlCol="0" anchor="ctr" anchorCtr="0" compatLnSpc="1"/>
            <a:lstStyle/>
            <a:p>
              <a:pPr marL="9525" marR="3810">
                <a:spcBef>
                  <a:spcPts val="80"/>
                </a:spcBef>
                <a:tabLst>
                  <a:tab pos="226695" algn="l"/>
                  <a:tab pos="227330" algn="l"/>
                </a:tabLst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检测区包含五大组：</a:t>
              </a:r>
            </a:p>
            <a:p>
              <a:pPr marL="9525" marR="3810">
                <a:spcBef>
                  <a:spcPts val="80"/>
                </a:spcBef>
                <a:tabLst>
                  <a:tab pos="226695" algn="l"/>
                  <a:tab pos="227330" algn="l"/>
                </a:tabLst>
              </a:pP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1.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下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相机拍摄（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CCD1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）；</a:t>
              </a:r>
            </a:p>
            <a:p>
              <a:pPr marL="9525" marR="3810">
                <a:spcBef>
                  <a:spcPts val="80"/>
                </a:spcBef>
                <a:tabLst>
                  <a:tab pos="226695" algn="l"/>
                  <a:tab pos="227330" algn="l"/>
                </a:tabLst>
              </a:pP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2.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侧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边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3D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组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（镭射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1+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镭射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2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+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辅助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CCD5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）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；</a:t>
              </a:r>
            </a:p>
            <a:p>
              <a:pPr marL="9525" marR="3810">
                <a:spcBef>
                  <a:spcPts val="80"/>
                </a:spcBef>
                <a:tabLst>
                  <a:tab pos="226695" algn="l"/>
                  <a:tab pos="227330" algn="l"/>
                </a:tabLst>
              </a:pP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3.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上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相机拍摄（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CCD2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）；</a:t>
              </a:r>
            </a:p>
            <a:p>
              <a:pPr marL="9525" marR="3810">
                <a:spcBef>
                  <a:spcPts val="80"/>
                </a:spcBef>
                <a:tabLst>
                  <a:tab pos="226695" algn="l"/>
                  <a:tab pos="227330" algn="l"/>
                </a:tabLst>
              </a:pP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4.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上下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3D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组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（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镭射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3+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镭射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4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）</a:t>
              </a:r>
            </a:p>
            <a:p>
              <a:pPr marL="9525" marR="3810">
                <a:spcBef>
                  <a:spcPts val="80"/>
                </a:spcBef>
                <a:tabLst>
                  <a:tab pos="226695" algn="l"/>
                  <a:tab pos="227330" algn="l"/>
                </a:tabLst>
              </a:pP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5.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爪子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相机组（</a:t>
              </a: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CCD3+CCD4+</a:t>
              </a: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辅助</a:t>
              </a:r>
              <a:r>
                <a:rPr lang="en-US" altLang="zh-CN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CCD6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思源黑体" panose="020B0400000000000000" charset="-122"/>
                  <a:sym typeface="+mn-ea"/>
                </a:rPr>
                <a:t>）</a:t>
              </a: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</p:grpSp>
      <p:cxnSp>
        <p:nvCxnSpPr>
          <p:cNvPr id="73" name="直接箭头连接符 72"/>
          <p:cNvCxnSpPr/>
          <p:nvPr/>
        </p:nvCxnSpPr>
        <p:spPr>
          <a:xfrm>
            <a:off x="4424824" y="2199010"/>
            <a:ext cx="12285" cy="236314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圆角矩形 73"/>
          <p:cNvSpPr/>
          <p:nvPr/>
        </p:nvSpPr>
        <p:spPr>
          <a:xfrm>
            <a:off x="3909785" y="1561987"/>
            <a:ext cx="1085051" cy="607625"/>
          </a:xfrm>
          <a:prstGeom prst="roundRect">
            <a:avLst>
              <a:gd name="adj" fmla="val 3192"/>
            </a:avLst>
          </a:prstGeom>
          <a:noFill/>
          <a:ln w="25400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6561" y="3496083"/>
            <a:ext cx="1703705" cy="208089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824867" y="5427319"/>
            <a:ext cx="140652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marR="5080" indent="0" algn="ctr">
              <a:lnSpc>
                <a:spcPct val="100000"/>
              </a:lnSpc>
              <a:spcBef>
                <a:spcPts val="105"/>
              </a:spcBef>
              <a:buFont typeface="Wingdings" panose="05000000000000000000"/>
              <a:buNone/>
              <a:tabLst>
                <a:tab pos="297815" algn="l"/>
                <a:tab pos="29845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</a:p>
        </p:txBody>
      </p:sp>
      <p:sp>
        <p:nvSpPr>
          <p:cNvPr id="43" name="右箭头 42"/>
          <p:cNvSpPr/>
          <p:nvPr/>
        </p:nvSpPr>
        <p:spPr bwMode="auto">
          <a:xfrm rot="10800000">
            <a:off x="2643612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50" name="矩形 49"/>
          <p:cNvSpPr/>
          <p:nvPr/>
        </p:nvSpPr>
        <p:spPr bwMode="auto">
          <a:xfrm>
            <a:off x="364901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110224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16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8775" y="3514725"/>
            <a:ext cx="1985645" cy="187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327638" y="525148"/>
            <a:ext cx="7544197" cy="121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2723515" y="985520"/>
            <a:ext cx="2011680" cy="202438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5083810" y="995045"/>
            <a:ext cx="2011680" cy="202438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7444105" y="985520"/>
            <a:ext cx="2011680" cy="202438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798685" y="995045"/>
            <a:ext cx="2011680" cy="202438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7820" y="1062990"/>
            <a:ext cx="1343025" cy="1857375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9230" y="1099185"/>
            <a:ext cx="2000885" cy="181610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8685" y="1148080"/>
            <a:ext cx="1965325" cy="165925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685" y="1024255"/>
            <a:ext cx="1583690" cy="1934845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 bwMode="auto">
          <a:xfrm>
            <a:off x="363220" y="985520"/>
            <a:ext cx="2011680" cy="202438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833436" y="3086954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检测工位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94366" y="3086954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检测工位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561011" y="3087589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检测工位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914956" y="3087589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检测工位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244771" y="3087589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检测工位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5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81" y="3594735"/>
            <a:ext cx="351790" cy="1036955"/>
          </a:xfrm>
          <a:prstGeom prst="rect">
            <a:avLst/>
          </a:prstGeom>
          <a:noFill/>
        </p:spPr>
        <p:txBody>
          <a:bodyPr vert="mongolianVert"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配置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63220" y="5001895"/>
            <a:ext cx="2011680" cy="110426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1670" y="5250815"/>
            <a:ext cx="1407160" cy="61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23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1-19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70-73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363220" y="3464560"/>
            <a:ext cx="2011680" cy="125603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4685" y="3593465"/>
            <a:ext cx="1413510" cy="9900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CCD1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从下往上拍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正光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/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背光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-75359" y="5423535"/>
            <a:ext cx="509270" cy="260350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</a:t>
            </a:r>
          </a:p>
        </p:txBody>
      </p:sp>
      <p:sp>
        <p:nvSpPr>
          <p:cNvPr id="17" name="矩形 16"/>
          <p:cNvSpPr/>
          <p:nvPr/>
        </p:nvSpPr>
        <p:spPr bwMode="auto">
          <a:xfrm>
            <a:off x="2723516" y="5002530"/>
            <a:ext cx="2013584" cy="110426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18155" y="5251450"/>
            <a:ext cx="1419225" cy="619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4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55/56/57/58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2723515" y="3449955"/>
            <a:ext cx="2013585" cy="127317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729230" y="3537585"/>
            <a:ext cx="2000885" cy="1148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镭射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、镭射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、辅助</a:t>
            </a:r>
            <a:r>
              <a:rPr 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CCD5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镭射扫描爪子、辅助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CCD5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从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上往下拍，提供基准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背光</a:t>
            </a:r>
          </a:p>
        </p:txBody>
      </p:sp>
      <p:sp>
        <p:nvSpPr>
          <p:cNvPr id="22" name="矩形 21"/>
          <p:cNvSpPr/>
          <p:nvPr/>
        </p:nvSpPr>
        <p:spPr bwMode="auto">
          <a:xfrm>
            <a:off x="5092065" y="4983480"/>
            <a:ext cx="2003425" cy="110426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5092066" y="3446145"/>
            <a:ext cx="2003424" cy="125603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591491" y="3575269"/>
            <a:ext cx="1071827" cy="978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CCD2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从上往下拍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正光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/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背光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417820" y="5151562"/>
            <a:ext cx="1407160" cy="8079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16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36-40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45-53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65-66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7" name="矩形 26"/>
          <p:cNvSpPr/>
          <p:nvPr/>
        </p:nvSpPr>
        <p:spPr bwMode="auto">
          <a:xfrm>
            <a:off x="7454265" y="5010785"/>
            <a:ext cx="2037081" cy="110426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755255" y="5160645"/>
            <a:ext cx="1419225" cy="8079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13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20/21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24-29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31/32/33/54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9" name="矩形 28"/>
          <p:cNvSpPr/>
          <p:nvPr/>
        </p:nvSpPr>
        <p:spPr bwMode="auto">
          <a:xfrm>
            <a:off x="7454265" y="3458210"/>
            <a:ext cx="2012315" cy="127317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59980" y="3545840"/>
            <a:ext cx="2007870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镭射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3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、镭射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镭射扫描上下表面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9797416" y="5029835"/>
            <a:ext cx="2012950" cy="110426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0093325" y="5278755"/>
            <a:ext cx="1419225" cy="798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7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个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59-62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FAI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67/68/69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3" name="矩形 32"/>
          <p:cNvSpPr/>
          <p:nvPr/>
        </p:nvSpPr>
        <p:spPr bwMode="auto">
          <a:xfrm>
            <a:off x="9798685" y="3477260"/>
            <a:ext cx="2012315" cy="127317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797415" y="3478530"/>
            <a:ext cx="2012950" cy="1316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CCD3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CCD4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、辅助</a:t>
            </a:r>
            <a:r>
              <a:rPr 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CCD6</a:t>
            </a:r>
            <a:endParaRPr 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CCD3/CCD4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从侧边拍摄爪子尺寸；辅助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CCD6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从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上往下拍，提供基准</a:t>
            </a: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背光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022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17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115" y="1123315"/>
            <a:ext cx="1846580" cy="17487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6160" y="3671570"/>
            <a:ext cx="1425575" cy="16141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40" y="1004570"/>
            <a:ext cx="2091055" cy="126936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261674" y="525147"/>
            <a:ext cx="7610161" cy="27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2873260" y="2358505"/>
            <a:ext cx="3388232" cy="32760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1" name="右箭头 40"/>
          <p:cNvSpPr/>
          <p:nvPr/>
        </p:nvSpPr>
        <p:spPr bwMode="auto">
          <a:xfrm>
            <a:off x="6296333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6531022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9100020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653537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09503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7" name="右箭头 46"/>
          <p:cNvSpPr/>
          <p:nvPr/>
        </p:nvSpPr>
        <p:spPr bwMode="auto">
          <a:xfrm>
            <a:off x="8865331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8" name="右箭头 47"/>
          <p:cNvSpPr/>
          <p:nvPr/>
        </p:nvSpPr>
        <p:spPr bwMode="auto">
          <a:xfrm>
            <a:off x="8865331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9" name="右箭头 48"/>
          <p:cNvSpPr/>
          <p:nvPr/>
        </p:nvSpPr>
        <p:spPr bwMode="auto">
          <a:xfrm rot="5400000">
            <a:off x="7556495" y="3244106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2572" y="934400"/>
            <a:ext cx="2033888" cy="1194959"/>
            <a:chOff x="593889" y="1232333"/>
            <a:chExt cx="2033888" cy="1194959"/>
          </a:xfrm>
        </p:grpSpPr>
        <p:grpSp>
          <p:nvGrpSpPr>
            <p:cNvPr id="37" name="Group 1"/>
            <p:cNvGrpSpPr/>
            <p:nvPr/>
          </p:nvGrpSpPr>
          <p:grpSpPr>
            <a:xfrm>
              <a:off x="593889" y="1232333"/>
              <a:ext cx="2033888" cy="1194959"/>
              <a:chOff x="2555776" y="3891411"/>
              <a:chExt cx="1913525" cy="55993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9" name="Rectangle 4"/>
              <p:cNvSpPr/>
              <p:nvPr/>
            </p:nvSpPr>
            <p:spPr bwMode="auto">
              <a:xfrm>
                <a:off x="2555777" y="4049523"/>
                <a:ext cx="606024" cy="401821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marL="67945" indent="-33655" algn="ctr">
                  <a:defRPr/>
                </a:pPr>
                <a:r>
                  <a:rPr lang="en-US" altLang="zh-CN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CCD1 </a:t>
                </a:r>
                <a:r>
                  <a:rPr lang="zh-CN" altLang="en-US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说明</a:t>
                </a:r>
                <a:endPara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Rectangle 2"/>
              <p:cNvSpPr/>
              <p:nvPr/>
            </p:nvSpPr>
            <p:spPr bwMode="auto">
              <a:xfrm>
                <a:off x="2555776" y="3891411"/>
                <a:ext cx="1913525" cy="160777"/>
              </a:xfrm>
              <a:prstGeom prst="rect">
                <a:avLst/>
              </a:prstGeom>
              <a:solidFill>
                <a:srgbClr val="D6680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algn="ctr" eaLnBrk="1" hangingPunct="1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Step </a:t>
                </a:r>
                <a:r>
                  <a:rPr 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3.1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1" name="Rectangle 4"/>
            <p:cNvSpPr/>
            <p:nvPr/>
          </p:nvSpPr>
          <p:spPr bwMode="auto">
            <a:xfrm>
              <a:off x="1238034" y="1575705"/>
              <a:ext cx="1389743" cy="848411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681" tIns="34840" rIns="69681" bIns="34840" numCol="1" rtlCol="0" anchor="ctr" anchorCtr="0" compatLnSpc="1"/>
            <a:lstStyle/>
            <a:p>
              <a:pPr marL="67945" marR="3810" indent="-33655">
                <a:spcBef>
                  <a:spcPts val="80"/>
                </a:spcBef>
                <a:tabLst>
                  <a:tab pos="226695" algn="l"/>
                  <a:tab pos="227330" algn="l"/>
                </a:tabLst>
                <a:defRPr/>
              </a:pP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 bwMode="auto">
          <a:xfrm>
            <a:off x="2873260" y="954547"/>
            <a:ext cx="3388232" cy="13641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3287" y="1290624"/>
            <a:ext cx="1478504" cy="782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过气缸二次定位，确保基准统一。</a:t>
            </a:r>
          </a:p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通过背光与正光组合使用，保证抓边精度。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1" name="直接箭头连接符 20"/>
          <p:cNvCxnSpPr>
            <a:stCxn id="22" idx="2"/>
          </p:cNvCxnSpPr>
          <p:nvPr/>
        </p:nvCxnSpPr>
        <p:spPr>
          <a:xfrm flipH="1">
            <a:off x="4119590" y="1845217"/>
            <a:ext cx="6291" cy="45534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4000016" y="1490934"/>
            <a:ext cx="251625" cy="354211"/>
          </a:xfrm>
          <a:prstGeom prst="roundRect">
            <a:avLst>
              <a:gd name="adj" fmla="val 3192"/>
            </a:avLst>
          </a:prstGeom>
          <a:noFill/>
          <a:ln w="25400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9499" y="2504292"/>
            <a:ext cx="2419717" cy="2955834"/>
          </a:xfrm>
          <a:prstGeom prst="rect">
            <a:avLst/>
          </a:prstGeom>
        </p:spPr>
      </p:pic>
      <p:sp>
        <p:nvSpPr>
          <p:cNvPr id="25" name="线形标注 2 24"/>
          <p:cNvSpPr/>
          <p:nvPr/>
        </p:nvSpPr>
        <p:spPr>
          <a:xfrm>
            <a:off x="6659835" y="3545354"/>
            <a:ext cx="625289" cy="227431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95263"/>
              <a:gd name="adj6" fmla="val 220338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8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二次定位</a:t>
            </a:r>
          </a:p>
        </p:txBody>
      </p:sp>
      <p:sp>
        <p:nvSpPr>
          <p:cNvPr id="26" name="线形标注 2 25"/>
          <p:cNvSpPr/>
          <p:nvPr/>
        </p:nvSpPr>
        <p:spPr>
          <a:xfrm>
            <a:off x="6653060" y="3931986"/>
            <a:ext cx="632065" cy="236141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212962"/>
              <a:gd name="adj6" fmla="val 301614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8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二次定位</a:t>
            </a:r>
          </a:p>
        </p:txBody>
      </p:sp>
      <p:sp>
        <p:nvSpPr>
          <p:cNvPr id="27" name="线形标注 2 26"/>
          <p:cNvSpPr/>
          <p:nvPr/>
        </p:nvSpPr>
        <p:spPr>
          <a:xfrm>
            <a:off x="6659835" y="4276519"/>
            <a:ext cx="625291" cy="236625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86766"/>
              <a:gd name="adj6" fmla="val 166756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8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定位基准</a:t>
            </a:r>
          </a:p>
        </p:txBody>
      </p:sp>
      <p:sp>
        <p:nvSpPr>
          <p:cNvPr id="28" name="线形标注 2 27"/>
          <p:cNvSpPr/>
          <p:nvPr/>
        </p:nvSpPr>
        <p:spPr>
          <a:xfrm>
            <a:off x="6653060" y="4671861"/>
            <a:ext cx="632063" cy="231786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155263"/>
              <a:gd name="adj6" fmla="val 217479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84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定位基准</a:t>
            </a:r>
            <a:endParaRPr lang="zh-CN" altLang="en-US" sz="84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9" name="线形标注 2 28"/>
          <p:cNvSpPr/>
          <p:nvPr/>
        </p:nvSpPr>
        <p:spPr>
          <a:xfrm>
            <a:off x="6659835" y="4983059"/>
            <a:ext cx="625288" cy="237600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48015"/>
              <a:gd name="adj6" fmla="val 162593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背光孔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 flipV="1">
            <a:off x="9025114" y="3932954"/>
            <a:ext cx="1381520" cy="1096022"/>
          </a:xfrm>
          <a:prstGeom prst="rect">
            <a:avLst/>
          </a:prstGeom>
        </p:spPr>
      </p:pic>
      <p:sp>
        <p:nvSpPr>
          <p:cNvPr id="31" name="线形标注 2 30"/>
          <p:cNvSpPr/>
          <p:nvPr/>
        </p:nvSpPr>
        <p:spPr>
          <a:xfrm>
            <a:off x="6659835" y="5332194"/>
            <a:ext cx="625287" cy="237600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-173490"/>
              <a:gd name="adj6" fmla="val 329649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84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玻璃载台</a:t>
            </a:r>
          </a:p>
        </p:txBody>
      </p:sp>
      <p:pic>
        <p:nvPicPr>
          <p:cNvPr id="32" name="图片 31" descr="D:\360MoveData\Users\Administrator\Desktop\zm\2022-08-05 17-16-17屏幕截图.png2022-08-05 17-16-17屏幕截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 rot="5400000" flipV="1">
            <a:off x="10221786" y="3999247"/>
            <a:ext cx="1351034" cy="9944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20005" y="1026197"/>
            <a:ext cx="1712020" cy="1960742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192170" y="5319955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背光图</a:t>
            </a:r>
          </a:p>
        </p:txBody>
      </p:sp>
      <p:graphicFrame>
        <p:nvGraphicFramePr>
          <p:cNvPr id="36" name="表格 35"/>
          <p:cNvGraphicFramePr/>
          <p:nvPr>
            <p:custDataLst>
              <p:tags r:id="rId4"/>
            </p:custDataLst>
          </p:nvPr>
        </p:nvGraphicFramePr>
        <p:xfrm>
          <a:off x="406277" y="2329001"/>
          <a:ext cx="2010182" cy="3335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15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CCD1</a:t>
                      </a:r>
                      <a:r>
                        <a:rPr lang="zh-CN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</a:t>
                      </a:r>
                      <a:r>
                        <a:rPr lang="zh-CN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尺寸序号（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r>
                        <a:rPr lang="zh-CN" altLang="en-US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</a:t>
                      </a:r>
                      <a:r>
                        <a:rPr lang="zh-CN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7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71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73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2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322470" y="5309160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正光图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4650" y="1077595"/>
            <a:ext cx="1959610" cy="19900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40" y="1004570"/>
            <a:ext cx="2091055" cy="126936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261674" y="525147"/>
            <a:ext cx="7610161" cy="1218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2873260" y="2358505"/>
            <a:ext cx="3388232" cy="32760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1" name="右箭头 40"/>
          <p:cNvSpPr/>
          <p:nvPr/>
        </p:nvSpPr>
        <p:spPr bwMode="auto">
          <a:xfrm>
            <a:off x="6296333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6531022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9100020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653537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09503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7" name="右箭头 46"/>
          <p:cNvSpPr/>
          <p:nvPr/>
        </p:nvSpPr>
        <p:spPr bwMode="auto">
          <a:xfrm>
            <a:off x="8865331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8" name="右箭头 47"/>
          <p:cNvSpPr/>
          <p:nvPr/>
        </p:nvSpPr>
        <p:spPr bwMode="auto">
          <a:xfrm>
            <a:off x="8865331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9" name="右箭头 48"/>
          <p:cNvSpPr/>
          <p:nvPr/>
        </p:nvSpPr>
        <p:spPr bwMode="auto">
          <a:xfrm rot="5215416">
            <a:off x="7561236" y="3254513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75" name="矩形 74"/>
          <p:cNvSpPr/>
          <p:nvPr/>
        </p:nvSpPr>
        <p:spPr bwMode="auto">
          <a:xfrm>
            <a:off x="2873260" y="954547"/>
            <a:ext cx="3388232" cy="13641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82572" y="934400"/>
            <a:ext cx="2033888" cy="1194959"/>
            <a:chOff x="593889" y="1232333"/>
            <a:chExt cx="2033888" cy="1194959"/>
          </a:xfrm>
        </p:grpSpPr>
        <p:grpSp>
          <p:nvGrpSpPr>
            <p:cNvPr id="20" name="Group 1"/>
            <p:cNvGrpSpPr/>
            <p:nvPr/>
          </p:nvGrpSpPr>
          <p:grpSpPr>
            <a:xfrm>
              <a:off x="593889" y="1232333"/>
              <a:ext cx="2033888" cy="1194959"/>
              <a:chOff x="2555776" y="3891411"/>
              <a:chExt cx="1913525" cy="55993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2" name="Rectangle 4"/>
              <p:cNvSpPr/>
              <p:nvPr/>
            </p:nvSpPr>
            <p:spPr bwMode="auto">
              <a:xfrm>
                <a:off x="2555777" y="4049523"/>
                <a:ext cx="606024" cy="401821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marL="67945" indent="-33655">
                  <a:defRPr/>
                </a:pPr>
                <a:r>
                  <a:rPr lang="en-US" altLang="zh-CN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3D1&amp;3D2</a:t>
                </a:r>
                <a:r>
                  <a:rPr lang="zh-CN" altLang="en-US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说明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Helvetica" charset="0"/>
                </a:endParaRPr>
              </a:p>
            </p:txBody>
          </p:sp>
          <p:sp>
            <p:nvSpPr>
              <p:cNvPr id="23" name="Rectangle 2"/>
              <p:cNvSpPr/>
              <p:nvPr/>
            </p:nvSpPr>
            <p:spPr bwMode="auto">
              <a:xfrm>
                <a:off x="2555776" y="3891411"/>
                <a:ext cx="1913525" cy="160777"/>
              </a:xfrm>
              <a:prstGeom prst="rect">
                <a:avLst/>
              </a:prstGeom>
              <a:solidFill>
                <a:srgbClr val="D6680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algn="ctr" eaLnBrk="1" hangingPunct="1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Step </a:t>
                </a:r>
                <a:r>
                  <a:rPr 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3.2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Rectangle 4"/>
            <p:cNvSpPr/>
            <p:nvPr/>
          </p:nvSpPr>
          <p:spPr bwMode="auto">
            <a:xfrm>
              <a:off x="1238034" y="1578880"/>
              <a:ext cx="1389743" cy="848411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681" tIns="34840" rIns="69681" bIns="34840" numCol="1" rtlCol="0" anchor="ctr" anchorCtr="0" compatLnSpc="1"/>
            <a:lstStyle/>
            <a:p>
              <a:pPr marL="67945" marR="3810" indent="-33655">
                <a:spcBef>
                  <a:spcPts val="80"/>
                </a:spcBef>
                <a:tabLst>
                  <a:tab pos="226695" algn="l"/>
                  <a:tab pos="227330" algn="l"/>
                </a:tabLst>
                <a:defRPr/>
              </a:pP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24" name="表格 23"/>
          <p:cNvGraphicFramePr/>
          <p:nvPr>
            <p:custDataLst>
              <p:tags r:id="rId3"/>
            </p:custDataLst>
          </p:nvPr>
        </p:nvGraphicFramePr>
        <p:xfrm>
          <a:off x="406277" y="2329001"/>
          <a:ext cx="2010182" cy="1383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15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3D1&amp;3D2 </a:t>
                      </a:r>
                      <a:r>
                        <a:rPr lang="zh-CN" sz="11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</a:t>
                      </a:r>
                      <a:r>
                        <a:rPr lang="zh-CN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</a:t>
                      </a:r>
                      <a:r>
                        <a:rPr lang="zh-CN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尺寸序号</a:t>
                      </a:r>
                      <a:r>
                        <a:rPr lang="zh-CN" altLang="en-US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</a:t>
                      </a:r>
                      <a:r>
                        <a:rPr lang="zh-CN" altLang="en-US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altLang="en-US" sz="11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55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7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56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01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57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01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58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989102" y="1250509"/>
            <a:ext cx="147692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相机配合背光取基准用，两组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3D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分别扫产品两侧边，中空旋转台旋转后，再测产品的另外两边。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7" name="直接箭头连接符 26"/>
          <p:cNvCxnSpPr>
            <a:stCxn id="28" idx="2"/>
          </p:cNvCxnSpPr>
          <p:nvPr/>
        </p:nvCxnSpPr>
        <p:spPr>
          <a:xfrm flipH="1">
            <a:off x="4382255" y="1843653"/>
            <a:ext cx="6291" cy="45534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27"/>
          <p:cNvSpPr/>
          <p:nvPr/>
        </p:nvSpPr>
        <p:spPr>
          <a:xfrm>
            <a:off x="4211955" y="1489075"/>
            <a:ext cx="353060" cy="354330"/>
          </a:xfrm>
          <a:prstGeom prst="roundRect">
            <a:avLst>
              <a:gd name="adj" fmla="val 3192"/>
            </a:avLst>
          </a:prstGeom>
          <a:noFill/>
          <a:ln w="25400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6329" y="2520608"/>
            <a:ext cx="3224675" cy="292756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V="1">
            <a:off x="9058404" y="4082183"/>
            <a:ext cx="1322001" cy="1049084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10378919" y="3945290"/>
            <a:ext cx="960498" cy="1322507"/>
            <a:chOff x="12000" y="6901"/>
            <a:chExt cx="7052" cy="5866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000" y="6901"/>
              <a:ext cx="7052" cy="5866"/>
            </a:xfrm>
            <a:prstGeom prst="rect">
              <a:avLst/>
            </a:prstGeom>
          </p:spPr>
        </p:pic>
        <p:sp>
          <p:nvSpPr>
            <p:cNvPr id="33" name="椭圆 32"/>
            <p:cNvSpPr/>
            <p:nvPr/>
          </p:nvSpPr>
          <p:spPr>
            <a:xfrm>
              <a:off x="14688" y="11651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4" name="椭圆 33"/>
            <p:cNvSpPr/>
            <p:nvPr/>
          </p:nvSpPr>
          <p:spPr>
            <a:xfrm>
              <a:off x="16940" y="11671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5" name="椭圆 34"/>
            <p:cNvSpPr/>
            <p:nvPr/>
          </p:nvSpPr>
          <p:spPr>
            <a:xfrm>
              <a:off x="14708" y="12157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6" name="椭圆 35"/>
            <p:cNvSpPr/>
            <p:nvPr/>
          </p:nvSpPr>
          <p:spPr>
            <a:xfrm>
              <a:off x="16924" y="12177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9254" y="1100907"/>
            <a:ext cx="2043004" cy="1867834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1">
            <a:clrChange>
              <a:clrFrom>
                <a:srgbClr val="E6E6DB">
                  <a:alpha val="100000"/>
                </a:srgbClr>
              </a:clrFrom>
              <a:clrTo>
                <a:srgbClr val="E6E6D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2451" y="1117844"/>
            <a:ext cx="1823800" cy="1788959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9097600" y="5370796"/>
            <a:ext cx="2309146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CCD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背光图效果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  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  3D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成像效果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  <a:cs typeface="思源黑体" panose="020B0400000000000000" charset="-122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778440" y="2924707"/>
            <a:ext cx="116231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弹压二次定位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110223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19</a:t>
            </a:fld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1640" y="3565525"/>
            <a:ext cx="1814195" cy="19551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2820670" y="525145"/>
            <a:ext cx="8051165" cy="698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81635" y="263525"/>
            <a:ext cx="2522220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版本说明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414314" y="755958"/>
          <a:ext cx="9363359" cy="5521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2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71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6555"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版本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修改人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9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V1.0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初版</a:t>
                      </a:r>
                      <a:endParaRPr lang="en-US" altLang="zh-CN" sz="1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张惠平、黄海平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2022/07/28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0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V2.0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优化机构细节，更新检测报告，其中尺寸FAI 36、37、39、45、53、54、57、58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,51,55,56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未能检测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张惠平、黄海平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2022/08/05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01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V3.0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增加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3D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侧扫，检测尺寸FAI 36、37、39、45、53、54、57、58。不能检测项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51,55,56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张惠平、黄海平</a:t>
                      </a:r>
                      <a:endParaRPr lang="zh-CN" altLang="en-US" sz="1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2022/08/11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3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V4.0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增加侧边相机，按新需求更新检测相机及尺寸。不能检测项：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42,43,44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59,60,61,62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64,65,66,67.</a:t>
                      </a:r>
                      <a:endParaRPr lang="zh-CN" altLang="en-US" sz="1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张惠平、黄海平</a:t>
                      </a:r>
                      <a:endParaRPr lang="zh-CN" altLang="en-US" sz="1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2022/08/23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3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V5.0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增加相机，增加检测项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59-62</a:t>
                      </a:r>
                    </a:p>
                    <a:p>
                      <a:pPr algn="l"/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翻转机构删除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张惠平、黄海平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2022/08/23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939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V6.0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上料机构优化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张惠平、黄海平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2022/09/08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93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V7.0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尺寸要求更新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张惠平、黄海平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2022/09/15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93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zh-CN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V8.1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汇总部分风险项补充说明</a:t>
                      </a: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黄海平</a:t>
                      </a:r>
                      <a:endParaRPr lang="zh-CN" altLang="en-US" sz="1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2022/09/22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93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zh-CN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V9.0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大板更新为大理石</a:t>
                      </a:r>
                      <a:r>
                        <a:rPr lang="en-US" altLang="zh-CN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P15</a:t>
                      </a:r>
                      <a:r>
                        <a:rPr lang="en-US" altLang="zh-CN" sz="12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2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说明</a:t>
                      </a:r>
                      <a:endParaRPr lang="zh-CN" altLang="en-US" sz="1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张惠平</a:t>
                      </a:r>
                      <a:endParaRPr lang="zh-CN" altLang="en-US" sz="12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2022/09/28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964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430" y="3670935"/>
            <a:ext cx="1487170" cy="17494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40" y="1004570"/>
            <a:ext cx="2091055" cy="126936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289955" y="525147"/>
            <a:ext cx="7581880" cy="1218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2873260" y="2358505"/>
            <a:ext cx="3388232" cy="32760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1" name="右箭头 40"/>
          <p:cNvSpPr/>
          <p:nvPr/>
        </p:nvSpPr>
        <p:spPr bwMode="auto">
          <a:xfrm>
            <a:off x="6296333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6531022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9100020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653537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09503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7" name="右箭头 46"/>
          <p:cNvSpPr/>
          <p:nvPr/>
        </p:nvSpPr>
        <p:spPr bwMode="auto">
          <a:xfrm>
            <a:off x="8865331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8" name="右箭头 47"/>
          <p:cNvSpPr/>
          <p:nvPr/>
        </p:nvSpPr>
        <p:spPr bwMode="auto">
          <a:xfrm>
            <a:off x="8865331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9" name="右箭头 48"/>
          <p:cNvSpPr/>
          <p:nvPr/>
        </p:nvSpPr>
        <p:spPr bwMode="auto">
          <a:xfrm rot="5240429">
            <a:off x="7560994" y="3242101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2572" y="934400"/>
            <a:ext cx="2033888" cy="1194959"/>
            <a:chOff x="593889" y="1232333"/>
            <a:chExt cx="2033888" cy="1194959"/>
          </a:xfrm>
        </p:grpSpPr>
        <p:grpSp>
          <p:nvGrpSpPr>
            <p:cNvPr id="37" name="Group 1"/>
            <p:cNvGrpSpPr/>
            <p:nvPr/>
          </p:nvGrpSpPr>
          <p:grpSpPr>
            <a:xfrm>
              <a:off x="593889" y="1232333"/>
              <a:ext cx="2033888" cy="1194959"/>
              <a:chOff x="2555776" y="3891411"/>
              <a:chExt cx="1913525" cy="55993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9" name="Rectangle 4"/>
              <p:cNvSpPr/>
              <p:nvPr/>
            </p:nvSpPr>
            <p:spPr bwMode="auto">
              <a:xfrm>
                <a:off x="2555777" y="4049523"/>
                <a:ext cx="606024" cy="401821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marL="67945" indent="-33655" algn="ctr">
                  <a:defRPr/>
                </a:pPr>
                <a:r>
                  <a:rPr lang="en-US" altLang="zh-CN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CCD2 </a:t>
                </a:r>
                <a:r>
                  <a:rPr lang="zh-CN" altLang="en-US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说明</a:t>
                </a:r>
                <a:endPara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8" name="Rectangle 2"/>
              <p:cNvSpPr/>
              <p:nvPr/>
            </p:nvSpPr>
            <p:spPr bwMode="auto">
              <a:xfrm>
                <a:off x="2555776" y="3891411"/>
                <a:ext cx="1913525" cy="160777"/>
              </a:xfrm>
              <a:prstGeom prst="rect">
                <a:avLst/>
              </a:prstGeom>
              <a:solidFill>
                <a:srgbClr val="D6680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algn="ctr" eaLnBrk="1" hangingPunct="1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Step </a:t>
                </a:r>
                <a:r>
                  <a:rPr 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3.3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1" name="Rectangle 4"/>
            <p:cNvSpPr/>
            <p:nvPr/>
          </p:nvSpPr>
          <p:spPr bwMode="auto">
            <a:xfrm>
              <a:off x="1238034" y="1578880"/>
              <a:ext cx="1389743" cy="848411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681" tIns="34840" rIns="69681" bIns="34840" numCol="1" rtlCol="0" anchor="ctr" anchorCtr="0" compatLnSpc="1"/>
            <a:lstStyle/>
            <a:p>
              <a:pPr marL="67945" marR="3810" indent="-33655">
                <a:spcBef>
                  <a:spcPts val="80"/>
                </a:spcBef>
                <a:tabLst>
                  <a:tab pos="226695" algn="l"/>
                  <a:tab pos="227330" algn="l"/>
                </a:tabLst>
                <a:defRPr/>
              </a:pP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 bwMode="auto">
          <a:xfrm>
            <a:off x="2873260" y="954547"/>
            <a:ext cx="3388232" cy="13641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4989" y="1303231"/>
            <a:ext cx="1513199" cy="782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过气缸二次定位，确保基准统一。</a:t>
            </a:r>
          </a:p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通过背光与正光组合使用，保证抓边精度。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1" name="直接箭头连接符 20"/>
          <p:cNvCxnSpPr>
            <a:stCxn id="22" idx="2"/>
          </p:cNvCxnSpPr>
          <p:nvPr/>
        </p:nvCxnSpPr>
        <p:spPr>
          <a:xfrm flipH="1">
            <a:off x="4514171" y="1828653"/>
            <a:ext cx="6291" cy="45534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4394597" y="1474369"/>
            <a:ext cx="251625" cy="354211"/>
          </a:xfrm>
          <a:prstGeom prst="roundRect">
            <a:avLst>
              <a:gd name="adj" fmla="val 3192"/>
            </a:avLst>
          </a:prstGeom>
          <a:noFill/>
          <a:ln w="25400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grpSp>
        <p:nvGrpSpPr>
          <p:cNvPr id="24" name="组合 23"/>
          <p:cNvGrpSpPr/>
          <p:nvPr/>
        </p:nvGrpSpPr>
        <p:grpSpPr>
          <a:xfrm>
            <a:off x="6564872" y="3676945"/>
            <a:ext cx="644111" cy="1703155"/>
            <a:chOff x="7440363" y="5112312"/>
            <a:chExt cx="1065514" cy="2759516"/>
          </a:xfrm>
        </p:grpSpPr>
        <p:sp>
          <p:nvSpPr>
            <p:cNvPr id="25" name="线形标注 2 24"/>
            <p:cNvSpPr/>
            <p:nvPr/>
          </p:nvSpPr>
          <p:spPr>
            <a:xfrm>
              <a:off x="7451796" y="5112312"/>
              <a:ext cx="1054081" cy="446845"/>
            </a:xfrm>
            <a:prstGeom prst="borderCallout2">
              <a:avLst>
                <a:gd name="adj1" fmla="val 47663"/>
                <a:gd name="adj2" fmla="val 100645"/>
                <a:gd name="adj3" fmla="val 49532"/>
                <a:gd name="adj4" fmla="val 109198"/>
                <a:gd name="adj5" fmla="val 40186"/>
                <a:gd name="adj6" fmla="val 20885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54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二次定位</a:t>
              </a:r>
            </a:p>
          </p:txBody>
        </p:sp>
        <p:sp>
          <p:nvSpPr>
            <p:cNvPr id="26" name="线形标注 2 25"/>
            <p:cNvSpPr/>
            <p:nvPr/>
          </p:nvSpPr>
          <p:spPr>
            <a:xfrm>
              <a:off x="7440363" y="5738153"/>
              <a:ext cx="1054081" cy="338529"/>
            </a:xfrm>
            <a:prstGeom prst="borderCallout2">
              <a:avLst>
                <a:gd name="adj1" fmla="val 47663"/>
                <a:gd name="adj2" fmla="val 100645"/>
                <a:gd name="adj3" fmla="val 49532"/>
                <a:gd name="adj4" fmla="val 109198"/>
                <a:gd name="adj5" fmla="val 161454"/>
                <a:gd name="adj6" fmla="val 31696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54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二次定位</a:t>
              </a:r>
            </a:p>
          </p:txBody>
        </p:sp>
        <p:sp>
          <p:nvSpPr>
            <p:cNvPr id="27" name="线形标注 2 26"/>
            <p:cNvSpPr/>
            <p:nvPr/>
          </p:nvSpPr>
          <p:spPr>
            <a:xfrm>
              <a:off x="7451795" y="6296319"/>
              <a:ext cx="1054082" cy="338529"/>
            </a:xfrm>
            <a:prstGeom prst="borderCallout2">
              <a:avLst>
                <a:gd name="adj1" fmla="val 47663"/>
                <a:gd name="adj2" fmla="val 100645"/>
                <a:gd name="adj3" fmla="val 49532"/>
                <a:gd name="adj4" fmla="val 109198"/>
                <a:gd name="adj5" fmla="val -5552"/>
                <a:gd name="adj6" fmla="val 143974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54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定位基准</a:t>
              </a:r>
            </a:p>
          </p:txBody>
        </p:sp>
        <p:sp>
          <p:nvSpPr>
            <p:cNvPr id="28" name="线形标注 2 27"/>
            <p:cNvSpPr/>
            <p:nvPr/>
          </p:nvSpPr>
          <p:spPr>
            <a:xfrm>
              <a:off x="7440363" y="6937033"/>
              <a:ext cx="1054082" cy="338529"/>
            </a:xfrm>
            <a:prstGeom prst="borderCallout2">
              <a:avLst>
                <a:gd name="adj1" fmla="val 47663"/>
                <a:gd name="adj2" fmla="val 100645"/>
                <a:gd name="adj3" fmla="val 49532"/>
                <a:gd name="adj4" fmla="val 109198"/>
                <a:gd name="adj5" fmla="val 172924"/>
                <a:gd name="adj6" fmla="val 21182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54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4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定位基准</a:t>
              </a:r>
            </a:p>
          </p:txBody>
        </p:sp>
        <p:sp>
          <p:nvSpPr>
            <p:cNvPr id="29" name="线形标注 2 28"/>
            <p:cNvSpPr/>
            <p:nvPr/>
          </p:nvSpPr>
          <p:spPr>
            <a:xfrm>
              <a:off x="7451795" y="7533299"/>
              <a:ext cx="1054082" cy="338529"/>
            </a:xfrm>
            <a:prstGeom prst="borderCallout2">
              <a:avLst>
                <a:gd name="adj1" fmla="val 47663"/>
                <a:gd name="adj2" fmla="val 100645"/>
                <a:gd name="adj3" fmla="val 49532"/>
                <a:gd name="adj4" fmla="val 109198"/>
                <a:gd name="adj5" fmla="val 16240"/>
                <a:gd name="adj6" fmla="val 142878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54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915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背光孔</a:t>
              </a: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009047" y="3974845"/>
            <a:ext cx="1354422" cy="107666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 flipH="1">
            <a:off x="10149104" y="4007266"/>
            <a:ext cx="1357325" cy="10089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0284" y="2416044"/>
            <a:ext cx="2244923" cy="310520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2160" y="1049025"/>
            <a:ext cx="1916708" cy="2044163"/>
          </a:xfrm>
          <a:prstGeom prst="rect">
            <a:avLst/>
          </a:prstGeom>
        </p:spPr>
      </p:pic>
      <p:graphicFrame>
        <p:nvGraphicFramePr>
          <p:cNvPr id="36" name="表格 35"/>
          <p:cNvGraphicFramePr/>
          <p:nvPr>
            <p:custDataLst>
              <p:tags r:id="rId3"/>
            </p:custDataLst>
          </p:nvPr>
        </p:nvGraphicFramePr>
        <p:xfrm>
          <a:off x="406277" y="2329001"/>
          <a:ext cx="2010182" cy="2441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15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</a:t>
                      </a:r>
                      <a:r>
                        <a:rPr lang="en-US" altLang="zh-CN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检测</a:t>
                      </a:r>
                      <a:r>
                        <a:rPr lang="zh-CN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尺寸序号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(16</a:t>
                      </a:r>
                      <a:r>
                        <a:rPr lang="zh-CN" altLang="en-US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FAI)</a:t>
                      </a:r>
                      <a:endParaRPr lang="zh-CN" altLang="en-US" sz="11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7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66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2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192170" y="5319955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背光图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322470" y="5309160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正光图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8300" y="1061085"/>
            <a:ext cx="1983740" cy="2032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975" y="3570605"/>
            <a:ext cx="1172210" cy="1714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40" y="1004570"/>
            <a:ext cx="2091055" cy="126936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289955" y="525147"/>
            <a:ext cx="7581880" cy="1218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2873260" y="2358505"/>
            <a:ext cx="3388232" cy="32760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1" name="右箭头 40"/>
          <p:cNvSpPr/>
          <p:nvPr/>
        </p:nvSpPr>
        <p:spPr bwMode="auto">
          <a:xfrm>
            <a:off x="6296333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6531022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9100020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653537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09503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7" name="右箭头 46"/>
          <p:cNvSpPr/>
          <p:nvPr/>
        </p:nvSpPr>
        <p:spPr bwMode="auto">
          <a:xfrm>
            <a:off x="8865331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8" name="右箭头 47"/>
          <p:cNvSpPr/>
          <p:nvPr/>
        </p:nvSpPr>
        <p:spPr bwMode="auto">
          <a:xfrm>
            <a:off x="8865331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9" name="右箭头 48"/>
          <p:cNvSpPr/>
          <p:nvPr/>
        </p:nvSpPr>
        <p:spPr bwMode="auto">
          <a:xfrm rot="5400000">
            <a:off x="7565034" y="3218133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2572" y="934400"/>
            <a:ext cx="2033888" cy="1194959"/>
            <a:chOff x="593889" y="1232333"/>
            <a:chExt cx="2033888" cy="1194959"/>
          </a:xfrm>
        </p:grpSpPr>
        <p:grpSp>
          <p:nvGrpSpPr>
            <p:cNvPr id="37" name="Group 1"/>
            <p:cNvGrpSpPr/>
            <p:nvPr/>
          </p:nvGrpSpPr>
          <p:grpSpPr>
            <a:xfrm>
              <a:off x="593889" y="1232333"/>
              <a:ext cx="2033888" cy="1194959"/>
              <a:chOff x="2555776" y="3891411"/>
              <a:chExt cx="1913525" cy="55993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9" name="Rectangle 4"/>
              <p:cNvSpPr/>
              <p:nvPr/>
            </p:nvSpPr>
            <p:spPr bwMode="auto">
              <a:xfrm>
                <a:off x="2555777" y="4049523"/>
                <a:ext cx="606024" cy="401821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marL="67945" indent="-33655" algn="ctr">
                  <a:defRPr/>
                </a:pPr>
                <a:r>
                  <a:rPr lang="en-US" altLang="zh-CN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3D3&amp;3D4</a:t>
                </a:r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说明</a:t>
                </a:r>
                <a:endParaRPr lang="en-US" altLang="zh-CN" sz="11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Helvetica" charset="0"/>
                </a:endParaRPr>
              </a:p>
            </p:txBody>
          </p:sp>
          <p:sp>
            <p:nvSpPr>
              <p:cNvPr id="38" name="Rectangle 2"/>
              <p:cNvSpPr/>
              <p:nvPr/>
            </p:nvSpPr>
            <p:spPr bwMode="auto">
              <a:xfrm>
                <a:off x="2555776" y="3891411"/>
                <a:ext cx="1913525" cy="160777"/>
              </a:xfrm>
              <a:prstGeom prst="rect">
                <a:avLst/>
              </a:prstGeom>
              <a:solidFill>
                <a:srgbClr val="D6680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algn="ctr" eaLnBrk="1" hangingPunct="1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Step </a:t>
                </a:r>
                <a:r>
                  <a:rPr 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3.4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1" name="Rectangle 4"/>
            <p:cNvSpPr/>
            <p:nvPr/>
          </p:nvSpPr>
          <p:spPr bwMode="auto">
            <a:xfrm>
              <a:off x="1238034" y="1578880"/>
              <a:ext cx="1389743" cy="848411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681" tIns="34840" rIns="69681" bIns="34840" numCol="1" rtlCol="0" anchor="ctr" anchorCtr="0" compatLnSpc="1"/>
            <a:lstStyle/>
            <a:p>
              <a:pPr marL="67945" marR="3810" indent="-33655">
                <a:spcBef>
                  <a:spcPts val="80"/>
                </a:spcBef>
                <a:tabLst>
                  <a:tab pos="226695" algn="l"/>
                  <a:tab pos="227330" algn="l"/>
                </a:tabLst>
                <a:defRPr/>
              </a:pP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 bwMode="auto">
          <a:xfrm>
            <a:off x="2873260" y="954547"/>
            <a:ext cx="3388232" cy="13641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91876" y="1271829"/>
            <a:ext cx="142458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通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过气缸二次定位，确保基准统一。通过上下两个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3D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线扫来检测上下表面尺寸。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aphicFrame>
        <p:nvGraphicFramePr>
          <p:cNvPr id="21" name="表格 20"/>
          <p:cNvGraphicFramePr/>
          <p:nvPr>
            <p:custDataLst>
              <p:tags r:id="rId3"/>
            </p:custDataLst>
          </p:nvPr>
        </p:nvGraphicFramePr>
        <p:xfrm>
          <a:off x="406277" y="2329001"/>
          <a:ext cx="2010182" cy="2441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15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3D3&amp;3D4</a:t>
                      </a:r>
                      <a:r>
                        <a:rPr lang="zh-CN" sz="11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</a:t>
                      </a:r>
                      <a:r>
                        <a:rPr lang="zh-CN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</a:t>
                      </a:r>
                      <a:r>
                        <a:rPr lang="zh-CN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尺寸序号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(13</a:t>
                      </a:r>
                      <a:r>
                        <a:rPr lang="zh-CN" altLang="en-US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FAI)</a:t>
                      </a:r>
                      <a:endParaRPr lang="zh-CN" altLang="en-US" sz="11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7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54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25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23" name="直接箭头连接符 22"/>
          <p:cNvCxnSpPr>
            <a:stCxn id="24" idx="2"/>
          </p:cNvCxnSpPr>
          <p:nvPr/>
        </p:nvCxnSpPr>
        <p:spPr>
          <a:xfrm flipH="1">
            <a:off x="4665656" y="2057405"/>
            <a:ext cx="6291" cy="45534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圆角矩形 23"/>
          <p:cNvSpPr/>
          <p:nvPr/>
        </p:nvSpPr>
        <p:spPr>
          <a:xfrm>
            <a:off x="4558663" y="1476659"/>
            <a:ext cx="226463" cy="580674"/>
          </a:xfrm>
          <a:prstGeom prst="roundRect">
            <a:avLst>
              <a:gd name="adj" fmla="val 3192"/>
            </a:avLst>
          </a:prstGeom>
          <a:noFill/>
          <a:ln w="25400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2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405" y="2512695"/>
            <a:ext cx="3169285" cy="3002280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 bwMode="auto">
          <a:xfrm>
            <a:off x="6299108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62517" y="5327001"/>
            <a:ext cx="1224257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工装仰视剖面图</a:t>
            </a:r>
          </a:p>
        </p:txBody>
      </p:sp>
      <p:sp>
        <p:nvSpPr>
          <p:cNvPr id="19" name="线形标注 2 18"/>
          <p:cNvSpPr/>
          <p:nvPr/>
        </p:nvSpPr>
        <p:spPr>
          <a:xfrm>
            <a:off x="9162415" y="4770755"/>
            <a:ext cx="631190" cy="437515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-60377"/>
              <a:gd name="adj6" fmla="val 126458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关键扫描点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590398" y="2847961"/>
            <a:ext cx="1263657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炮筒面扫描示意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9832968" y="5327001"/>
            <a:ext cx="1263657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炮筒面扫描示意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5440" y="1129030"/>
            <a:ext cx="2009775" cy="1895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3565" y="1030605"/>
            <a:ext cx="1496695" cy="18173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3415" y="3570605"/>
            <a:ext cx="1396365" cy="17532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40" y="1004570"/>
            <a:ext cx="2091055" cy="126936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289955" y="525146"/>
            <a:ext cx="7581880" cy="21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2873260" y="2358505"/>
            <a:ext cx="3388232" cy="32760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1" name="右箭头 40"/>
          <p:cNvSpPr/>
          <p:nvPr/>
        </p:nvSpPr>
        <p:spPr bwMode="auto">
          <a:xfrm>
            <a:off x="6296333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6531022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9100020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653537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09503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7" name="右箭头 46"/>
          <p:cNvSpPr/>
          <p:nvPr/>
        </p:nvSpPr>
        <p:spPr bwMode="auto">
          <a:xfrm>
            <a:off x="8865331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8" name="右箭头 47"/>
          <p:cNvSpPr/>
          <p:nvPr/>
        </p:nvSpPr>
        <p:spPr bwMode="auto">
          <a:xfrm>
            <a:off x="8865331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9" name="右箭头 48"/>
          <p:cNvSpPr/>
          <p:nvPr/>
        </p:nvSpPr>
        <p:spPr bwMode="auto">
          <a:xfrm rot="5400000">
            <a:off x="7649870" y="3231982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2572" y="934400"/>
            <a:ext cx="2033888" cy="1194959"/>
            <a:chOff x="593889" y="1232333"/>
            <a:chExt cx="2033888" cy="1194959"/>
          </a:xfrm>
        </p:grpSpPr>
        <p:grpSp>
          <p:nvGrpSpPr>
            <p:cNvPr id="37" name="Group 1"/>
            <p:cNvGrpSpPr/>
            <p:nvPr/>
          </p:nvGrpSpPr>
          <p:grpSpPr>
            <a:xfrm>
              <a:off x="593889" y="1232333"/>
              <a:ext cx="2033888" cy="1194959"/>
              <a:chOff x="2555776" y="3891411"/>
              <a:chExt cx="1913525" cy="55993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9" name="Rectangle 4"/>
              <p:cNvSpPr/>
              <p:nvPr/>
            </p:nvSpPr>
            <p:spPr bwMode="auto">
              <a:xfrm>
                <a:off x="2555777" y="4049523"/>
                <a:ext cx="606024" cy="401821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marL="67945" indent="-33655" algn="ctr">
                  <a:defRPr/>
                </a:pPr>
                <a:r>
                  <a:rPr lang="en-US" altLang="zh-CN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CCD3&amp;CCD4</a:t>
                </a:r>
                <a:r>
                  <a:rPr lang="zh-CN" altLang="en-US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说明</a:t>
                </a:r>
                <a:endPara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8" name="Rectangle 2"/>
              <p:cNvSpPr/>
              <p:nvPr/>
            </p:nvSpPr>
            <p:spPr bwMode="auto">
              <a:xfrm>
                <a:off x="2555776" y="3891411"/>
                <a:ext cx="1913525" cy="160777"/>
              </a:xfrm>
              <a:prstGeom prst="rect">
                <a:avLst/>
              </a:prstGeom>
              <a:solidFill>
                <a:srgbClr val="D6680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algn="ctr" eaLnBrk="1" hangingPunct="1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Step </a:t>
                </a:r>
                <a:r>
                  <a:rPr 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3.5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1" name="Rectangle 4"/>
            <p:cNvSpPr/>
            <p:nvPr/>
          </p:nvSpPr>
          <p:spPr bwMode="auto">
            <a:xfrm>
              <a:off x="1238034" y="1578880"/>
              <a:ext cx="1389743" cy="848411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681" tIns="34840" rIns="69681" bIns="34840" numCol="1" rtlCol="0" anchor="ctr" anchorCtr="0" compatLnSpc="1"/>
            <a:lstStyle/>
            <a:p>
              <a:pPr marL="67945" marR="3810" indent="-33655">
                <a:spcBef>
                  <a:spcPts val="80"/>
                </a:spcBef>
                <a:tabLst>
                  <a:tab pos="226695" algn="l"/>
                  <a:tab pos="227330" algn="l"/>
                </a:tabLst>
                <a:defRPr/>
              </a:pP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 bwMode="auto">
          <a:xfrm>
            <a:off x="2873260" y="954547"/>
            <a:ext cx="3388232" cy="13641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36281" y="1243603"/>
            <a:ext cx="1409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两组相机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90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度分布，拍摄产品的两个爪子特征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。工装旋转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180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度后再拍摄剩余两个爪子的特征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箭头连接符 20"/>
          <p:cNvCxnSpPr>
            <a:stCxn id="22" idx="2"/>
            <a:endCxn id="40" idx="0"/>
          </p:cNvCxnSpPr>
          <p:nvPr/>
        </p:nvCxnSpPr>
        <p:spPr>
          <a:xfrm flipH="1">
            <a:off x="4567556" y="1665581"/>
            <a:ext cx="337185" cy="692785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4635500" y="1234440"/>
            <a:ext cx="537845" cy="431165"/>
          </a:xfrm>
          <a:prstGeom prst="roundRect">
            <a:avLst>
              <a:gd name="adj" fmla="val 3192"/>
            </a:avLst>
          </a:prstGeom>
          <a:noFill/>
          <a:ln w="28575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4424" y="2583514"/>
            <a:ext cx="3290001" cy="27765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130" y="1119406"/>
            <a:ext cx="2213819" cy="19026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018572" y="4003420"/>
            <a:ext cx="1354422" cy="107666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7667" y="3983097"/>
            <a:ext cx="1034567" cy="990533"/>
          </a:xfrm>
          <a:prstGeom prst="rect">
            <a:avLst/>
          </a:prstGeom>
        </p:spPr>
      </p:pic>
      <p:graphicFrame>
        <p:nvGraphicFramePr>
          <p:cNvPr id="30" name="表格 29"/>
          <p:cNvGraphicFramePr/>
          <p:nvPr>
            <p:custDataLst>
              <p:tags r:id="rId3"/>
            </p:custDataLst>
          </p:nvPr>
        </p:nvGraphicFramePr>
        <p:xfrm>
          <a:off x="406277" y="2329001"/>
          <a:ext cx="2010182" cy="199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115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</a:t>
                      </a:r>
                      <a:r>
                        <a:rPr lang="en-US" altLang="zh-CN" sz="1100" b="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3&amp;CCD</a:t>
                      </a:r>
                      <a:r>
                        <a:rPr lang="en-US" altLang="zh-CN" sz="1100" b="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 </a:t>
                      </a:r>
                      <a:r>
                        <a:rPr lang="en-US" altLang="zh-CN" sz="11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4</a:t>
                      </a:r>
                      <a:r>
                        <a:rPr lang="zh-CN" sz="1100" b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</a:t>
                      </a:r>
                      <a:r>
                        <a:rPr lang="zh-CN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</a:t>
                      </a:r>
                      <a:r>
                        <a:rPr lang="zh-CN" altLang="en-US" sz="1100" b="0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尺寸序号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(7</a:t>
                      </a:r>
                      <a:r>
                        <a:rPr lang="zh-CN" altLang="en-US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r>
                        <a:rPr lang="en-US" altLang="zh-CN" sz="1100" b="1" dirty="0" smtClean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FAI)</a:t>
                      </a:r>
                      <a:endParaRPr lang="zh-CN" altLang="en-US" sz="11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59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7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60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61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62</a:t>
                      </a: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67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68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339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100" b="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69</a:t>
                      </a:r>
                      <a:endParaRPr lang="en-US" altLang="en-US" sz="1100" b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9678" marR="9678" marT="9678" marB="3484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678" marR="9678" marT="9678" marB="3484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2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9123045" y="5309235"/>
            <a:ext cx="1229360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辅助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CCD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背光图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322470" y="5309160"/>
            <a:ext cx="107182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爪子图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5435" y="1271905"/>
            <a:ext cx="2061210" cy="16630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6540" y="3770630"/>
            <a:ext cx="2129155" cy="15386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425" y="973455"/>
            <a:ext cx="2263140" cy="12319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8790" y="3457575"/>
            <a:ext cx="1599565" cy="18783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0655" y="2438400"/>
            <a:ext cx="2178685" cy="3140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640" y="1004570"/>
            <a:ext cx="2091055" cy="1269365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289955" y="525146"/>
            <a:ext cx="7581880" cy="21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设备流程说明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2873260" y="2358505"/>
            <a:ext cx="3388232" cy="327600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1" name="右箭头 40"/>
          <p:cNvSpPr/>
          <p:nvPr/>
        </p:nvSpPr>
        <p:spPr bwMode="auto">
          <a:xfrm>
            <a:off x="6296333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6531022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4" name="矩形 43"/>
          <p:cNvSpPr/>
          <p:nvPr/>
        </p:nvSpPr>
        <p:spPr bwMode="auto">
          <a:xfrm>
            <a:off x="9100020" y="988154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5" name="矩形 44"/>
          <p:cNvSpPr/>
          <p:nvPr/>
        </p:nvSpPr>
        <p:spPr bwMode="auto">
          <a:xfrm>
            <a:off x="653537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6" name="矩形 45"/>
          <p:cNvSpPr/>
          <p:nvPr/>
        </p:nvSpPr>
        <p:spPr bwMode="auto">
          <a:xfrm>
            <a:off x="9095037" y="3457469"/>
            <a:ext cx="2299468" cy="217704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7" name="右箭头 46"/>
          <p:cNvSpPr/>
          <p:nvPr/>
        </p:nvSpPr>
        <p:spPr bwMode="auto">
          <a:xfrm>
            <a:off x="8865331" y="2543697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48" name="右箭头 47"/>
          <p:cNvSpPr/>
          <p:nvPr/>
        </p:nvSpPr>
        <p:spPr bwMode="auto">
          <a:xfrm>
            <a:off x="8865331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2572" y="934400"/>
            <a:ext cx="2033888" cy="1194959"/>
            <a:chOff x="593889" y="1232333"/>
            <a:chExt cx="2033888" cy="1194959"/>
          </a:xfrm>
        </p:grpSpPr>
        <p:grpSp>
          <p:nvGrpSpPr>
            <p:cNvPr id="37" name="Group 1"/>
            <p:cNvGrpSpPr/>
            <p:nvPr/>
          </p:nvGrpSpPr>
          <p:grpSpPr>
            <a:xfrm>
              <a:off x="593889" y="1232333"/>
              <a:ext cx="2033888" cy="1194959"/>
              <a:chOff x="2555776" y="3891411"/>
              <a:chExt cx="1913525" cy="55993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9" name="Rectangle 4"/>
              <p:cNvSpPr/>
              <p:nvPr/>
            </p:nvSpPr>
            <p:spPr bwMode="auto">
              <a:xfrm>
                <a:off x="2555777" y="4049523"/>
                <a:ext cx="606024" cy="401821"/>
              </a:xfrm>
              <a:prstGeom prst="rect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marL="67945" indent="-33655" algn="ctr">
                  <a:defRPr/>
                </a:pPr>
                <a:r>
                  <a:rPr lang="en-US" altLang="zh-CN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CCD3&amp;CCD4</a:t>
                </a:r>
                <a:r>
                  <a:rPr lang="zh-CN" altLang="en-US" sz="1100" dirty="0" smtClean="0"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说明</a:t>
                </a:r>
                <a:endParaRPr lang="en-US" altLang="zh-CN" sz="1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8" name="Rectangle 2"/>
              <p:cNvSpPr/>
              <p:nvPr/>
            </p:nvSpPr>
            <p:spPr bwMode="auto">
              <a:xfrm>
                <a:off x="2555776" y="3891411"/>
                <a:ext cx="1913525" cy="160777"/>
              </a:xfrm>
              <a:prstGeom prst="rect">
                <a:avLst/>
              </a:prstGeom>
              <a:solidFill>
                <a:srgbClr val="D6680F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9681" tIns="34840" rIns="69681" bIns="34840" numCol="1" rtlCol="0" anchor="ctr" anchorCtr="0" compatLnSpc="1"/>
              <a:lstStyle/>
              <a:p>
                <a:pPr algn="ctr" eaLnBrk="1" hangingPunct="1"/>
                <a:r>
                  <a:rPr lang="en-US" sz="1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Step </a:t>
                </a:r>
                <a:r>
                  <a:rPr lang="en-US" sz="1400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1" name="Rectangle 4"/>
            <p:cNvSpPr/>
            <p:nvPr/>
          </p:nvSpPr>
          <p:spPr bwMode="auto">
            <a:xfrm>
              <a:off x="1238034" y="1578880"/>
              <a:ext cx="1389743" cy="848411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9681" tIns="34840" rIns="69681" bIns="34840" numCol="1" rtlCol="0" anchor="ctr" anchorCtr="0" compatLnSpc="1"/>
            <a:lstStyle/>
            <a:p>
              <a:pPr marL="67945" marR="3810" indent="-33655">
                <a:spcBef>
                  <a:spcPts val="80"/>
                </a:spcBef>
                <a:tabLst>
                  <a:tab pos="226695" algn="l"/>
                  <a:tab pos="227330" algn="l"/>
                </a:tabLst>
                <a:defRPr/>
              </a:pPr>
              <a:endPara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矩形 74"/>
          <p:cNvSpPr/>
          <p:nvPr/>
        </p:nvSpPr>
        <p:spPr bwMode="auto">
          <a:xfrm>
            <a:off x="2873260" y="954547"/>
            <a:ext cx="3388232" cy="1364121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Helvetica Neue Light" pitchFamily="2" charset="0"/>
              <a:ea typeface="ヒラギノ角ゴ ProN W3" charset="-128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9126" y="1312065"/>
            <a:ext cx="1304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四轴机器人一次抓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4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思源黑体" panose="020B0400000000000000" charset="-122"/>
                <a:sym typeface="+mn-ea"/>
              </a:rPr>
              <a:t>个产品，下料区分一个合格品，两类不良品</a:t>
            </a: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。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1" name="直接箭头连接符 20"/>
          <p:cNvCxnSpPr>
            <a:stCxn id="22" idx="2"/>
          </p:cNvCxnSpPr>
          <p:nvPr/>
        </p:nvCxnSpPr>
        <p:spPr>
          <a:xfrm flipH="1">
            <a:off x="5295900" y="2083601"/>
            <a:ext cx="3034" cy="354799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圆角矩形 21"/>
          <p:cNvSpPr/>
          <p:nvPr/>
        </p:nvSpPr>
        <p:spPr>
          <a:xfrm>
            <a:off x="5076100" y="1095972"/>
            <a:ext cx="445667" cy="987629"/>
          </a:xfrm>
          <a:prstGeom prst="roundRect">
            <a:avLst>
              <a:gd name="adj" fmla="val 3192"/>
            </a:avLst>
          </a:prstGeom>
          <a:noFill/>
          <a:ln w="28575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26" name="线形标注 2 25"/>
          <p:cNvSpPr/>
          <p:nvPr/>
        </p:nvSpPr>
        <p:spPr>
          <a:xfrm>
            <a:off x="2989878" y="2438483"/>
            <a:ext cx="794071" cy="603901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26273"/>
              <a:gd name="adj6" fmla="val 278089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Step4.2 : 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料盘搬运，把空盘搬运至装盘区</a:t>
            </a:r>
          </a:p>
        </p:txBody>
      </p:sp>
      <p:sp>
        <p:nvSpPr>
          <p:cNvPr id="27" name="线形标注 2 26"/>
          <p:cNvSpPr/>
          <p:nvPr/>
        </p:nvSpPr>
        <p:spPr>
          <a:xfrm>
            <a:off x="2989580" y="3232785"/>
            <a:ext cx="794385" cy="500380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2284"/>
              <a:gd name="adj6" fmla="val 318145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Step4.3 : 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空料盘叠盘区</a:t>
            </a:r>
          </a:p>
        </p:txBody>
      </p:sp>
      <p:sp>
        <p:nvSpPr>
          <p:cNvPr id="28" name="线形标注 2 27"/>
          <p:cNvSpPr/>
          <p:nvPr/>
        </p:nvSpPr>
        <p:spPr>
          <a:xfrm>
            <a:off x="2989580" y="4572000"/>
            <a:ext cx="794385" cy="434975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-204233"/>
              <a:gd name="adj6" fmla="val 332454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Step4.4: </a:t>
            </a:r>
          </a:p>
          <a:p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合格品装盘</a:t>
            </a:r>
          </a:p>
        </p:txBody>
      </p:sp>
      <p:sp>
        <p:nvSpPr>
          <p:cNvPr id="29" name="线形标注 2 28"/>
          <p:cNvSpPr/>
          <p:nvPr/>
        </p:nvSpPr>
        <p:spPr>
          <a:xfrm>
            <a:off x="2989580" y="5156200"/>
            <a:ext cx="794385" cy="448945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-35360"/>
              <a:gd name="adj6" fmla="val 325819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Step4.5 : 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不良品装盘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663055" y="2097405"/>
            <a:ext cx="2076450" cy="422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9525" marR="3810" algn="l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4.1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下料缓存：传送机构搬运产品放置在此缓存区，通过模组实现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X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轴运动，通过气缸实现上下两排切换，根据产品检测后的分类，把产品放置于良品区；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NG1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区或者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NG2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区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9655900" y="5366482"/>
            <a:ext cx="116231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吸产品工装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线形标注 2 7"/>
          <p:cNvSpPr/>
          <p:nvPr/>
        </p:nvSpPr>
        <p:spPr>
          <a:xfrm>
            <a:off x="2989580" y="3923665"/>
            <a:ext cx="794385" cy="434975"/>
          </a:xfrm>
          <a:prstGeom prst="borderCallout2">
            <a:avLst>
              <a:gd name="adj1" fmla="val 47663"/>
              <a:gd name="adj2" fmla="val 100645"/>
              <a:gd name="adj3" fmla="val 49532"/>
              <a:gd name="adj4" fmla="val 109198"/>
              <a:gd name="adj5" fmla="val -39124"/>
              <a:gd name="adj6" fmla="val 200879"/>
            </a:avLst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Step4.1: </a:t>
            </a:r>
          </a:p>
          <a:p>
            <a:r>
              <a:rPr lang="zh-CN" altLang="en-US" sz="9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下料缓存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16873" y="5388170"/>
            <a:ext cx="115892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产品爪子朝上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右箭头 12"/>
          <p:cNvSpPr/>
          <p:nvPr/>
        </p:nvSpPr>
        <p:spPr bwMode="auto">
          <a:xfrm>
            <a:off x="6299108" y="4466735"/>
            <a:ext cx="239039" cy="158702"/>
          </a:xfrm>
          <a:prstGeom prst="rightArrow">
            <a:avLst/>
          </a:prstGeom>
          <a:solidFill>
            <a:srgbClr val="00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9681" tIns="34840" rIns="69681" bIns="34840" numCol="1" rtlCol="0" anchor="t" anchorCtr="0" compatLnSpc="1"/>
          <a:lstStyle/>
          <a:p>
            <a:pPr defTabSz="696595" fontAlgn="base">
              <a:spcBef>
                <a:spcPct val="0"/>
              </a:spcBef>
              <a:spcAft>
                <a:spcPct val="0"/>
              </a:spcAft>
            </a:pPr>
            <a:endParaRPr lang="zh-CN" altLang="en-US" sz="1830">
              <a:latin typeface="微软雅黑" panose="020B0503020204020204" pitchFamily="34" charset="-122"/>
              <a:ea typeface="微软雅黑" panose="020B0503020204020204" pitchFamily="34" charset="-122"/>
              <a:cs typeface="ヒラギノ角ゴ ProN W3" charset="-128"/>
              <a:sym typeface="Helvetica Neue Light" pitchFamily="2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917815" y="4466590"/>
            <a:ext cx="388620" cy="302895"/>
          </a:xfrm>
          <a:prstGeom prst="roundRect">
            <a:avLst>
              <a:gd name="adj" fmla="val 3192"/>
            </a:avLst>
          </a:prstGeom>
          <a:noFill/>
          <a:ln w="28575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2110" y="3561715"/>
            <a:ext cx="1925955" cy="18065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0835" y="1297305"/>
            <a:ext cx="2118995" cy="84709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156700" y="2245995"/>
            <a:ext cx="218122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通过模组与气缸配合，可将不良分类，分类后的产品由机械手判断，每四个机械手取料一次，机械手取完料再进行分类摆盘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7489825" y="1679575"/>
            <a:ext cx="915670" cy="332740"/>
          </a:xfrm>
          <a:prstGeom prst="roundRect">
            <a:avLst>
              <a:gd name="adj" fmla="val 3192"/>
            </a:avLst>
          </a:prstGeom>
          <a:noFill/>
          <a:ln w="28575" cap="flat" cmpd="sng">
            <a:solidFill>
              <a:srgbClr val="FF000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7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24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 rot="10800000">
            <a:off x="1024890" y="4665980"/>
            <a:ext cx="942975" cy="7219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62517" y="5327001"/>
            <a:ext cx="1224257" cy="260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525" marR="3810" algn="ctr">
              <a:spcBef>
                <a:spcPts val="80"/>
              </a:spcBef>
              <a:tabLst>
                <a:tab pos="226695" algn="l"/>
                <a:tab pos="227330" algn="l"/>
              </a:tabLst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机械手取料摆盘</a:t>
            </a:r>
          </a:p>
        </p:txBody>
      </p:sp>
      <p:cxnSp>
        <p:nvCxnSpPr>
          <p:cNvPr id="10" name="直接箭头连接符 9"/>
          <p:cNvCxnSpPr/>
          <p:nvPr/>
        </p:nvCxnSpPr>
        <p:spPr>
          <a:xfrm>
            <a:off x="7701280" y="2093595"/>
            <a:ext cx="492760" cy="3810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8223885" y="1162685"/>
            <a:ext cx="2540" cy="384175"/>
          </a:xfrm>
          <a:prstGeom prst="straightConnector1">
            <a:avLst/>
          </a:prstGeom>
          <a:ln w="19050" cmpd="sng">
            <a:solidFill>
              <a:srgbClr val="FF0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775" y="826770"/>
            <a:ext cx="10457815" cy="5297170"/>
          </a:xfrm>
          <a:prstGeom prst="rect">
            <a:avLst/>
          </a:prstGeom>
        </p:spPr>
      </p:pic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1649691" y="525147"/>
            <a:ext cx="9222144" cy="310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en-US" altLang="zh-CN" sz="3200" b="1" dirty="0" smtClean="0">
                <a:latin typeface="黑体" panose="02010609060101010101" charset="-122"/>
                <a:ea typeface="黑体" panose="02010609060101010101" charset="-122"/>
              </a:rPr>
              <a:t>CT</a:t>
            </a:r>
            <a:r>
              <a:rPr lang="zh-CN" altLang="en-US" sz="3200" b="1" dirty="0" smtClean="0">
                <a:latin typeface="黑体" panose="02010609060101010101" charset="-122"/>
                <a:ea typeface="黑体" panose="02010609060101010101" charset="-122"/>
              </a:rPr>
              <a:t>表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93509" y="6124036"/>
            <a:ext cx="1758238" cy="30777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说明：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CT:3.0S/PCS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965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24</a:t>
            </a:fld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403844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I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I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为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XY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零点，建立坐标系。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I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如图所示，底光自动测量圆弧R1&amp;R2,将圆弧R1&amp;R2拟合成圆C1,自动测量直线L1&amp;L2,构造中线L3,L3设X=0， 取点P1-P6,构造中点P7-P9，点P7-P9构造直线L4,L3与L4构造交点P10,P10与圆C1构造线L5,L5与L3构造交点Datum I。</a:t>
                      </a:r>
                    </a:p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将直线L3摆正为Y轴 ，点Datum I为XY零点，建立坐标系。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</a:p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如图所示，自动测量平面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A,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测量圆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C,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自动测量线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L1-L2,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构造中线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F,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自动测量点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P1-P6,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构造中点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P7/P8/P9,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P7/P8/P9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构造直线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L3, 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直线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L3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与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F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构造交点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P10,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P10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与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C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构造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H Datum H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与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F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构造交点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I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。</a:t>
                      </a:r>
                      <a:endParaRPr lang="en-US" altLang="zh-CN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将平面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A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摆正为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Y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平面，设为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Y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零点，直线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F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摆正为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Z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轴，点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I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为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XZ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零点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,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建立坐标系。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11022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25</a:t>
            </a:fld>
            <a:endParaRPr lang="zh-CN" altLang="en-US" dirty="0"/>
          </a:p>
        </p:txBody>
      </p:sp>
      <p:grpSp>
        <p:nvGrpSpPr>
          <p:cNvPr id="61" name="组合 60"/>
          <p:cNvGrpSpPr/>
          <p:nvPr/>
        </p:nvGrpSpPr>
        <p:grpSpPr>
          <a:xfrm>
            <a:off x="6827520" y="3647440"/>
            <a:ext cx="3012440" cy="2581910"/>
            <a:chOff x="10782" y="5706"/>
            <a:chExt cx="4744" cy="4066"/>
          </a:xfrm>
        </p:grpSpPr>
        <p:grpSp>
          <p:nvGrpSpPr>
            <p:cNvPr id="59" name="组合 58"/>
            <p:cNvGrpSpPr/>
            <p:nvPr/>
          </p:nvGrpSpPr>
          <p:grpSpPr>
            <a:xfrm>
              <a:off x="10782" y="5706"/>
              <a:ext cx="4744" cy="4066"/>
              <a:chOff x="10932" y="5789"/>
              <a:chExt cx="4744" cy="4066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32" y="6038"/>
                <a:ext cx="4744" cy="3676"/>
              </a:xfrm>
              <a:prstGeom prst="rect">
                <a:avLst/>
              </a:prstGeom>
            </p:spPr>
          </p:pic>
          <p:grpSp>
            <p:nvGrpSpPr>
              <p:cNvPr id="35" name="组合 34"/>
              <p:cNvGrpSpPr/>
              <p:nvPr/>
            </p:nvGrpSpPr>
            <p:grpSpPr>
              <a:xfrm>
                <a:off x="11075" y="5789"/>
                <a:ext cx="3195" cy="4066"/>
                <a:chOff x="10976" y="5699"/>
                <a:chExt cx="3195" cy="4066"/>
              </a:xfrm>
            </p:grpSpPr>
            <p:cxnSp>
              <p:nvCxnSpPr>
                <p:cNvPr id="36" name="直接连接符 35"/>
                <p:cNvCxnSpPr/>
                <p:nvPr/>
              </p:nvCxnSpPr>
              <p:spPr>
                <a:xfrm flipH="1">
                  <a:off x="1178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 flipH="1">
                  <a:off x="1293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8" name="弧形 37"/>
                <p:cNvSpPr/>
                <p:nvPr/>
              </p:nvSpPr>
              <p:spPr>
                <a:xfrm rot="18960000">
                  <a:off x="10976" y="7035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弧形 38"/>
                <p:cNvSpPr/>
                <p:nvPr/>
              </p:nvSpPr>
              <p:spPr>
                <a:xfrm rot="8100000">
                  <a:off x="10985" y="5699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12103" y="699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椭圆 40"/>
                <p:cNvSpPr/>
                <p:nvPr/>
              </p:nvSpPr>
              <p:spPr>
                <a:xfrm>
                  <a:off x="12296" y="6978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椭圆 41"/>
                <p:cNvSpPr/>
                <p:nvPr/>
              </p:nvSpPr>
              <p:spPr>
                <a:xfrm>
                  <a:off x="12489" y="699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椭圆 42"/>
                <p:cNvSpPr/>
                <p:nvPr/>
              </p:nvSpPr>
              <p:spPr>
                <a:xfrm>
                  <a:off x="12296" y="837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>
                  <a:off x="12489" y="835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>
                  <a:off x="12103" y="8343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13021" y="7217"/>
                  <a:ext cx="1150" cy="1169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7" name="直接连接符 46"/>
                <p:cNvCxnSpPr/>
                <p:nvPr/>
              </p:nvCxnSpPr>
              <p:spPr>
                <a:xfrm flipH="1">
                  <a:off x="12161" y="7264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 flipH="1">
                  <a:off x="12357" y="7267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 flipH="1">
                  <a:off x="12540" y="7261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 flipV="1">
                  <a:off x="12034" y="7708"/>
                  <a:ext cx="650" cy="4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1" name="椭圆 50"/>
                <p:cNvSpPr/>
                <p:nvPr/>
              </p:nvSpPr>
              <p:spPr>
                <a:xfrm>
                  <a:off x="12300" y="7654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13531" y="7710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3" name="直接连接符 52"/>
                <p:cNvCxnSpPr>
                  <a:stCxn id="51" idx="6"/>
                  <a:endCxn id="52" idx="2"/>
                </p:cNvCxnSpPr>
                <p:nvPr/>
              </p:nvCxnSpPr>
              <p:spPr>
                <a:xfrm>
                  <a:off x="12420" y="7714"/>
                  <a:ext cx="1111" cy="56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54" name="文本框 53"/>
                <p:cNvSpPr txBox="1"/>
                <p:nvPr/>
              </p:nvSpPr>
              <p:spPr>
                <a:xfrm>
                  <a:off x="11505" y="7589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L1</a:t>
                  </a:r>
                </a:p>
              </p:txBody>
            </p:sp>
            <p:sp>
              <p:nvSpPr>
                <p:cNvPr id="55" name="文本框 54"/>
                <p:cNvSpPr txBox="1"/>
                <p:nvPr/>
              </p:nvSpPr>
              <p:spPr>
                <a:xfrm>
                  <a:off x="12790" y="7433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L2</a:t>
                  </a:r>
                </a:p>
              </p:txBody>
            </p:sp>
            <p:sp>
              <p:nvSpPr>
                <p:cNvPr id="56" name="文本框 55"/>
                <p:cNvSpPr txBox="1"/>
                <p:nvPr/>
              </p:nvSpPr>
              <p:spPr>
                <a:xfrm>
                  <a:off x="11916" y="6736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P1  P2  P3</a:t>
                  </a: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11916" y="8433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P4  P5  P6</a:t>
                  </a:r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12302" y="7654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D12</a:t>
                  </a:r>
                </a:p>
              </p:txBody>
            </p:sp>
          </p:grpSp>
        </p:grpSp>
        <p:sp>
          <p:nvSpPr>
            <p:cNvPr id="60" name="文本框 59"/>
            <p:cNvSpPr txBox="1"/>
            <p:nvPr/>
          </p:nvSpPr>
          <p:spPr>
            <a:xfrm>
              <a:off x="13466" y="7626"/>
              <a:ext cx="558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>
                  <a:solidFill>
                    <a:srgbClr val="FF0000"/>
                  </a:solidFill>
                </a:rPr>
                <a:t>C1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40815" y="3745865"/>
            <a:ext cx="3638550" cy="24314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363433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</a:t>
                      </a:r>
                      <a:r>
                        <a:rPr lang="en-US" altLang="zh-CN" sz="110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I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I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为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XY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零点，建立坐标系。</a:t>
                      </a:r>
                      <a:endParaRPr lang="zh-CN" altLang="en-US" sz="11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I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Bradley Hand ITC TT-Bold" charset="0"/>
                        </a:rPr>
                        <a:t>如图所示，底光自动测量圆弧R1&amp;R2,将圆弧R1&amp;R2拟合成圆C1,自动测量直线L1&amp;L2,构造中线L3, 取点P1-P6,构造中点P7-P9，点P7-P9构造直线L4,L3与L4构造交点P10,P10与圆C1构造线L5,L5与L3构造交点Datum I。</a:t>
                      </a:r>
                    </a:p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Bradley Hand ITC TT-Bold" charset="0"/>
                        </a:rPr>
                        <a:t>将直线L3摆正为Y轴 ，点Datum I为XY零点，建立坐标系。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</a:p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Bradley Hand ITC TT-Bold" charset="0"/>
                        </a:rPr>
                        <a:t>底光自动测量圆弧R1&amp;R2,将圆弧R1&amp;R2拟合成圆C1,自动测量直线L1&amp;L2,构造中线L3, 取点P1-P6,构造中点P7-P9，点P7-P9构造直线L4,L3与L4构造交点P10,P10与圆C1构造线L5,L5与L3构造交点Datum I。</a:t>
                      </a:r>
                    </a:p>
                    <a:p>
                      <a:pPr marL="342900" lvl="0" indent="-342900" algn="l">
                        <a:buFont typeface="+mj-lt"/>
                        <a:buAutoNum type="arabicPeriod"/>
                      </a:pPr>
                      <a:r>
                        <a:rPr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Bradley Hand ITC TT-Bold" charset="0"/>
                        </a:rPr>
                        <a:t>将直线L3摆正为Y轴 ，点Datum I为XY零点，建立坐标系</a:t>
                      </a:r>
                      <a:r>
                        <a:rPr sz="1100" dirty="0">
                          <a:latin typeface="Helvetica" charset="0"/>
                          <a:ea typeface="Helvetica" charset="0"/>
                          <a:sym typeface="Bradley Hand ITC TT-Bold" charset="0"/>
                        </a:rPr>
                        <a:t>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2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26</a:t>
            </a:fld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6783705" y="3714750"/>
            <a:ext cx="3309620" cy="2630170"/>
            <a:chOff x="10683" y="5850"/>
            <a:chExt cx="5212" cy="4142"/>
          </a:xfrm>
        </p:grpSpPr>
        <p:grpSp>
          <p:nvGrpSpPr>
            <p:cNvPr id="33" name="组合 32"/>
            <p:cNvGrpSpPr/>
            <p:nvPr/>
          </p:nvGrpSpPr>
          <p:grpSpPr>
            <a:xfrm>
              <a:off x="10683" y="5850"/>
              <a:ext cx="5212" cy="4142"/>
              <a:chOff x="10586" y="5759"/>
              <a:chExt cx="5212" cy="414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86" y="5875"/>
                <a:ext cx="5212" cy="3790"/>
              </a:xfrm>
              <a:prstGeom prst="rect">
                <a:avLst/>
              </a:prstGeom>
            </p:spPr>
          </p:pic>
          <p:cxnSp>
            <p:nvCxnSpPr>
              <p:cNvPr id="8" name="直接连接符 7"/>
              <p:cNvCxnSpPr/>
              <p:nvPr/>
            </p:nvCxnSpPr>
            <p:spPr>
              <a:xfrm flipH="1">
                <a:off x="11782" y="7358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H="1">
                <a:off x="12932" y="7358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1" name="弧形 10"/>
              <p:cNvSpPr/>
              <p:nvPr/>
            </p:nvSpPr>
            <p:spPr>
              <a:xfrm rot="18960000">
                <a:off x="10976" y="7171"/>
                <a:ext cx="2742" cy="2730"/>
              </a:xfrm>
              <a:prstGeom prst="arc">
                <a:avLst>
                  <a:gd name="adj1" fmla="val 17482892"/>
                  <a:gd name="adj2" fmla="val 20258014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11"/>
              <p:cNvSpPr/>
              <p:nvPr/>
            </p:nvSpPr>
            <p:spPr>
              <a:xfrm rot="8100000">
                <a:off x="10985" y="5759"/>
                <a:ext cx="2742" cy="2730"/>
              </a:xfrm>
              <a:prstGeom prst="arc">
                <a:avLst>
                  <a:gd name="adj1" fmla="val 17482892"/>
                  <a:gd name="adj2" fmla="val 20258014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12103" y="7131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2296" y="7102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2489" y="7131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2296" y="8423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2489" y="841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12103" y="841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13043" y="7222"/>
                <a:ext cx="1110" cy="1123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 flipH="1">
                <a:off x="12161" y="7376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flipH="1">
                <a:off x="12357" y="7371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>
                <a:off x="12540" y="7377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V="1">
                <a:off x="12034" y="7804"/>
                <a:ext cx="650" cy="4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4" name="椭圆 23"/>
              <p:cNvSpPr/>
              <p:nvPr/>
            </p:nvSpPr>
            <p:spPr>
              <a:xfrm>
                <a:off x="12300" y="7746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13531" y="7710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6" name="直接连接符 25"/>
              <p:cNvCxnSpPr>
                <a:stCxn id="24" idx="6"/>
                <a:endCxn id="25" idx="2"/>
              </p:cNvCxnSpPr>
              <p:nvPr/>
            </p:nvCxnSpPr>
            <p:spPr>
              <a:xfrm flipV="1">
                <a:off x="12420" y="7770"/>
                <a:ext cx="1111" cy="36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文本框 26"/>
              <p:cNvSpPr txBox="1"/>
              <p:nvPr/>
            </p:nvSpPr>
            <p:spPr>
              <a:xfrm>
                <a:off x="11505" y="7589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L1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2790" y="7433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L2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1919" y="6890"/>
                <a:ext cx="944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P1  P2  P3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1916" y="8468"/>
                <a:ext cx="944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P4  P5  P6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3531" y="7614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C1</a:t>
                </a: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2393" y="7847"/>
              <a:ext cx="558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>
                  <a:solidFill>
                    <a:srgbClr val="FF0000"/>
                  </a:solidFill>
                </a:rPr>
                <a:t>D12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9095" y="3743960"/>
            <a:ext cx="3343910" cy="24644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363433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Datum A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l">
                        <a:buFont typeface="+mj-lt"/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lvl="0" algn="l">
                        <a:buFont typeface="+mj-lt"/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lvl="0" algn="l">
                        <a:buFont typeface="+mj-lt"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Bradley Hand ITC TT-Bold" charset="0"/>
                        </a:rPr>
                        <a:t> 自动测量点A1~A12,构造基准 A.</a:t>
                      </a:r>
                    </a:p>
                    <a:p>
                      <a:pPr lvl="0" algn="l">
                        <a:buFont typeface="+mj-lt"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Bradley Hand ITC TT-Bold" charset="0"/>
                        </a:rPr>
                        <a:t>1.  Automatic measuring points A1 ~ A12, create Datum A.</a:t>
                      </a:r>
                    </a:p>
                    <a:p>
                      <a:pPr lvl="0" algn="l">
                        <a:buFont typeface="+mj-lt"/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打光方式：镭射扫描产品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根据图纸坐标，取点建立基准平面。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6913245" y="3835400"/>
            <a:ext cx="3114040" cy="2305050"/>
            <a:chOff x="12611" y="7251"/>
            <a:chExt cx="6564" cy="5297"/>
          </a:xfrm>
        </p:grpSpPr>
        <p:sp>
          <p:nvSpPr>
            <p:cNvPr id="61" name="文本框 60"/>
            <p:cNvSpPr txBox="1"/>
            <p:nvPr/>
          </p:nvSpPr>
          <p:spPr>
            <a:xfrm>
              <a:off x="12940" y="10204"/>
              <a:ext cx="48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2611" y="7251"/>
              <a:ext cx="6564" cy="5297"/>
            </a:xfrm>
            <a:prstGeom prst="rect">
              <a:avLst/>
            </a:prstGeom>
          </p:spPr>
        </p:pic>
        <p:sp>
          <p:nvSpPr>
            <p:cNvPr id="27" name="椭圆 26"/>
            <p:cNvSpPr/>
            <p:nvPr/>
          </p:nvSpPr>
          <p:spPr>
            <a:xfrm>
              <a:off x="14097" y="8126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3860" y="8618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3805" y="10630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 flipV="1">
              <a:off x="13978" y="11122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5467" y="7894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7845" y="8058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18099" y="8528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7579" y="8530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17599" y="10746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8015" y="10748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17729" y="11200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5499" y="11400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119644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27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385" y="3776345"/>
            <a:ext cx="3808730" cy="23641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TW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/>
                        </a:rPr>
                        <a:t>B 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/>
                        </a:rPr>
                        <a:t>（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2.993± 0.03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/>
                        </a:rPr>
                        <a:t>）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使用底光自动测量直线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坐标的绝对值。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11022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28</a:t>
            </a:fld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6760845" y="3545840"/>
            <a:ext cx="3012440" cy="2581910"/>
            <a:chOff x="10752" y="5744"/>
            <a:chExt cx="4744" cy="4066"/>
          </a:xfrm>
        </p:grpSpPr>
        <p:sp>
          <p:nvSpPr>
            <p:cNvPr id="61" name="文本框 60"/>
            <p:cNvSpPr txBox="1"/>
            <p:nvPr/>
          </p:nvSpPr>
          <p:spPr>
            <a:xfrm>
              <a:off x="11590" y="8989"/>
              <a:ext cx="3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752" y="5744"/>
              <a:ext cx="4744" cy="4066"/>
              <a:chOff x="10782" y="5706"/>
              <a:chExt cx="4744" cy="4066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10782" y="5706"/>
                <a:ext cx="4744" cy="4066"/>
                <a:chOff x="10932" y="5789"/>
                <a:chExt cx="4744" cy="4066"/>
              </a:xfrm>
            </p:grpSpPr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932" y="6038"/>
                  <a:ext cx="4744" cy="3676"/>
                </a:xfrm>
                <a:prstGeom prst="rect">
                  <a:avLst/>
                </a:prstGeom>
              </p:spPr>
            </p:pic>
            <p:grpSp>
              <p:nvGrpSpPr>
                <p:cNvPr id="35" name="组合 34"/>
                <p:cNvGrpSpPr/>
                <p:nvPr/>
              </p:nvGrpSpPr>
              <p:grpSpPr>
                <a:xfrm>
                  <a:off x="11075" y="5789"/>
                  <a:ext cx="3195" cy="4066"/>
                  <a:chOff x="10976" y="5699"/>
                  <a:chExt cx="3195" cy="4066"/>
                </a:xfrm>
              </p:grpSpPr>
              <p:cxnSp>
                <p:nvCxnSpPr>
                  <p:cNvPr id="36" name="直接连接符 35"/>
                  <p:cNvCxnSpPr/>
                  <p:nvPr/>
                </p:nvCxnSpPr>
                <p:spPr>
                  <a:xfrm flipH="1">
                    <a:off x="1178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 flipH="1">
                    <a:off x="1293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弧形 37"/>
                  <p:cNvSpPr/>
                  <p:nvPr/>
                </p:nvSpPr>
                <p:spPr>
                  <a:xfrm rot="18960000">
                    <a:off x="10976" y="7035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9" name="弧形 38"/>
                  <p:cNvSpPr/>
                  <p:nvPr/>
                </p:nvSpPr>
                <p:spPr>
                  <a:xfrm rot="8100000">
                    <a:off x="10985" y="5699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0" name="椭圆 39"/>
                  <p:cNvSpPr/>
                  <p:nvPr/>
                </p:nvSpPr>
                <p:spPr>
                  <a:xfrm>
                    <a:off x="12103" y="699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1" name="椭圆 40"/>
                  <p:cNvSpPr/>
                  <p:nvPr/>
                </p:nvSpPr>
                <p:spPr>
                  <a:xfrm>
                    <a:off x="12296" y="6978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2" name="椭圆 41"/>
                  <p:cNvSpPr/>
                  <p:nvPr/>
                </p:nvSpPr>
                <p:spPr>
                  <a:xfrm>
                    <a:off x="12489" y="699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" name="椭圆 42"/>
                  <p:cNvSpPr/>
                  <p:nvPr/>
                </p:nvSpPr>
                <p:spPr>
                  <a:xfrm>
                    <a:off x="12296" y="837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4" name="椭圆 43"/>
                  <p:cNvSpPr/>
                  <p:nvPr/>
                </p:nvSpPr>
                <p:spPr>
                  <a:xfrm>
                    <a:off x="12489" y="835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5" name="椭圆 44"/>
                  <p:cNvSpPr/>
                  <p:nvPr/>
                </p:nvSpPr>
                <p:spPr>
                  <a:xfrm>
                    <a:off x="12103" y="8343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6" name="椭圆 45"/>
                  <p:cNvSpPr/>
                  <p:nvPr/>
                </p:nvSpPr>
                <p:spPr>
                  <a:xfrm>
                    <a:off x="13021" y="7217"/>
                    <a:ext cx="1150" cy="1169"/>
                  </a:xfrm>
                  <a:prstGeom prst="ellipse">
                    <a:avLst/>
                  </a:prstGeom>
                  <a:noFill/>
                  <a:ln>
                    <a:solidFill>
                      <a:schemeClr val="accent4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47" name="直接连接符 46"/>
                  <p:cNvCxnSpPr/>
                  <p:nvPr/>
                </p:nvCxnSpPr>
                <p:spPr>
                  <a:xfrm flipH="1">
                    <a:off x="12161" y="7264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/>
                  <p:cNvCxnSpPr/>
                  <p:nvPr/>
                </p:nvCxnSpPr>
                <p:spPr>
                  <a:xfrm flipH="1">
                    <a:off x="12357" y="7267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/>
                  <p:cNvCxnSpPr/>
                  <p:nvPr/>
                </p:nvCxnSpPr>
                <p:spPr>
                  <a:xfrm flipH="1">
                    <a:off x="12540" y="7261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/>
                </p:nvCxnSpPr>
                <p:spPr>
                  <a:xfrm flipV="1">
                    <a:off x="12034" y="7708"/>
                    <a:ext cx="650" cy="4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椭圆 50"/>
                  <p:cNvSpPr/>
                  <p:nvPr/>
                </p:nvSpPr>
                <p:spPr>
                  <a:xfrm>
                    <a:off x="12300" y="7654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13531" y="7710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3" name="直接连接符 52"/>
                  <p:cNvCxnSpPr>
                    <a:stCxn id="51" idx="6"/>
                    <a:endCxn id="52" idx="2"/>
                  </p:cNvCxnSpPr>
                  <p:nvPr/>
                </p:nvCxnSpPr>
                <p:spPr>
                  <a:xfrm>
                    <a:off x="12420" y="7714"/>
                    <a:ext cx="1111" cy="56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文本框 53"/>
                  <p:cNvSpPr txBox="1"/>
                  <p:nvPr/>
                </p:nvSpPr>
                <p:spPr>
                  <a:xfrm>
                    <a:off x="11505" y="7589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L1</a:t>
                    </a:r>
                  </a:p>
                </p:txBody>
              </p:sp>
              <p:sp>
                <p:nvSpPr>
                  <p:cNvPr id="55" name="文本框 54"/>
                  <p:cNvSpPr txBox="1"/>
                  <p:nvPr/>
                </p:nvSpPr>
                <p:spPr>
                  <a:xfrm>
                    <a:off x="12790" y="7433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L2</a:t>
                    </a:r>
                  </a:p>
                </p:txBody>
              </p:sp>
              <p:sp>
                <p:nvSpPr>
                  <p:cNvPr id="56" name="文本框 55"/>
                  <p:cNvSpPr txBox="1"/>
                  <p:nvPr/>
                </p:nvSpPr>
                <p:spPr>
                  <a:xfrm>
                    <a:off x="11916" y="6736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P1  P2  P3</a:t>
                    </a:r>
                  </a:p>
                </p:txBody>
              </p:sp>
              <p:sp>
                <p:nvSpPr>
                  <p:cNvPr id="7" name="文本框 6"/>
                  <p:cNvSpPr txBox="1"/>
                  <p:nvPr/>
                </p:nvSpPr>
                <p:spPr>
                  <a:xfrm>
                    <a:off x="11916" y="8433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P4  P5  P6</a:t>
                    </a:r>
                  </a:p>
                </p:txBody>
              </p:sp>
              <p:sp>
                <p:nvSpPr>
                  <p:cNvPr id="58" name="文本框 57"/>
                  <p:cNvSpPr txBox="1"/>
                  <p:nvPr/>
                </p:nvSpPr>
                <p:spPr>
                  <a:xfrm>
                    <a:off x="12302" y="7654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D12</a:t>
                    </a:r>
                  </a:p>
                </p:txBody>
              </p:sp>
            </p:grpSp>
          </p:grpSp>
          <p:sp>
            <p:nvSpPr>
              <p:cNvPr id="60" name="文本框 59"/>
              <p:cNvSpPr txBox="1"/>
              <p:nvPr/>
            </p:nvSpPr>
            <p:spPr>
              <a:xfrm>
                <a:off x="13466" y="7626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C1</a:t>
                </a: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>
              <a:off x="11049" y="6946"/>
              <a:ext cx="0" cy="17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>
              <a:endCxn id="56" idx="0"/>
            </p:cNvCxnSpPr>
            <p:nvPr/>
          </p:nvCxnSpPr>
          <p:spPr>
            <a:xfrm flipV="1">
              <a:off x="11039" y="6781"/>
              <a:ext cx="1268" cy="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1107" y="6102"/>
              <a:ext cx="1421" cy="62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000">
                  <a:solidFill>
                    <a:srgbClr val="FF0000"/>
                  </a:solidFill>
                  <a:latin typeface="华文楷体" panose="02010600040101010101" charset="-122"/>
                  <a:ea typeface="华文楷体" panose="02010600040101010101" charset="-122"/>
                </a:rPr>
                <a:t>2.991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0" y="6183"/>
              <a:ext cx="1275" cy="4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375" y="3668395"/>
            <a:ext cx="4169410" cy="24333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6.266±0.03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使用表面光自动测量直线L1&amp;L2。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评价直线L1&amp;L2的X距离。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用线线距离测量线的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1022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29</a:t>
            </a:fld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15" name="组合 14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34" name="图片 33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8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2" name="文本框 11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60" name="文本框 59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13" name="直接连接符 12"/>
              <p:cNvCxnSpPr/>
              <p:nvPr/>
            </p:nvCxnSpPr>
            <p:spPr>
              <a:xfrm>
                <a:off x="11599" y="6936"/>
                <a:ext cx="0" cy="17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/>
              <p:cNvCxnSpPr/>
              <p:nvPr/>
            </p:nvCxnSpPr>
            <p:spPr>
              <a:xfrm>
                <a:off x="11590" y="6972"/>
                <a:ext cx="2608" cy="4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矩形 16"/>
              <p:cNvSpPr/>
              <p:nvPr/>
            </p:nvSpPr>
            <p:spPr>
              <a:xfrm>
                <a:off x="12847" y="6552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2722" y="6335"/>
              <a:ext cx="177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6.252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015" y="7429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4028" y="7369"/>
              <a:ext cx="111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4085" y="6794"/>
              <a:ext cx="0" cy="178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520" y="3757295"/>
            <a:ext cx="4612640" cy="22580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项目需求及汇总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0411" y="1063278"/>
            <a:ext cx="4570871" cy="6950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9065" indent="-139065" defTabSz="696595" eaLnBrk="0" fontAlgn="base">
              <a:lnSpc>
                <a:spcPct val="150000"/>
              </a:lnSpc>
              <a:spcBef>
                <a:spcPts val="455"/>
              </a:spcBef>
            </a:pPr>
            <a:r>
              <a:rPr lang="en-US" altLang="ko-KR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1.1</a:t>
            </a:r>
            <a:r>
              <a:rPr lang="en-US" altLang="ko-KR" sz="1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项目说明</a:t>
            </a:r>
            <a:r>
              <a:rPr lang="en-US" altLang="ko-KR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39065" indent="-139065" defTabSz="696595" eaLnBrk="0" fontAlgn="base">
              <a:spcBef>
                <a:spcPts val="455"/>
              </a:spcBef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客户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项目号：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TCI-3240767-19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33787" y="3674605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产品图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21997" y="3686287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产品图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022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8220" y="2002155"/>
            <a:ext cx="2030730" cy="1555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4720" y="1992630"/>
            <a:ext cx="2124075" cy="15646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1.658±0.03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使用表面光自动测量直线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坐标的绝对值。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30</a:t>
            </a:fld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15" name="组合 14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6" name="图片 1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8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7" name="文本框 16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18" name="文本框 17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19" name="直接连接符 18"/>
              <p:cNvCxnSpPr/>
              <p:nvPr/>
            </p:nvCxnSpPr>
            <p:spPr>
              <a:xfrm>
                <a:off x="11599" y="6936"/>
                <a:ext cx="0" cy="178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>
                <a:endCxn id="56" idx="0"/>
              </p:cNvCxnSpPr>
              <p:nvPr/>
            </p:nvCxnSpPr>
            <p:spPr>
              <a:xfrm>
                <a:off x="11585" y="6781"/>
                <a:ext cx="722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矩形 20"/>
              <p:cNvSpPr/>
              <p:nvPr/>
            </p:nvSpPr>
            <p:spPr>
              <a:xfrm>
                <a:off x="11576" y="6134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1475" y="5932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1.631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015" y="7429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495" y="3628390"/>
            <a:ext cx="4210685" cy="2419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4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1.407±0.03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使用表面光自动测量直线L1。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评价直线L1的X坐标。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31</a:t>
            </a:fld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8" name="组合 7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8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0" name="文本框 19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21" name="直接连接符 20"/>
              <p:cNvCxnSpPr/>
              <p:nvPr/>
            </p:nvCxnSpPr>
            <p:spPr>
              <a:xfrm>
                <a:off x="12869" y="7061"/>
                <a:ext cx="5" cy="154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 flipV="1">
                <a:off x="12266" y="6811"/>
                <a:ext cx="608" cy="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矩形 22"/>
              <p:cNvSpPr/>
              <p:nvPr/>
            </p:nvSpPr>
            <p:spPr>
              <a:xfrm>
                <a:off x="12084" y="6246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11917" y="6028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1.405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015" y="7429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590" y="3703955"/>
            <a:ext cx="3839210" cy="23253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1.413±0.03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使用表面光自动测量直线L1。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评价直线L1的X坐标的绝对值。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32</a:t>
            </a:fld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8" name="组合 7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8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0" name="文本框 19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21" name="直接连接符 20"/>
              <p:cNvCxnSpPr/>
              <p:nvPr/>
            </p:nvCxnSpPr>
            <p:spPr>
              <a:xfrm>
                <a:off x="11695" y="7048"/>
                <a:ext cx="5" cy="154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/>
            </p:nvCxnSpPr>
            <p:spPr>
              <a:xfrm flipV="1">
                <a:off x="11695" y="6816"/>
                <a:ext cx="553" cy="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矩形 22"/>
              <p:cNvSpPr/>
              <p:nvPr/>
            </p:nvSpPr>
            <p:spPr>
              <a:xfrm>
                <a:off x="11530" y="6231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11319" y="6023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1.415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015" y="7429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795" y="3624580"/>
            <a:ext cx="4191000" cy="2446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6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3.725±0.03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使用底光自动测量直线L1。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评价直线L1的Y坐标。</a:t>
                      </a:r>
                      <a:endParaRPr lang="en-US" altLang="zh-CN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33</a:t>
            </a:fld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8" name="组合 7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74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2" name="文本框 21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23" name="直接连接符 22"/>
              <p:cNvCxnSpPr/>
              <p:nvPr/>
            </p:nvCxnSpPr>
            <p:spPr>
              <a:xfrm flipH="1">
                <a:off x="11707" y="6246"/>
                <a:ext cx="2720" cy="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V="1">
                <a:off x="11888" y="6270"/>
                <a:ext cx="0" cy="148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矩形 24"/>
              <p:cNvSpPr/>
              <p:nvPr/>
            </p:nvSpPr>
            <p:spPr>
              <a:xfrm rot="16200000">
                <a:off x="10858" y="6533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 rot="16200000">
              <a:off x="10599" y="6243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3.722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978" y="5997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940" y="3673475"/>
            <a:ext cx="3863340" cy="2270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635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7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3.876±0.03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39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使用底光自动测量直线L1。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评价直线L1的Y坐标的绝对值。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en-US" altLang="zh-CN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0079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34</a:t>
            </a:fld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8" name="组合 7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74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2" name="文本框 21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6" name="直接连接符 5"/>
              <p:cNvCxnSpPr/>
              <p:nvPr/>
            </p:nvCxnSpPr>
            <p:spPr>
              <a:xfrm flipH="1">
                <a:off x="11728" y="9385"/>
                <a:ext cx="2720" cy="3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>
                <a:off x="11888" y="7753"/>
                <a:ext cx="1" cy="163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矩形 6"/>
              <p:cNvSpPr/>
              <p:nvPr/>
            </p:nvSpPr>
            <p:spPr>
              <a:xfrm rot="16200000">
                <a:off x="10886" y="8336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 rot="16200000">
              <a:off x="10640" y="7995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3.874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579" y="8742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100" y="3681095"/>
            <a:ext cx="4108450" cy="2399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8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2*</a:t>
                      </a: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(</a:t>
                      </a:r>
                      <a:r>
                        <a:rPr lang="en-US" altLang="en-US" sz="11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2.353±0.03</a:t>
                      </a: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)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使用表面光自动测量直线L1&amp;L2。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评价直线L1&amp;L2的Y坐标。（2个值）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、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、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35</a:t>
            </a:fld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6913245" y="3522980"/>
            <a:ext cx="3012440" cy="2581910"/>
            <a:chOff x="10887" y="5548"/>
            <a:chExt cx="4744" cy="4066"/>
          </a:xfrm>
        </p:grpSpPr>
        <p:grpSp>
          <p:nvGrpSpPr>
            <p:cNvPr id="27" name="组合 26"/>
            <p:cNvGrpSpPr/>
            <p:nvPr/>
          </p:nvGrpSpPr>
          <p:grpSpPr>
            <a:xfrm>
              <a:off x="10887" y="5548"/>
              <a:ext cx="4744" cy="4066"/>
              <a:chOff x="10647" y="5584"/>
              <a:chExt cx="4744" cy="4066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0647" y="5584"/>
                <a:ext cx="4744" cy="4066"/>
                <a:chOff x="10752" y="5744"/>
                <a:chExt cx="4744" cy="4066"/>
              </a:xfrm>
            </p:grpSpPr>
            <p:sp>
              <p:nvSpPr>
                <p:cNvPr id="13" name="文本框 12"/>
                <p:cNvSpPr txBox="1"/>
                <p:nvPr/>
              </p:nvSpPr>
              <p:spPr>
                <a:xfrm>
                  <a:off x="11590" y="8989"/>
                  <a:ext cx="321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14" name="组合 13"/>
                <p:cNvGrpSpPr/>
                <p:nvPr/>
              </p:nvGrpSpPr>
              <p:grpSpPr>
                <a:xfrm>
                  <a:off x="10752" y="5744"/>
                  <a:ext cx="4744" cy="4066"/>
                  <a:chOff x="10782" y="5706"/>
                  <a:chExt cx="4744" cy="4066"/>
                </a:xfrm>
              </p:grpSpPr>
              <p:grpSp>
                <p:nvGrpSpPr>
                  <p:cNvPr id="15" name="组合 14"/>
                  <p:cNvGrpSpPr/>
                  <p:nvPr/>
                </p:nvGrpSpPr>
                <p:grpSpPr>
                  <a:xfrm>
                    <a:off x="10782" y="5706"/>
                    <a:ext cx="4744" cy="4066"/>
                    <a:chOff x="10932" y="5789"/>
                    <a:chExt cx="4744" cy="4066"/>
                  </a:xfrm>
                </p:grpSpPr>
                <p:pic>
                  <p:nvPicPr>
                    <p:cNvPr id="16" name="图片 15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0932" y="6038"/>
                      <a:ext cx="4744" cy="367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" name="组合 34"/>
                    <p:cNvGrpSpPr/>
                    <p:nvPr/>
                  </p:nvGrpSpPr>
                  <p:grpSpPr>
                    <a:xfrm>
                      <a:off x="11075" y="5789"/>
                      <a:ext cx="3195" cy="4066"/>
                      <a:chOff x="10976" y="5699"/>
                      <a:chExt cx="3195" cy="4066"/>
                    </a:xfrm>
                  </p:grpSpPr>
                  <p:cxnSp>
                    <p:nvCxnSpPr>
                      <p:cNvPr id="36" name="直接连接符 35"/>
                      <p:cNvCxnSpPr/>
                      <p:nvPr/>
                    </p:nvCxnSpPr>
                    <p:spPr>
                      <a:xfrm flipH="1">
                        <a:off x="11774" y="7358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直接连接符 36"/>
                      <p:cNvCxnSpPr/>
                      <p:nvPr/>
                    </p:nvCxnSpPr>
                    <p:spPr>
                      <a:xfrm flipH="1">
                        <a:off x="12932" y="7358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8" name="弧形 37"/>
                      <p:cNvSpPr/>
                      <p:nvPr/>
                    </p:nvSpPr>
                    <p:spPr>
                      <a:xfrm rot="18960000">
                        <a:off x="10976" y="7035"/>
                        <a:ext cx="2742" cy="2730"/>
                      </a:xfrm>
                      <a:prstGeom prst="arc">
                        <a:avLst>
                          <a:gd name="adj1" fmla="val 17482892"/>
                          <a:gd name="adj2" fmla="val 20258014"/>
                        </a:avLst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39" name="弧形 38"/>
                      <p:cNvSpPr/>
                      <p:nvPr/>
                    </p:nvSpPr>
                    <p:spPr>
                      <a:xfrm rot="8100000">
                        <a:off x="10985" y="5699"/>
                        <a:ext cx="2742" cy="2730"/>
                      </a:xfrm>
                      <a:prstGeom prst="arc">
                        <a:avLst>
                          <a:gd name="adj1" fmla="val 17482892"/>
                          <a:gd name="adj2" fmla="val 20258014"/>
                        </a:avLst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0" name="椭圆 39"/>
                      <p:cNvSpPr/>
                      <p:nvPr/>
                    </p:nvSpPr>
                    <p:spPr>
                      <a:xfrm>
                        <a:off x="12103" y="6991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1" name="椭圆 40"/>
                      <p:cNvSpPr/>
                      <p:nvPr/>
                    </p:nvSpPr>
                    <p:spPr>
                      <a:xfrm>
                        <a:off x="12296" y="6978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2" name="椭圆 41"/>
                      <p:cNvSpPr/>
                      <p:nvPr/>
                    </p:nvSpPr>
                    <p:spPr>
                      <a:xfrm>
                        <a:off x="12489" y="6995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3" name="椭圆 42"/>
                      <p:cNvSpPr/>
                      <p:nvPr/>
                    </p:nvSpPr>
                    <p:spPr>
                      <a:xfrm>
                        <a:off x="12296" y="8371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4" name="椭圆 43"/>
                      <p:cNvSpPr/>
                      <p:nvPr/>
                    </p:nvSpPr>
                    <p:spPr>
                      <a:xfrm>
                        <a:off x="12489" y="8351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5" name="椭圆 44"/>
                      <p:cNvSpPr/>
                      <p:nvPr/>
                    </p:nvSpPr>
                    <p:spPr>
                      <a:xfrm>
                        <a:off x="12103" y="8343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6" name="椭圆 45"/>
                      <p:cNvSpPr/>
                      <p:nvPr/>
                    </p:nvSpPr>
                    <p:spPr>
                      <a:xfrm>
                        <a:off x="13021" y="7217"/>
                        <a:ext cx="1150" cy="1169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accent4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47" name="直接连接符 46"/>
                      <p:cNvCxnSpPr/>
                      <p:nvPr/>
                    </p:nvCxnSpPr>
                    <p:spPr>
                      <a:xfrm flipH="1">
                        <a:off x="12161" y="7264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直接连接符 47"/>
                      <p:cNvCxnSpPr/>
                      <p:nvPr/>
                    </p:nvCxnSpPr>
                    <p:spPr>
                      <a:xfrm flipH="1">
                        <a:off x="12357" y="7267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 flipH="1">
                        <a:off x="12540" y="7261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直接连接符 49"/>
                      <p:cNvCxnSpPr/>
                      <p:nvPr/>
                    </p:nvCxnSpPr>
                    <p:spPr>
                      <a:xfrm flipV="1">
                        <a:off x="12034" y="7708"/>
                        <a:ext cx="650" cy="4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椭圆 50"/>
                      <p:cNvSpPr/>
                      <p:nvPr/>
                    </p:nvSpPr>
                    <p:spPr>
                      <a:xfrm>
                        <a:off x="12300" y="7654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2" name="椭圆 51"/>
                      <p:cNvSpPr/>
                      <p:nvPr/>
                    </p:nvSpPr>
                    <p:spPr>
                      <a:xfrm>
                        <a:off x="13531" y="7710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53" name="直接连接符 52"/>
                      <p:cNvCxnSpPr>
                        <a:stCxn id="51" idx="6"/>
                        <a:endCxn id="52" idx="2"/>
                      </p:cNvCxnSpPr>
                      <p:nvPr/>
                    </p:nvCxnSpPr>
                    <p:spPr>
                      <a:xfrm>
                        <a:off x="12420" y="7714"/>
                        <a:ext cx="1111" cy="56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4" name="文本框 53"/>
                      <p:cNvSpPr txBox="1"/>
                      <p:nvPr/>
                    </p:nvSpPr>
                    <p:spPr>
                      <a:xfrm>
                        <a:off x="11505" y="7589"/>
                        <a:ext cx="558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L1</a:t>
                        </a:r>
                      </a:p>
                    </p:txBody>
                  </p:sp>
                  <p:sp>
                    <p:nvSpPr>
                      <p:cNvPr id="55" name="文本框 54"/>
                      <p:cNvSpPr txBox="1"/>
                      <p:nvPr/>
                    </p:nvSpPr>
                    <p:spPr>
                      <a:xfrm>
                        <a:off x="12790" y="7433"/>
                        <a:ext cx="558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L2</a:t>
                        </a:r>
                      </a:p>
                    </p:txBody>
                  </p:sp>
                  <p:sp>
                    <p:nvSpPr>
                      <p:cNvPr id="56" name="文本框 55"/>
                      <p:cNvSpPr txBox="1"/>
                      <p:nvPr/>
                    </p:nvSpPr>
                    <p:spPr>
                      <a:xfrm>
                        <a:off x="11916" y="6736"/>
                        <a:ext cx="944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P1  P2  P3</a:t>
                        </a:r>
                      </a:p>
                    </p:txBody>
                  </p:sp>
                  <p:sp>
                    <p:nvSpPr>
                      <p:cNvPr id="17" name="文本框 16"/>
                      <p:cNvSpPr txBox="1"/>
                      <p:nvPr/>
                    </p:nvSpPr>
                    <p:spPr>
                      <a:xfrm>
                        <a:off x="11916" y="8433"/>
                        <a:ext cx="944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P4  P5  P6</a:t>
                        </a:r>
                      </a:p>
                    </p:txBody>
                  </p:sp>
                  <p:sp>
                    <p:nvSpPr>
                      <p:cNvPr id="58" name="文本框 57"/>
                      <p:cNvSpPr txBox="1"/>
                      <p:nvPr/>
                    </p:nvSpPr>
                    <p:spPr>
                      <a:xfrm>
                        <a:off x="12302" y="7654"/>
                        <a:ext cx="558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D12</a:t>
                        </a:r>
                      </a:p>
                    </p:txBody>
                  </p:sp>
                </p:grpSp>
              </p:grpSp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13466" y="7626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C1</a:t>
                    </a:r>
                  </a:p>
                </p:txBody>
              </p:sp>
            </p:grpSp>
            <p:cxnSp>
              <p:nvCxnSpPr>
                <p:cNvPr id="21" name="直接连接符 20"/>
                <p:cNvCxnSpPr/>
                <p:nvPr/>
              </p:nvCxnSpPr>
              <p:spPr>
                <a:xfrm flipH="1" flipV="1">
                  <a:off x="11982" y="6796"/>
                  <a:ext cx="613" cy="1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箭头连接符 23"/>
                <p:cNvCxnSpPr/>
                <p:nvPr/>
              </p:nvCxnSpPr>
              <p:spPr>
                <a:xfrm flipV="1">
                  <a:off x="13807" y="6815"/>
                  <a:ext cx="8" cy="976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sysDot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矩形 22"/>
                <p:cNvSpPr/>
                <p:nvPr/>
              </p:nvSpPr>
              <p:spPr>
                <a:xfrm rot="16200000">
                  <a:off x="10871" y="6794"/>
                  <a:ext cx="1275" cy="46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5" name="文本框 24"/>
              <p:cNvSpPr txBox="1"/>
              <p:nvPr/>
            </p:nvSpPr>
            <p:spPr>
              <a:xfrm rot="16200000">
                <a:off x="10615" y="6425"/>
                <a:ext cx="157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2.355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1806" y="6104"/>
                <a:ext cx="666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3349" y="6606"/>
              <a:ext cx="613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13349" y="6068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 rot="16200000">
              <a:off x="13601" y="6623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2.357</a:t>
              </a:r>
            </a:p>
          </p:txBody>
        </p:sp>
        <p:sp>
          <p:nvSpPr>
            <p:cNvPr id="31" name="矩形 30"/>
            <p:cNvSpPr/>
            <p:nvPr/>
          </p:nvSpPr>
          <p:spPr>
            <a:xfrm rot="16200000">
              <a:off x="13753" y="6832"/>
              <a:ext cx="1275" cy="4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V="1">
              <a:off x="12038" y="6587"/>
              <a:ext cx="8" cy="976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3740150"/>
            <a:ext cx="4404995" cy="22110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9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2*2*</a:t>
                      </a: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2.461±0.03(</a:t>
                      </a:r>
                      <a:r>
                        <a:rPr lang="en-US" altLang="en-US" sz="11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2.483±0.03</a:t>
                      </a: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)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2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使用表面光自动测量直线L1&amp;L2。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2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评价直线L1&amp;L2的Y坐标的绝对值。（2个值）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、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、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19647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36</a:t>
            </a:fld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6913245" y="3522980"/>
            <a:ext cx="3012440" cy="2581910"/>
            <a:chOff x="10887" y="5548"/>
            <a:chExt cx="4744" cy="4066"/>
          </a:xfrm>
        </p:grpSpPr>
        <p:grpSp>
          <p:nvGrpSpPr>
            <p:cNvPr id="27" name="组合 26"/>
            <p:cNvGrpSpPr/>
            <p:nvPr/>
          </p:nvGrpSpPr>
          <p:grpSpPr>
            <a:xfrm>
              <a:off x="10887" y="5548"/>
              <a:ext cx="4744" cy="4066"/>
              <a:chOff x="10647" y="5584"/>
              <a:chExt cx="4744" cy="4066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0647" y="5584"/>
                <a:ext cx="4744" cy="4066"/>
                <a:chOff x="10752" y="5744"/>
                <a:chExt cx="4744" cy="4066"/>
              </a:xfrm>
            </p:grpSpPr>
            <p:sp>
              <p:nvSpPr>
                <p:cNvPr id="10" name="文本框 9"/>
                <p:cNvSpPr txBox="1"/>
                <p:nvPr/>
              </p:nvSpPr>
              <p:spPr>
                <a:xfrm>
                  <a:off x="11590" y="8989"/>
                  <a:ext cx="321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11" name="组合 10"/>
                <p:cNvGrpSpPr/>
                <p:nvPr/>
              </p:nvGrpSpPr>
              <p:grpSpPr>
                <a:xfrm>
                  <a:off x="10752" y="5744"/>
                  <a:ext cx="4744" cy="4066"/>
                  <a:chOff x="10782" y="5706"/>
                  <a:chExt cx="4744" cy="4066"/>
                </a:xfrm>
              </p:grpSpPr>
              <p:grpSp>
                <p:nvGrpSpPr>
                  <p:cNvPr id="12" name="组合 11"/>
                  <p:cNvGrpSpPr/>
                  <p:nvPr/>
                </p:nvGrpSpPr>
                <p:grpSpPr>
                  <a:xfrm>
                    <a:off x="10782" y="5706"/>
                    <a:ext cx="4744" cy="4066"/>
                    <a:chOff x="10932" y="5789"/>
                    <a:chExt cx="4744" cy="4066"/>
                  </a:xfrm>
                </p:grpSpPr>
                <p:pic>
                  <p:nvPicPr>
                    <p:cNvPr id="18" name="图片 17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0932" y="6038"/>
                      <a:ext cx="4744" cy="367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" name="组合 34"/>
                    <p:cNvGrpSpPr/>
                    <p:nvPr/>
                  </p:nvGrpSpPr>
                  <p:grpSpPr>
                    <a:xfrm>
                      <a:off x="11075" y="5789"/>
                      <a:ext cx="3195" cy="4066"/>
                      <a:chOff x="10976" y="5699"/>
                      <a:chExt cx="3195" cy="4066"/>
                    </a:xfrm>
                  </p:grpSpPr>
                  <p:cxnSp>
                    <p:nvCxnSpPr>
                      <p:cNvPr id="36" name="直接连接符 35"/>
                      <p:cNvCxnSpPr/>
                      <p:nvPr/>
                    </p:nvCxnSpPr>
                    <p:spPr>
                      <a:xfrm flipH="1">
                        <a:off x="11774" y="7358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直接连接符 36"/>
                      <p:cNvCxnSpPr/>
                      <p:nvPr/>
                    </p:nvCxnSpPr>
                    <p:spPr>
                      <a:xfrm flipH="1">
                        <a:off x="12932" y="7358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8" name="弧形 37"/>
                      <p:cNvSpPr/>
                      <p:nvPr/>
                    </p:nvSpPr>
                    <p:spPr>
                      <a:xfrm rot="18960000">
                        <a:off x="10976" y="7035"/>
                        <a:ext cx="2742" cy="2730"/>
                      </a:xfrm>
                      <a:prstGeom prst="arc">
                        <a:avLst>
                          <a:gd name="adj1" fmla="val 17482892"/>
                          <a:gd name="adj2" fmla="val 20258014"/>
                        </a:avLst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39" name="弧形 38"/>
                      <p:cNvSpPr/>
                      <p:nvPr/>
                    </p:nvSpPr>
                    <p:spPr>
                      <a:xfrm rot="8100000">
                        <a:off x="10985" y="5699"/>
                        <a:ext cx="2742" cy="2730"/>
                      </a:xfrm>
                      <a:prstGeom prst="arc">
                        <a:avLst>
                          <a:gd name="adj1" fmla="val 17482892"/>
                          <a:gd name="adj2" fmla="val 20258014"/>
                        </a:avLst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0" name="椭圆 39"/>
                      <p:cNvSpPr/>
                      <p:nvPr/>
                    </p:nvSpPr>
                    <p:spPr>
                      <a:xfrm>
                        <a:off x="12103" y="6991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1" name="椭圆 40"/>
                      <p:cNvSpPr/>
                      <p:nvPr/>
                    </p:nvSpPr>
                    <p:spPr>
                      <a:xfrm>
                        <a:off x="12296" y="6978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2" name="椭圆 41"/>
                      <p:cNvSpPr/>
                      <p:nvPr/>
                    </p:nvSpPr>
                    <p:spPr>
                      <a:xfrm>
                        <a:off x="12489" y="6995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3" name="椭圆 42"/>
                      <p:cNvSpPr/>
                      <p:nvPr/>
                    </p:nvSpPr>
                    <p:spPr>
                      <a:xfrm>
                        <a:off x="12296" y="8371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4" name="椭圆 43"/>
                      <p:cNvSpPr/>
                      <p:nvPr/>
                    </p:nvSpPr>
                    <p:spPr>
                      <a:xfrm>
                        <a:off x="12489" y="8351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5" name="椭圆 44"/>
                      <p:cNvSpPr/>
                      <p:nvPr/>
                    </p:nvSpPr>
                    <p:spPr>
                      <a:xfrm>
                        <a:off x="12103" y="8343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6" name="椭圆 45"/>
                      <p:cNvSpPr/>
                      <p:nvPr/>
                    </p:nvSpPr>
                    <p:spPr>
                      <a:xfrm>
                        <a:off x="13021" y="7217"/>
                        <a:ext cx="1150" cy="1169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accent4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47" name="直接连接符 46"/>
                      <p:cNvCxnSpPr/>
                      <p:nvPr/>
                    </p:nvCxnSpPr>
                    <p:spPr>
                      <a:xfrm flipH="1">
                        <a:off x="12161" y="7264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直接连接符 47"/>
                      <p:cNvCxnSpPr/>
                      <p:nvPr/>
                    </p:nvCxnSpPr>
                    <p:spPr>
                      <a:xfrm flipH="1">
                        <a:off x="12357" y="7267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 flipH="1">
                        <a:off x="12540" y="7261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直接连接符 49"/>
                      <p:cNvCxnSpPr/>
                      <p:nvPr/>
                    </p:nvCxnSpPr>
                    <p:spPr>
                      <a:xfrm flipV="1">
                        <a:off x="12034" y="7708"/>
                        <a:ext cx="650" cy="4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椭圆 50"/>
                      <p:cNvSpPr/>
                      <p:nvPr/>
                    </p:nvSpPr>
                    <p:spPr>
                      <a:xfrm>
                        <a:off x="12300" y="7654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2" name="椭圆 51"/>
                      <p:cNvSpPr/>
                      <p:nvPr/>
                    </p:nvSpPr>
                    <p:spPr>
                      <a:xfrm>
                        <a:off x="13531" y="7710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53" name="直接连接符 52"/>
                      <p:cNvCxnSpPr>
                        <a:stCxn id="51" idx="6"/>
                        <a:endCxn id="52" idx="2"/>
                      </p:cNvCxnSpPr>
                      <p:nvPr/>
                    </p:nvCxnSpPr>
                    <p:spPr>
                      <a:xfrm>
                        <a:off x="12420" y="7714"/>
                        <a:ext cx="1111" cy="56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4" name="文本框 53"/>
                      <p:cNvSpPr txBox="1"/>
                      <p:nvPr/>
                    </p:nvSpPr>
                    <p:spPr>
                      <a:xfrm>
                        <a:off x="11505" y="7589"/>
                        <a:ext cx="558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L1</a:t>
                        </a:r>
                      </a:p>
                    </p:txBody>
                  </p:sp>
                  <p:sp>
                    <p:nvSpPr>
                      <p:cNvPr id="55" name="文本框 54"/>
                      <p:cNvSpPr txBox="1"/>
                      <p:nvPr/>
                    </p:nvSpPr>
                    <p:spPr>
                      <a:xfrm>
                        <a:off x="12790" y="7433"/>
                        <a:ext cx="558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L2</a:t>
                        </a:r>
                      </a:p>
                    </p:txBody>
                  </p:sp>
                  <p:sp>
                    <p:nvSpPr>
                      <p:cNvPr id="56" name="文本框 55"/>
                      <p:cNvSpPr txBox="1"/>
                      <p:nvPr/>
                    </p:nvSpPr>
                    <p:spPr>
                      <a:xfrm>
                        <a:off x="11916" y="6736"/>
                        <a:ext cx="944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P1  P2  P3</a:t>
                        </a:r>
                      </a:p>
                    </p:txBody>
                  </p:sp>
                  <p:sp>
                    <p:nvSpPr>
                      <p:cNvPr id="19" name="文本框 18"/>
                      <p:cNvSpPr txBox="1"/>
                      <p:nvPr/>
                    </p:nvSpPr>
                    <p:spPr>
                      <a:xfrm>
                        <a:off x="11916" y="8433"/>
                        <a:ext cx="944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P4  P5  P6</a:t>
                        </a:r>
                      </a:p>
                    </p:txBody>
                  </p:sp>
                  <p:sp>
                    <p:nvSpPr>
                      <p:cNvPr id="58" name="文本框 57"/>
                      <p:cNvSpPr txBox="1"/>
                      <p:nvPr/>
                    </p:nvSpPr>
                    <p:spPr>
                      <a:xfrm>
                        <a:off x="12302" y="7654"/>
                        <a:ext cx="558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D12</a:t>
                        </a:r>
                      </a:p>
                    </p:txBody>
                  </p:sp>
                </p:grpSp>
              </p:grpSp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13466" y="7626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C1</a:t>
                    </a:r>
                  </a:p>
                </p:txBody>
              </p:sp>
            </p:grpSp>
            <p:cxnSp>
              <p:nvCxnSpPr>
                <p:cNvPr id="23" name="直接连接符 22"/>
                <p:cNvCxnSpPr/>
                <p:nvPr/>
              </p:nvCxnSpPr>
              <p:spPr>
                <a:xfrm flipH="1" flipV="1">
                  <a:off x="11968" y="8835"/>
                  <a:ext cx="613" cy="1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箭头连接符 23"/>
                <p:cNvCxnSpPr/>
                <p:nvPr/>
              </p:nvCxnSpPr>
              <p:spPr>
                <a:xfrm flipH="1">
                  <a:off x="13806" y="7791"/>
                  <a:ext cx="1" cy="104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sysDot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矩形 24"/>
                <p:cNvSpPr/>
                <p:nvPr/>
              </p:nvSpPr>
              <p:spPr>
                <a:xfrm rot="16200000">
                  <a:off x="10871" y="8111"/>
                  <a:ext cx="1275" cy="46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6" name="文本框 25"/>
              <p:cNvSpPr txBox="1"/>
              <p:nvPr/>
            </p:nvSpPr>
            <p:spPr>
              <a:xfrm rot="16200000">
                <a:off x="10615" y="7742"/>
                <a:ext cx="157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2.485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1836" y="8673"/>
                <a:ext cx="666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</p:grpSp>
        <p:cxnSp>
          <p:nvCxnSpPr>
            <p:cNvPr id="29" name="直接连接符 28"/>
            <p:cNvCxnSpPr/>
            <p:nvPr/>
          </p:nvCxnSpPr>
          <p:spPr>
            <a:xfrm flipH="1" flipV="1">
              <a:off x="13337" y="8638"/>
              <a:ext cx="613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13317" y="8637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 rot="16200000">
              <a:off x="13601" y="7615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2.482</a:t>
              </a:r>
            </a:p>
          </p:txBody>
        </p:sp>
        <p:sp>
          <p:nvSpPr>
            <p:cNvPr id="32" name="矩形 31"/>
            <p:cNvSpPr/>
            <p:nvPr/>
          </p:nvSpPr>
          <p:spPr>
            <a:xfrm rot="16200000">
              <a:off x="13752" y="7884"/>
              <a:ext cx="1275" cy="4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箭头连接符 33"/>
            <p:cNvCxnSpPr/>
            <p:nvPr/>
          </p:nvCxnSpPr>
          <p:spPr>
            <a:xfrm>
              <a:off x="12038" y="7563"/>
              <a:ext cx="15" cy="107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120" y="3709035"/>
            <a:ext cx="4276090" cy="22580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10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pt-BR" altLang="zh-CN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Pos.0.05  A I </a:t>
                      </a:r>
                      <a:r>
                        <a:rPr lang="pt-BR" altLang="zh-CN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C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底光自动测量圆弧R1&amp;R2,将圆弧R1&amp;R2拟合成圆C1,自动测量直线L1&amp;L2,构造中分线L3,设L3X=0,取点P1-P2,构造中分点P3，P3与圆C1构造线L4，L4与L3构造交点Datum B。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评价Datum B相对于A|I|C的位置度。</a:t>
                      </a:r>
                      <a:endParaRPr lang="en-US" altLang="zh-CN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底光自动测量圆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C1,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L1&amp;L2,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构造中分线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L3,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设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L3X=0,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取点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P1-P2,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构造中分点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，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与圆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，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构造交点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Datum B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Datum B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A|I|C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的位置度。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0799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37</a:t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13245" y="3522980"/>
            <a:ext cx="3012440" cy="2581910"/>
            <a:chOff x="10752" y="5744"/>
            <a:chExt cx="4744" cy="4066"/>
          </a:xfrm>
        </p:grpSpPr>
        <p:sp>
          <p:nvSpPr>
            <p:cNvPr id="7" name="文本框 6"/>
            <p:cNvSpPr txBox="1"/>
            <p:nvPr/>
          </p:nvSpPr>
          <p:spPr>
            <a:xfrm>
              <a:off x="11590" y="8989"/>
              <a:ext cx="3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752" y="5744"/>
              <a:ext cx="4744" cy="4066"/>
              <a:chOff x="10782" y="5706"/>
              <a:chExt cx="4744" cy="406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0782" y="5706"/>
                <a:ext cx="4744" cy="4066"/>
                <a:chOff x="10932" y="5789"/>
                <a:chExt cx="4744" cy="4066"/>
              </a:xfrm>
            </p:grpSpPr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932" y="6038"/>
                  <a:ext cx="4744" cy="3676"/>
                </a:xfrm>
                <a:prstGeom prst="rect">
                  <a:avLst/>
                </a:prstGeom>
              </p:spPr>
            </p:pic>
            <p:grpSp>
              <p:nvGrpSpPr>
                <p:cNvPr id="35" name="组合 34"/>
                <p:cNvGrpSpPr/>
                <p:nvPr/>
              </p:nvGrpSpPr>
              <p:grpSpPr>
                <a:xfrm>
                  <a:off x="11075" y="5789"/>
                  <a:ext cx="3195" cy="4066"/>
                  <a:chOff x="10976" y="5699"/>
                  <a:chExt cx="3195" cy="4066"/>
                </a:xfrm>
              </p:grpSpPr>
              <p:cxnSp>
                <p:nvCxnSpPr>
                  <p:cNvPr id="36" name="直接连接符 35"/>
                  <p:cNvCxnSpPr/>
                  <p:nvPr/>
                </p:nvCxnSpPr>
                <p:spPr>
                  <a:xfrm flipH="1">
                    <a:off x="11774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 flipH="1">
                    <a:off x="1293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弧形 37"/>
                  <p:cNvSpPr/>
                  <p:nvPr/>
                </p:nvSpPr>
                <p:spPr>
                  <a:xfrm rot="18960000">
                    <a:off x="10976" y="7035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9" name="弧形 38"/>
                  <p:cNvSpPr/>
                  <p:nvPr/>
                </p:nvSpPr>
                <p:spPr>
                  <a:xfrm rot="8100000">
                    <a:off x="10985" y="5699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0" name="椭圆 39"/>
                  <p:cNvSpPr/>
                  <p:nvPr/>
                </p:nvSpPr>
                <p:spPr>
                  <a:xfrm>
                    <a:off x="12103" y="699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1" name="椭圆 40"/>
                  <p:cNvSpPr/>
                  <p:nvPr/>
                </p:nvSpPr>
                <p:spPr>
                  <a:xfrm>
                    <a:off x="12296" y="6978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2" name="椭圆 41"/>
                  <p:cNvSpPr/>
                  <p:nvPr/>
                </p:nvSpPr>
                <p:spPr>
                  <a:xfrm>
                    <a:off x="12489" y="699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" name="椭圆 42"/>
                  <p:cNvSpPr/>
                  <p:nvPr/>
                </p:nvSpPr>
                <p:spPr>
                  <a:xfrm>
                    <a:off x="12296" y="837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4" name="椭圆 43"/>
                  <p:cNvSpPr/>
                  <p:nvPr/>
                </p:nvSpPr>
                <p:spPr>
                  <a:xfrm>
                    <a:off x="12489" y="835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5" name="椭圆 44"/>
                  <p:cNvSpPr/>
                  <p:nvPr/>
                </p:nvSpPr>
                <p:spPr>
                  <a:xfrm>
                    <a:off x="12103" y="8343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6" name="椭圆 45"/>
                  <p:cNvSpPr/>
                  <p:nvPr/>
                </p:nvSpPr>
                <p:spPr>
                  <a:xfrm>
                    <a:off x="13021" y="7217"/>
                    <a:ext cx="1150" cy="1169"/>
                  </a:xfrm>
                  <a:prstGeom prst="ellipse">
                    <a:avLst/>
                  </a:prstGeom>
                  <a:noFill/>
                  <a:ln>
                    <a:solidFill>
                      <a:schemeClr val="accent4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47" name="直接连接符 46"/>
                  <p:cNvCxnSpPr/>
                  <p:nvPr/>
                </p:nvCxnSpPr>
                <p:spPr>
                  <a:xfrm flipH="1">
                    <a:off x="12161" y="7264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/>
                  <p:cNvCxnSpPr/>
                  <p:nvPr/>
                </p:nvCxnSpPr>
                <p:spPr>
                  <a:xfrm flipH="1">
                    <a:off x="12357" y="7267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/>
                  <p:cNvCxnSpPr/>
                  <p:nvPr/>
                </p:nvCxnSpPr>
                <p:spPr>
                  <a:xfrm flipH="1">
                    <a:off x="12540" y="7261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/>
                </p:nvCxnSpPr>
                <p:spPr>
                  <a:xfrm flipV="1">
                    <a:off x="12034" y="7708"/>
                    <a:ext cx="650" cy="4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椭圆 50"/>
                  <p:cNvSpPr/>
                  <p:nvPr/>
                </p:nvSpPr>
                <p:spPr>
                  <a:xfrm>
                    <a:off x="12300" y="7654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2" name="椭圆 51"/>
                  <p:cNvSpPr/>
                  <p:nvPr/>
                </p:nvSpPr>
                <p:spPr>
                  <a:xfrm>
                    <a:off x="13531" y="7710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3" name="直接连接符 52"/>
                  <p:cNvCxnSpPr>
                    <a:stCxn id="51" idx="6"/>
                    <a:endCxn id="52" idx="2"/>
                  </p:cNvCxnSpPr>
                  <p:nvPr/>
                </p:nvCxnSpPr>
                <p:spPr>
                  <a:xfrm>
                    <a:off x="12420" y="7714"/>
                    <a:ext cx="1111" cy="56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文本框 53"/>
                  <p:cNvSpPr txBox="1"/>
                  <p:nvPr/>
                </p:nvSpPr>
                <p:spPr>
                  <a:xfrm>
                    <a:off x="11505" y="7589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L1</a:t>
                    </a:r>
                  </a:p>
                </p:txBody>
              </p:sp>
              <p:sp>
                <p:nvSpPr>
                  <p:cNvPr id="55" name="文本框 54"/>
                  <p:cNvSpPr txBox="1"/>
                  <p:nvPr/>
                </p:nvSpPr>
                <p:spPr>
                  <a:xfrm>
                    <a:off x="12790" y="7433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L2</a:t>
                    </a:r>
                  </a:p>
                </p:txBody>
              </p:sp>
              <p:sp>
                <p:nvSpPr>
                  <p:cNvPr id="56" name="文本框 55"/>
                  <p:cNvSpPr txBox="1"/>
                  <p:nvPr/>
                </p:nvSpPr>
                <p:spPr>
                  <a:xfrm>
                    <a:off x="11916" y="6736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P1  P2  P3</a:t>
                    </a:r>
                  </a:p>
                </p:txBody>
              </p:sp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11916" y="8433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P4  P5  P6</a:t>
                    </a:r>
                  </a:p>
                </p:txBody>
              </p:sp>
              <p:sp>
                <p:nvSpPr>
                  <p:cNvPr id="58" name="文本框 57"/>
                  <p:cNvSpPr txBox="1"/>
                  <p:nvPr/>
                </p:nvSpPr>
                <p:spPr>
                  <a:xfrm>
                    <a:off x="12302" y="7654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D12</a:t>
                    </a:r>
                  </a:p>
                </p:txBody>
              </p:sp>
            </p:grpSp>
          </p:grpSp>
          <p:sp>
            <p:nvSpPr>
              <p:cNvPr id="20" name="文本框 19"/>
              <p:cNvSpPr txBox="1"/>
              <p:nvPr/>
            </p:nvSpPr>
            <p:spPr>
              <a:xfrm>
                <a:off x="13466" y="7626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C1</a:t>
                </a:r>
              </a:p>
            </p:txBody>
          </p:sp>
        </p:grp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615" y="3681095"/>
            <a:ext cx="4278630" cy="22713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pt-BR" altLang="zh-CN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4*Pro.0.06  I </a:t>
                      </a:r>
                      <a:r>
                        <a:rPr lang="pt-BR" altLang="zh-CN" sz="11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C</a:t>
                      </a:r>
                      <a:endParaRPr lang="pt-BR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轮廓度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使用探针自动测量点P1~P20,点P1~P5构造特征组S1,点P6~P10构造特征组S2,点P11~P15构造特征组S3,点P16~P20构造特征组S4。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评价特征组S1,S2,S3,S4相对于基准I|C的轮廓度，并输出点位偏差。(共四个值)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相机拍摄如图所示，在圆弧上取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5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个点的位置进行抓取，构建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S1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特征组；同样的方法，取其它的圆弧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评价特征组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S1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相对于基准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I|C的轮廓度，依次输出其它位置的轮廓度。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注：检测存在一定风险，边缘会存在边缘不是很锐利，会有凹凸出现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5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38</a:t>
            </a:fld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6913245" y="3522980"/>
            <a:ext cx="3012440" cy="2581910"/>
            <a:chOff x="10752" y="5744"/>
            <a:chExt cx="4744" cy="4066"/>
          </a:xfrm>
        </p:grpSpPr>
        <p:sp>
          <p:nvSpPr>
            <p:cNvPr id="11" name="文本框 10"/>
            <p:cNvSpPr txBox="1"/>
            <p:nvPr/>
          </p:nvSpPr>
          <p:spPr>
            <a:xfrm>
              <a:off x="11590" y="8989"/>
              <a:ext cx="32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10752" y="5744"/>
              <a:ext cx="4744" cy="4066"/>
              <a:chOff x="10782" y="5706"/>
              <a:chExt cx="4744" cy="4066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0782" y="5706"/>
                <a:ext cx="4744" cy="4066"/>
                <a:chOff x="10932" y="5789"/>
                <a:chExt cx="4744" cy="4066"/>
              </a:xfrm>
            </p:grpSpPr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932" y="6038"/>
                  <a:ext cx="4744" cy="3676"/>
                </a:xfrm>
                <a:prstGeom prst="rect">
                  <a:avLst/>
                </a:prstGeom>
              </p:spPr>
            </p:pic>
            <p:grpSp>
              <p:nvGrpSpPr>
                <p:cNvPr id="14" name="组合 13"/>
                <p:cNvGrpSpPr/>
                <p:nvPr/>
              </p:nvGrpSpPr>
              <p:grpSpPr>
                <a:xfrm>
                  <a:off x="11075" y="5789"/>
                  <a:ext cx="3195" cy="4066"/>
                  <a:chOff x="10976" y="5699"/>
                  <a:chExt cx="3195" cy="4066"/>
                </a:xfrm>
              </p:grpSpPr>
              <p:cxnSp>
                <p:nvCxnSpPr>
                  <p:cNvPr id="15" name="直接连接符 14"/>
                  <p:cNvCxnSpPr/>
                  <p:nvPr/>
                </p:nvCxnSpPr>
                <p:spPr>
                  <a:xfrm flipH="1">
                    <a:off x="11774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15"/>
                  <p:cNvCxnSpPr/>
                  <p:nvPr/>
                </p:nvCxnSpPr>
                <p:spPr>
                  <a:xfrm flipH="1">
                    <a:off x="1293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弧形 16"/>
                  <p:cNvSpPr/>
                  <p:nvPr/>
                </p:nvSpPr>
                <p:spPr>
                  <a:xfrm rot="18960000">
                    <a:off x="10976" y="7035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弧形 18"/>
                  <p:cNvSpPr/>
                  <p:nvPr/>
                </p:nvSpPr>
                <p:spPr>
                  <a:xfrm rot="8100000">
                    <a:off x="10985" y="5699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椭圆 19"/>
                  <p:cNvSpPr/>
                  <p:nvPr/>
                </p:nvSpPr>
                <p:spPr>
                  <a:xfrm>
                    <a:off x="12103" y="699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椭圆 20"/>
                  <p:cNvSpPr/>
                  <p:nvPr/>
                </p:nvSpPr>
                <p:spPr>
                  <a:xfrm>
                    <a:off x="12296" y="6978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椭圆 21"/>
                  <p:cNvSpPr/>
                  <p:nvPr/>
                </p:nvSpPr>
                <p:spPr>
                  <a:xfrm>
                    <a:off x="12489" y="699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椭圆 22"/>
                  <p:cNvSpPr/>
                  <p:nvPr/>
                </p:nvSpPr>
                <p:spPr>
                  <a:xfrm>
                    <a:off x="12296" y="837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" name="椭圆 26"/>
                  <p:cNvSpPr/>
                  <p:nvPr/>
                </p:nvSpPr>
                <p:spPr>
                  <a:xfrm>
                    <a:off x="12489" y="835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>
                  <a:xfrm>
                    <a:off x="12103" y="8343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0" name="椭圆 49"/>
                  <p:cNvSpPr/>
                  <p:nvPr/>
                </p:nvSpPr>
                <p:spPr>
                  <a:xfrm>
                    <a:off x="13021" y="7217"/>
                    <a:ext cx="1150" cy="1169"/>
                  </a:xfrm>
                  <a:prstGeom prst="ellipse">
                    <a:avLst/>
                  </a:prstGeom>
                  <a:noFill/>
                  <a:ln>
                    <a:solidFill>
                      <a:schemeClr val="accent4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1" name="直接连接符 50"/>
                  <p:cNvCxnSpPr/>
                  <p:nvPr/>
                </p:nvCxnSpPr>
                <p:spPr>
                  <a:xfrm flipH="1">
                    <a:off x="12161" y="7264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/>
                  <p:cNvCxnSpPr/>
                  <p:nvPr/>
                </p:nvCxnSpPr>
                <p:spPr>
                  <a:xfrm flipH="1">
                    <a:off x="12357" y="7267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接连接符 52"/>
                  <p:cNvCxnSpPr/>
                  <p:nvPr/>
                </p:nvCxnSpPr>
                <p:spPr>
                  <a:xfrm flipH="1">
                    <a:off x="12540" y="7261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直接连接符 53"/>
                  <p:cNvCxnSpPr/>
                  <p:nvPr/>
                </p:nvCxnSpPr>
                <p:spPr>
                  <a:xfrm flipV="1">
                    <a:off x="12034" y="7708"/>
                    <a:ext cx="650" cy="4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椭圆 54"/>
                  <p:cNvSpPr/>
                  <p:nvPr/>
                </p:nvSpPr>
                <p:spPr>
                  <a:xfrm>
                    <a:off x="12300" y="7654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6" name="椭圆 55"/>
                  <p:cNvSpPr/>
                  <p:nvPr/>
                </p:nvSpPr>
                <p:spPr>
                  <a:xfrm>
                    <a:off x="13531" y="7710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57" name="直接连接符 56"/>
                  <p:cNvCxnSpPr>
                    <a:stCxn id="55" idx="6"/>
                    <a:endCxn id="56" idx="2"/>
                  </p:cNvCxnSpPr>
                  <p:nvPr/>
                </p:nvCxnSpPr>
                <p:spPr>
                  <a:xfrm>
                    <a:off x="12420" y="7714"/>
                    <a:ext cx="1111" cy="56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文本框 57"/>
                  <p:cNvSpPr txBox="1"/>
                  <p:nvPr/>
                </p:nvSpPr>
                <p:spPr>
                  <a:xfrm>
                    <a:off x="11505" y="7589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L1</a:t>
                    </a:r>
                  </a:p>
                </p:txBody>
              </p:sp>
              <p:sp>
                <p:nvSpPr>
                  <p:cNvPr id="59" name="文本框 58"/>
                  <p:cNvSpPr txBox="1"/>
                  <p:nvPr/>
                </p:nvSpPr>
                <p:spPr>
                  <a:xfrm>
                    <a:off x="12790" y="7433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L2</a:t>
                    </a:r>
                  </a:p>
                </p:txBody>
              </p:sp>
              <p:sp>
                <p:nvSpPr>
                  <p:cNvPr id="60" name="文本框 59"/>
                  <p:cNvSpPr txBox="1"/>
                  <p:nvPr/>
                </p:nvSpPr>
                <p:spPr>
                  <a:xfrm>
                    <a:off x="11916" y="6736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P1  P2  P3</a:t>
                    </a:r>
                  </a:p>
                </p:txBody>
              </p:sp>
              <p:sp>
                <p:nvSpPr>
                  <p:cNvPr id="62" name="文本框 61"/>
                  <p:cNvSpPr txBox="1"/>
                  <p:nvPr/>
                </p:nvSpPr>
                <p:spPr>
                  <a:xfrm>
                    <a:off x="11916" y="8433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P4  P5  P6</a:t>
                    </a:r>
                  </a:p>
                </p:txBody>
              </p:sp>
              <p:sp>
                <p:nvSpPr>
                  <p:cNvPr id="63" name="文本框 62"/>
                  <p:cNvSpPr txBox="1"/>
                  <p:nvPr/>
                </p:nvSpPr>
                <p:spPr>
                  <a:xfrm>
                    <a:off x="12302" y="7654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D12</a:t>
                    </a:r>
                  </a:p>
                </p:txBody>
              </p:sp>
            </p:grpSp>
          </p:grpSp>
          <p:sp>
            <p:nvSpPr>
              <p:cNvPr id="64" name="文本框 63"/>
              <p:cNvSpPr txBox="1"/>
              <p:nvPr/>
            </p:nvSpPr>
            <p:spPr>
              <a:xfrm>
                <a:off x="13466" y="7626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C1</a:t>
                </a:r>
              </a:p>
            </p:txBody>
          </p:sp>
        </p:grpSp>
      </p:grpSp>
      <p:sp>
        <p:nvSpPr>
          <p:cNvPr id="65" name="椭圆 64"/>
          <p:cNvSpPr/>
          <p:nvPr/>
        </p:nvSpPr>
        <p:spPr>
          <a:xfrm>
            <a:off x="7411720" y="422656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7435850" y="41814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7473950" y="41402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7518400" y="41148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7553325" y="41021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8921750" y="41021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8971915" y="412115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9013825" y="415036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9048115" y="418782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9061450" y="422656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9061450" y="532701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9055100" y="53752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9036050" y="541972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9007475" y="54610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/>
        </p:nvSpPr>
        <p:spPr>
          <a:xfrm>
            <a:off x="8959850" y="549592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7411720" y="536892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7434580" y="541972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>
            <a:off x="7473950" y="54610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椭圆 112"/>
          <p:cNvSpPr/>
          <p:nvPr/>
        </p:nvSpPr>
        <p:spPr>
          <a:xfrm>
            <a:off x="7513320" y="549592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椭圆 113"/>
          <p:cNvSpPr/>
          <p:nvPr/>
        </p:nvSpPr>
        <p:spPr>
          <a:xfrm>
            <a:off x="7550150" y="550735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765" y="3691890"/>
            <a:ext cx="4269105" cy="2292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363433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pt-BR" altLang="zh-CN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2.727±0.03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使用表面光自动测量直线L1。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评价直线L1的Y坐标的绝对值。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9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39</a:t>
            </a:fld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8" name="组合 7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74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2" name="文本框 21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6" name="直接连接符 5"/>
              <p:cNvCxnSpPr/>
              <p:nvPr/>
            </p:nvCxnSpPr>
            <p:spPr>
              <a:xfrm flipH="1" flipV="1">
                <a:off x="11908" y="8924"/>
                <a:ext cx="1908" cy="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H="1">
                <a:off x="11887" y="7753"/>
                <a:ext cx="1" cy="117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矩形 6"/>
              <p:cNvSpPr/>
              <p:nvPr/>
            </p:nvSpPr>
            <p:spPr>
              <a:xfrm rot="16200000">
                <a:off x="10883" y="8054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 rot="16200000">
              <a:off x="10641" y="7750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2.725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579" y="8742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595" y="3811905"/>
            <a:ext cx="4450080" cy="2339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项目需求及汇总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18175298"/>
              </p:ext>
            </p:extLst>
          </p:nvPr>
        </p:nvGraphicFramePr>
        <p:xfrm>
          <a:off x="1008666" y="1068944"/>
          <a:ext cx="10133817" cy="4126053"/>
        </p:xfrm>
        <a:graphic>
          <a:graphicData uri="http://schemas.openxmlformats.org/drawingml/2006/table">
            <a:tbl>
              <a:tblPr/>
              <a:tblGrid>
                <a:gridCol w="42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2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74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15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3618"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NO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Spec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FAI/ CPK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CCD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Feasibility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Repeatability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mm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Correlation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（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mm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）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GRR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Remark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2.993±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15%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6.266± 0.06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1.658±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1.407±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1.413±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8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F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3.725±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G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7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3.876±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4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8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2*2.353±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9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2*2.483±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J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10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pt-BR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Pos.0.05  A I C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00799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363433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pt-BR" altLang="zh-CN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2.597±0.03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使用表面光自动测量直线L1。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评价直线L1的Y坐标。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9110224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40</a:t>
            </a:fld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14" name="组合 13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74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2" name="文本框 21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20" name="直接连接符 19"/>
              <p:cNvCxnSpPr/>
              <p:nvPr/>
            </p:nvCxnSpPr>
            <p:spPr>
              <a:xfrm flipH="1" flipV="1">
                <a:off x="11940" y="6727"/>
                <a:ext cx="1908" cy="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V="1">
                <a:off x="11888" y="6728"/>
                <a:ext cx="6" cy="102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矩形 20"/>
              <p:cNvSpPr/>
              <p:nvPr/>
            </p:nvSpPr>
            <p:spPr>
              <a:xfrm rot="16200000">
                <a:off x="10890" y="6876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 rot="16200000">
              <a:off x="10626" y="6576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2.595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2522" y="6084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70" y="3836035"/>
            <a:ext cx="4531995" cy="22879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22540"/>
          <a:ext cx="10042275" cy="5363433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14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Φ2.719</a:t>
                      </a: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底光自动测量圆弧R1&amp;R2,将圆弧R1&amp;R2拟合成圆C1 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评价圆C1的直径。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使用背光背光用圆工具自动测量圆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</a:t>
                      </a:r>
                      <a:r>
                        <a:rPr 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圆径工具测量圆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的圆径。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41</a:t>
            </a:fld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14" name="组合 13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74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2" name="文本框 21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24" name="直接箭头连接符 23"/>
              <p:cNvCxnSpPr>
                <a:stCxn id="46" idx="3"/>
                <a:endCxn id="46" idx="7"/>
              </p:cNvCxnSpPr>
              <p:nvPr/>
            </p:nvCxnSpPr>
            <p:spPr>
              <a:xfrm flipV="1">
                <a:off x="13108" y="7433"/>
                <a:ext cx="814" cy="82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矩形 20"/>
              <p:cNvSpPr/>
              <p:nvPr/>
            </p:nvSpPr>
            <p:spPr>
              <a:xfrm rot="18840000">
                <a:off x="13697" y="6782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 rot="18840000">
              <a:off x="13500" y="6488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2.716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780" y="3694950"/>
            <a:ext cx="4020820" cy="24726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434" cy="5363433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pt-BR" altLang="zh-CN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Pos.0.05  A I C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底光自动测量圆弧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R1&amp;R2,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将圆弧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R1&amp;R2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拟合成圆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 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相对于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A|I|C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的位置度。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使用背光用圆径工具自动测量圆，然后用圆心工具标注圆心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C1.</a:t>
                      </a:r>
                      <a:endParaRPr lang="zh-CN" altLang="en-US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的坐标位置度。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42</a:t>
            </a:fld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14" name="组合 13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74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0" name="文本框 9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2" name="文本框 21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11" name="直接箭头连接符 10"/>
              <p:cNvCxnSpPr>
                <a:endCxn id="46" idx="7"/>
              </p:cNvCxnSpPr>
              <p:nvPr/>
            </p:nvCxnSpPr>
            <p:spPr>
              <a:xfrm flipV="1">
                <a:off x="13525" y="7433"/>
                <a:ext cx="397" cy="38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矩形 11"/>
              <p:cNvSpPr/>
              <p:nvPr/>
            </p:nvSpPr>
            <p:spPr>
              <a:xfrm rot="18840000">
                <a:off x="13697" y="6782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 rot="18840000">
              <a:off x="13500" y="6488"/>
              <a:ext cx="157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0.021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365" y="3681095"/>
            <a:ext cx="4039235" cy="24396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16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1.363</a:t>
                      </a: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和圆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与圆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距离。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到圆心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7A786-B424-4A02-9209-1F4DBF3849E3}" type="slidenum">
              <a:rPr lang="zh-CN" altLang="en-US" smtClean="0"/>
              <a:t>43</a:t>
            </a:fld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14" name="组合 13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74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2" name="文本框 21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20" name="直接连接符 19"/>
              <p:cNvCxnSpPr/>
              <p:nvPr/>
            </p:nvCxnSpPr>
            <p:spPr>
              <a:xfrm flipV="1">
                <a:off x="14185" y="7040"/>
                <a:ext cx="5" cy="158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V="1">
                <a:off x="13498" y="7389"/>
                <a:ext cx="712" cy="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矩形 20"/>
              <p:cNvSpPr/>
              <p:nvPr/>
            </p:nvSpPr>
            <p:spPr>
              <a:xfrm>
                <a:off x="13077" y="6713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3036" y="6528"/>
              <a:ext cx="1313" cy="5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1.365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4089" y="7385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380" y="3638550"/>
            <a:ext cx="4030345" cy="2419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17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1.357</a:t>
                      </a: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和圆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与圆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距离。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en-US" altLang="zh-CN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到圆心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3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44</a:t>
            </a:fld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6" name="组合 5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74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19" name="文本框 18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22" name="文本框 21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20" name="直接连接符 19"/>
              <p:cNvCxnSpPr/>
              <p:nvPr/>
            </p:nvCxnSpPr>
            <p:spPr>
              <a:xfrm flipV="1">
                <a:off x="12949" y="7040"/>
                <a:ext cx="5" cy="158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H="1">
                <a:off x="12929" y="7396"/>
                <a:ext cx="569" cy="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矩形 20"/>
              <p:cNvSpPr/>
              <p:nvPr/>
            </p:nvSpPr>
            <p:spPr>
              <a:xfrm>
                <a:off x="12794" y="6773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2672" y="6581"/>
              <a:ext cx="1313" cy="4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1.355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2847" y="8148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6510" y="3689985"/>
            <a:ext cx="4114165" cy="23533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18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1.475</a:t>
                      </a: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使用底光自动测量直线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L1&amp;L2,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构造中线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  <a:endParaRPr lang="zh-CN" altLang="en-US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坐标值。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抓取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L1,L2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构造中线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用点线距离测量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到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的距离</a:t>
                      </a:r>
                      <a:endParaRPr lang="zh-CN" altLang="en-US" sz="11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 pitchFamily="2" charset="0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45</a:t>
            </a:fld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6913245" y="3522980"/>
            <a:ext cx="3012440" cy="2581910"/>
            <a:chOff x="10887" y="5548"/>
            <a:chExt cx="4744" cy="4066"/>
          </a:xfrm>
        </p:grpSpPr>
        <p:grpSp>
          <p:nvGrpSpPr>
            <p:cNvPr id="27" name="组合 26"/>
            <p:cNvGrpSpPr/>
            <p:nvPr/>
          </p:nvGrpSpPr>
          <p:grpSpPr>
            <a:xfrm>
              <a:off x="10887" y="5548"/>
              <a:ext cx="4744" cy="4066"/>
              <a:chOff x="10647" y="5584"/>
              <a:chExt cx="4744" cy="406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0647" y="5584"/>
                <a:ext cx="4744" cy="4066"/>
                <a:chOff x="10752" y="5744"/>
                <a:chExt cx="4744" cy="4066"/>
              </a:xfrm>
            </p:grpSpPr>
            <p:sp>
              <p:nvSpPr>
                <p:cNvPr id="11" name="文本框 10"/>
                <p:cNvSpPr txBox="1"/>
                <p:nvPr/>
              </p:nvSpPr>
              <p:spPr>
                <a:xfrm>
                  <a:off x="11590" y="8989"/>
                  <a:ext cx="321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12" name="组合 11"/>
                <p:cNvGrpSpPr/>
                <p:nvPr/>
              </p:nvGrpSpPr>
              <p:grpSpPr>
                <a:xfrm>
                  <a:off x="10752" y="5744"/>
                  <a:ext cx="4744" cy="4066"/>
                  <a:chOff x="10782" y="5706"/>
                  <a:chExt cx="4744" cy="4066"/>
                </a:xfrm>
              </p:grpSpPr>
              <p:grpSp>
                <p:nvGrpSpPr>
                  <p:cNvPr id="13" name="组合 12"/>
                  <p:cNvGrpSpPr/>
                  <p:nvPr/>
                </p:nvGrpSpPr>
                <p:grpSpPr>
                  <a:xfrm>
                    <a:off x="10782" y="5706"/>
                    <a:ext cx="4744" cy="4066"/>
                    <a:chOff x="10932" y="5789"/>
                    <a:chExt cx="4744" cy="4066"/>
                  </a:xfrm>
                </p:grpSpPr>
                <p:pic>
                  <p:nvPicPr>
                    <p:cNvPr id="14" name="图片 13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0932" y="6038"/>
                      <a:ext cx="4744" cy="367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" name="组合 34"/>
                    <p:cNvGrpSpPr/>
                    <p:nvPr/>
                  </p:nvGrpSpPr>
                  <p:grpSpPr>
                    <a:xfrm>
                      <a:off x="11075" y="5789"/>
                      <a:ext cx="3195" cy="4066"/>
                      <a:chOff x="10976" y="5699"/>
                      <a:chExt cx="3195" cy="4066"/>
                    </a:xfrm>
                  </p:grpSpPr>
                  <p:cxnSp>
                    <p:nvCxnSpPr>
                      <p:cNvPr id="36" name="直接连接符 35"/>
                      <p:cNvCxnSpPr/>
                      <p:nvPr/>
                    </p:nvCxnSpPr>
                    <p:spPr>
                      <a:xfrm flipH="1">
                        <a:off x="11774" y="7358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直接连接符 36"/>
                      <p:cNvCxnSpPr/>
                      <p:nvPr/>
                    </p:nvCxnSpPr>
                    <p:spPr>
                      <a:xfrm flipH="1">
                        <a:off x="12932" y="7358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8" name="弧形 37"/>
                      <p:cNvSpPr/>
                      <p:nvPr/>
                    </p:nvSpPr>
                    <p:spPr>
                      <a:xfrm rot="18960000">
                        <a:off x="10976" y="7035"/>
                        <a:ext cx="2742" cy="2730"/>
                      </a:xfrm>
                      <a:prstGeom prst="arc">
                        <a:avLst>
                          <a:gd name="adj1" fmla="val 17482892"/>
                          <a:gd name="adj2" fmla="val 20258014"/>
                        </a:avLst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39" name="弧形 38"/>
                      <p:cNvSpPr/>
                      <p:nvPr/>
                    </p:nvSpPr>
                    <p:spPr>
                      <a:xfrm rot="8100000">
                        <a:off x="10985" y="5699"/>
                        <a:ext cx="2742" cy="2730"/>
                      </a:xfrm>
                      <a:prstGeom prst="arc">
                        <a:avLst>
                          <a:gd name="adj1" fmla="val 17482892"/>
                          <a:gd name="adj2" fmla="val 20258014"/>
                        </a:avLst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0" name="椭圆 39"/>
                      <p:cNvSpPr/>
                      <p:nvPr/>
                    </p:nvSpPr>
                    <p:spPr>
                      <a:xfrm>
                        <a:off x="12103" y="6991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1" name="椭圆 40"/>
                      <p:cNvSpPr/>
                      <p:nvPr/>
                    </p:nvSpPr>
                    <p:spPr>
                      <a:xfrm>
                        <a:off x="12296" y="6978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2" name="椭圆 41"/>
                      <p:cNvSpPr/>
                      <p:nvPr/>
                    </p:nvSpPr>
                    <p:spPr>
                      <a:xfrm>
                        <a:off x="12489" y="6995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3" name="椭圆 42"/>
                      <p:cNvSpPr/>
                      <p:nvPr/>
                    </p:nvSpPr>
                    <p:spPr>
                      <a:xfrm>
                        <a:off x="12296" y="8371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4" name="椭圆 43"/>
                      <p:cNvSpPr/>
                      <p:nvPr/>
                    </p:nvSpPr>
                    <p:spPr>
                      <a:xfrm>
                        <a:off x="12489" y="8351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5" name="椭圆 44"/>
                      <p:cNvSpPr/>
                      <p:nvPr/>
                    </p:nvSpPr>
                    <p:spPr>
                      <a:xfrm>
                        <a:off x="12103" y="8343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46" name="椭圆 45"/>
                      <p:cNvSpPr/>
                      <p:nvPr/>
                    </p:nvSpPr>
                    <p:spPr>
                      <a:xfrm>
                        <a:off x="13021" y="7217"/>
                        <a:ext cx="1150" cy="1169"/>
                      </a:xfrm>
                      <a:prstGeom prst="ellipse">
                        <a:avLst/>
                      </a:prstGeom>
                      <a:noFill/>
                      <a:ln>
                        <a:solidFill>
                          <a:schemeClr val="accent4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47" name="直接连接符 46"/>
                      <p:cNvCxnSpPr/>
                      <p:nvPr/>
                    </p:nvCxnSpPr>
                    <p:spPr>
                      <a:xfrm flipH="1">
                        <a:off x="12161" y="7264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直接连接符 47"/>
                      <p:cNvCxnSpPr/>
                      <p:nvPr/>
                    </p:nvCxnSpPr>
                    <p:spPr>
                      <a:xfrm flipH="1">
                        <a:off x="12357" y="7267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 flipH="1">
                        <a:off x="12540" y="7261"/>
                        <a:ext cx="4" cy="913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直接连接符 49"/>
                      <p:cNvCxnSpPr/>
                      <p:nvPr/>
                    </p:nvCxnSpPr>
                    <p:spPr>
                      <a:xfrm flipV="1">
                        <a:off x="12034" y="7708"/>
                        <a:ext cx="650" cy="4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1" name="椭圆 50"/>
                      <p:cNvSpPr/>
                      <p:nvPr/>
                    </p:nvSpPr>
                    <p:spPr>
                      <a:xfrm>
                        <a:off x="12300" y="7654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52" name="椭圆 51"/>
                      <p:cNvSpPr/>
                      <p:nvPr/>
                    </p:nvSpPr>
                    <p:spPr>
                      <a:xfrm>
                        <a:off x="13531" y="7710"/>
                        <a:ext cx="120" cy="120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53" name="直接连接符 52"/>
                      <p:cNvCxnSpPr>
                        <a:stCxn id="51" idx="6"/>
                        <a:endCxn id="52" idx="2"/>
                      </p:cNvCxnSpPr>
                      <p:nvPr/>
                    </p:nvCxnSpPr>
                    <p:spPr>
                      <a:xfrm>
                        <a:off x="12420" y="7714"/>
                        <a:ext cx="1111" cy="56"/>
                      </a:xfrm>
                      <a:prstGeom prst="line">
                        <a:avLst/>
                      </a:prstGeom>
                      <a:ln>
                        <a:solidFill>
                          <a:schemeClr val="accent4"/>
                        </a:solidFill>
                      </a:ln>
                    </p:spPr>
                    <p:style>
                      <a:lnRef idx="1">
                        <a:schemeClr val="accent2"/>
                      </a:lnRef>
                      <a:fillRef idx="0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4" name="文本框 53"/>
                      <p:cNvSpPr txBox="1"/>
                      <p:nvPr/>
                    </p:nvSpPr>
                    <p:spPr>
                      <a:xfrm>
                        <a:off x="11505" y="7589"/>
                        <a:ext cx="558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L1</a:t>
                        </a:r>
                      </a:p>
                    </p:txBody>
                  </p:sp>
                  <p:sp>
                    <p:nvSpPr>
                      <p:cNvPr id="55" name="文本框 54"/>
                      <p:cNvSpPr txBox="1"/>
                      <p:nvPr/>
                    </p:nvSpPr>
                    <p:spPr>
                      <a:xfrm>
                        <a:off x="12790" y="7433"/>
                        <a:ext cx="558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L2</a:t>
                        </a:r>
                      </a:p>
                    </p:txBody>
                  </p:sp>
                  <p:sp>
                    <p:nvSpPr>
                      <p:cNvPr id="56" name="文本框 55"/>
                      <p:cNvSpPr txBox="1"/>
                      <p:nvPr/>
                    </p:nvSpPr>
                    <p:spPr>
                      <a:xfrm>
                        <a:off x="11916" y="6736"/>
                        <a:ext cx="944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P1  P2  P3</a:t>
                        </a:r>
                      </a:p>
                    </p:txBody>
                  </p:sp>
                  <p:sp>
                    <p:nvSpPr>
                      <p:cNvPr id="15" name="文本框 14"/>
                      <p:cNvSpPr txBox="1"/>
                      <p:nvPr/>
                    </p:nvSpPr>
                    <p:spPr>
                      <a:xfrm>
                        <a:off x="11916" y="8433"/>
                        <a:ext cx="944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P4  P5  P6</a:t>
                        </a:r>
                      </a:p>
                    </p:txBody>
                  </p:sp>
                  <p:sp>
                    <p:nvSpPr>
                      <p:cNvPr id="58" name="文本框 57"/>
                      <p:cNvSpPr txBox="1"/>
                      <p:nvPr/>
                    </p:nvSpPr>
                    <p:spPr>
                      <a:xfrm>
                        <a:off x="12302" y="7654"/>
                        <a:ext cx="558" cy="31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700">
                            <a:solidFill>
                              <a:srgbClr val="FF0000"/>
                            </a:solidFill>
                          </a:rPr>
                          <a:t>D12</a:t>
                        </a:r>
                      </a:p>
                    </p:txBody>
                  </p:sp>
                </p:grpSp>
              </p:grp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13466" y="7626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C1</a:t>
                    </a:r>
                  </a:p>
                </p:txBody>
              </p:sp>
            </p:grpSp>
            <p:cxnSp>
              <p:nvCxnSpPr>
                <p:cNvPr id="24" name="直接连接符 23"/>
                <p:cNvCxnSpPr/>
                <p:nvPr/>
              </p:nvCxnSpPr>
              <p:spPr>
                <a:xfrm flipV="1">
                  <a:off x="11605" y="7016"/>
                  <a:ext cx="5" cy="158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箭头连接符 24"/>
                <p:cNvCxnSpPr/>
                <p:nvPr/>
              </p:nvCxnSpPr>
              <p:spPr>
                <a:xfrm flipH="1">
                  <a:off x="12272" y="7304"/>
                  <a:ext cx="637" cy="11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sysDot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矩形 27"/>
                <p:cNvSpPr/>
                <p:nvPr/>
              </p:nvSpPr>
              <p:spPr>
                <a:xfrm>
                  <a:off x="12601" y="6719"/>
                  <a:ext cx="1275" cy="46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9" name="文本框 28"/>
              <p:cNvSpPr txBox="1"/>
              <p:nvPr/>
            </p:nvSpPr>
            <p:spPr>
              <a:xfrm>
                <a:off x="12354" y="6532"/>
                <a:ext cx="1313" cy="4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1.473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10936" y="7576"/>
                <a:ext cx="666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 flipV="1">
              <a:off x="14324" y="6827"/>
              <a:ext cx="5" cy="158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13051" y="6827"/>
              <a:ext cx="5" cy="158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12736" y="8372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L3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4324" y="7540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235" y="3709035"/>
            <a:ext cx="4591685" cy="2314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434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19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7.08</a:t>
                      </a: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使用底光自动测量直线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en-US" altLang="zh-CN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46</a:t>
            </a:fld>
            <a:endParaRPr lang="zh-CN" alt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6913245" y="3522980"/>
            <a:ext cx="3012440" cy="2581910"/>
            <a:chOff x="10647" y="5584"/>
            <a:chExt cx="4744" cy="4066"/>
          </a:xfrm>
        </p:grpSpPr>
        <p:grpSp>
          <p:nvGrpSpPr>
            <p:cNvPr id="6" name="组合 5"/>
            <p:cNvGrpSpPr/>
            <p:nvPr/>
          </p:nvGrpSpPr>
          <p:grpSpPr>
            <a:xfrm>
              <a:off x="10647" y="5584"/>
              <a:ext cx="4744" cy="4066"/>
              <a:chOff x="10752" y="5744"/>
              <a:chExt cx="4744" cy="4066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11590" y="8989"/>
                <a:ext cx="321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/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10752" y="5744"/>
                <a:ext cx="4744" cy="4066"/>
                <a:chOff x="10782" y="5706"/>
                <a:chExt cx="4744" cy="4066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10782" y="5706"/>
                  <a:ext cx="4744" cy="4066"/>
                  <a:chOff x="10932" y="5789"/>
                  <a:chExt cx="4744" cy="4066"/>
                </a:xfrm>
              </p:grpSpPr>
              <p:pic>
                <p:nvPicPr>
                  <p:cNvPr id="18" name="图片 1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932" y="6038"/>
                    <a:ext cx="4744" cy="3676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组合 34"/>
                  <p:cNvGrpSpPr/>
                  <p:nvPr/>
                </p:nvGrpSpPr>
                <p:grpSpPr>
                  <a:xfrm>
                    <a:off x="11075" y="5789"/>
                    <a:ext cx="3195" cy="4066"/>
                    <a:chOff x="10976" y="5699"/>
                    <a:chExt cx="3195" cy="4066"/>
                  </a:xfrm>
                </p:grpSpPr>
                <p:cxnSp>
                  <p:nvCxnSpPr>
                    <p:cNvPr id="36" name="直接连接符 35"/>
                    <p:cNvCxnSpPr/>
                    <p:nvPr/>
                  </p:nvCxnSpPr>
                  <p:spPr>
                    <a:xfrm flipH="1">
                      <a:off x="11774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直接连接符 36"/>
                    <p:cNvCxnSpPr/>
                    <p:nvPr/>
                  </p:nvCxnSpPr>
                  <p:spPr>
                    <a:xfrm flipH="1">
                      <a:off x="12932" y="7358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8" name="弧形 37"/>
                    <p:cNvSpPr/>
                    <p:nvPr/>
                  </p:nvSpPr>
                  <p:spPr>
                    <a:xfrm rot="18960000">
                      <a:off x="10976" y="7035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9" name="弧形 38"/>
                    <p:cNvSpPr/>
                    <p:nvPr/>
                  </p:nvSpPr>
                  <p:spPr>
                    <a:xfrm rot="8100000">
                      <a:off x="10985" y="5699"/>
                      <a:ext cx="2742" cy="2730"/>
                    </a:xfrm>
                    <a:prstGeom prst="arc">
                      <a:avLst>
                        <a:gd name="adj1" fmla="val 17482892"/>
                        <a:gd name="adj2" fmla="val 20258014"/>
                      </a:avLst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>
                      <a:off x="12103" y="699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>
                      <a:off x="12296" y="6978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>
                      <a:off x="12489" y="6995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>
                      <a:off x="12296" y="837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4" name="椭圆 43"/>
                    <p:cNvSpPr/>
                    <p:nvPr/>
                  </p:nvSpPr>
                  <p:spPr>
                    <a:xfrm>
                      <a:off x="12489" y="8351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椭圆 44"/>
                    <p:cNvSpPr/>
                    <p:nvPr/>
                  </p:nvSpPr>
                  <p:spPr>
                    <a:xfrm>
                      <a:off x="12103" y="8343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椭圆 45"/>
                    <p:cNvSpPr/>
                    <p:nvPr/>
                  </p:nvSpPr>
                  <p:spPr>
                    <a:xfrm>
                      <a:off x="13021" y="7217"/>
                      <a:ext cx="1150" cy="1169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accent4"/>
                      </a:solidFill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</a:ex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47" name="直接连接符 46"/>
                    <p:cNvCxnSpPr/>
                    <p:nvPr/>
                  </p:nvCxnSpPr>
                  <p:spPr>
                    <a:xfrm flipH="1">
                      <a:off x="12161" y="7264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/>
                    <p:cNvCxnSpPr/>
                    <p:nvPr/>
                  </p:nvCxnSpPr>
                  <p:spPr>
                    <a:xfrm flipH="1">
                      <a:off x="12357" y="7267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接连接符 48"/>
                    <p:cNvCxnSpPr/>
                    <p:nvPr/>
                  </p:nvCxnSpPr>
                  <p:spPr>
                    <a:xfrm flipH="1">
                      <a:off x="12540" y="7261"/>
                      <a:ext cx="4" cy="913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/>
                    <p:cNvCxnSpPr/>
                    <p:nvPr/>
                  </p:nvCxnSpPr>
                  <p:spPr>
                    <a:xfrm flipV="1">
                      <a:off x="12034" y="7708"/>
                      <a:ext cx="650" cy="4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12300" y="7654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13531" y="7710"/>
                      <a:ext cx="120" cy="120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53" name="直接连接符 52"/>
                    <p:cNvCxnSpPr>
                      <a:stCxn id="51" idx="6"/>
                      <a:endCxn id="52" idx="2"/>
                    </p:cNvCxnSpPr>
                    <p:nvPr/>
                  </p:nvCxnSpPr>
                  <p:spPr>
                    <a:xfrm>
                      <a:off x="12420" y="7714"/>
                      <a:ext cx="1111" cy="56"/>
                    </a:xfrm>
                    <a:prstGeom prst="line">
                      <a:avLst/>
                    </a:prstGeom>
                    <a:ln>
                      <a:solidFill>
                        <a:schemeClr val="accent4"/>
                      </a:solidFill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11505" y="7589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L1</a:t>
                      </a:r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12790" y="7433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L2</a:t>
                      </a:r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11916" y="6736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P1  P2  P3</a:t>
                      </a:r>
                    </a:p>
                  </p:txBody>
                </p:sp>
                <p:sp>
                  <p:nvSpPr>
                    <p:cNvPr id="8" name="文本框 7"/>
                    <p:cNvSpPr txBox="1"/>
                    <p:nvPr/>
                  </p:nvSpPr>
                  <p:spPr>
                    <a:xfrm>
                      <a:off x="11916" y="8433"/>
                      <a:ext cx="944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P4  P5  P6</a:t>
                      </a:r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12302" y="7654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D12</a:t>
                      </a:r>
                    </a:p>
                  </p:txBody>
                </p:sp>
              </p:grpSp>
            </p:grpSp>
            <p:sp>
              <p:nvSpPr>
                <p:cNvPr id="10" name="文本框 9"/>
                <p:cNvSpPr txBox="1"/>
                <p:nvPr/>
              </p:nvSpPr>
              <p:spPr>
                <a:xfrm>
                  <a:off x="13466" y="7626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cxnSp>
            <p:nvCxnSpPr>
              <p:cNvPr id="11" name="直接连接符 10"/>
              <p:cNvCxnSpPr/>
              <p:nvPr/>
            </p:nvCxnSpPr>
            <p:spPr>
              <a:xfrm flipV="1">
                <a:off x="14188" y="7040"/>
                <a:ext cx="5" cy="158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 flipH="1">
                <a:off x="12285" y="7394"/>
                <a:ext cx="1898" cy="1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矩形 14"/>
              <p:cNvSpPr/>
              <p:nvPr/>
            </p:nvSpPr>
            <p:spPr>
              <a:xfrm>
                <a:off x="12794" y="6773"/>
                <a:ext cx="1275" cy="4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文本框 24"/>
            <p:cNvSpPr txBox="1"/>
            <p:nvPr/>
          </p:nvSpPr>
          <p:spPr>
            <a:xfrm>
              <a:off x="12672" y="6581"/>
              <a:ext cx="1313" cy="4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7.082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4086" y="8043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L1</a:t>
              </a: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835" y="3681730"/>
            <a:ext cx="4115435" cy="23336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20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2*Pro. 0.06 A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P1~P6,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P1~P3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S1,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P4~P6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S2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S1,S2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A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的轮廓度，并输出点位偏差。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(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共两个值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)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根据上面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坐标点，构建平面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；下面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个点构建平面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endParaRPr lang="en-US" altLang="zh-CN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平面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与基准平面的轮廓度，平面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与基准平面的平轮廓度，分别输出。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644173" y="3801405"/>
            <a:ext cx="3284687" cy="2270508"/>
            <a:chOff x="11462" y="7251"/>
            <a:chExt cx="7713" cy="5297"/>
          </a:xfrm>
        </p:grpSpPr>
        <p:sp>
          <p:nvSpPr>
            <p:cNvPr id="10" name="文本框 9"/>
            <p:cNvSpPr txBox="1"/>
            <p:nvPr/>
          </p:nvSpPr>
          <p:spPr>
            <a:xfrm>
              <a:off x="12940" y="10204"/>
              <a:ext cx="382" cy="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37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1462" y="7251"/>
              <a:ext cx="7713" cy="5297"/>
            </a:xfrm>
            <a:prstGeom prst="rect">
              <a:avLst/>
            </a:prstGeom>
          </p:spPr>
        </p:pic>
        <p:sp>
          <p:nvSpPr>
            <p:cNvPr id="12" name="椭圆 11"/>
            <p:cNvSpPr/>
            <p:nvPr/>
          </p:nvSpPr>
          <p:spPr>
            <a:xfrm>
              <a:off x="13833" y="8729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3" name="椭圆 12"/>
            <p:cNvSpPr/>
            <p:nvPr/>
          </p:nvSpPr>
          <p:spPr>
            <a:xfrm>
              <a:off x="14253" y="8601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4" name="椭圆 13"/>
            <p:cNvSpPr/>
            <p:nvPr/>
          </p:nvSpPr>
          <p:spPr>
            <a:xfrm>
              <a:off x="13723" y="10666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5" name="椭圆 14"/>
            <p:cNvSpPr/>
            <p:nvPr/>
          </p:nvSpPr>
          <p:spPr>
            <a:xfrm>
              <a:off x="14691" y="8711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6" name="椭圆 15"/>
            <p:cNvSpPr/>
            <p:nvPr/>
          </p:nvSpPr>
          <p:spPr>
            <a:xfrm>
              <a:off x="14180" y="10775"/>
              <a:ext cx="128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7" name="椭圆 16"/>
            <p:cNvSpPr/>
            <p:nvPr/>
          </p:nvSpPr>
          <p:spPr>
            <a:xfrm>
              <a:off x="14680" y="10681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19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47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1575" y="3715385"/>
            <a:ext cx="4575175" cy="22332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21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2*Par. 0.04 A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P1~P6,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P1~P3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PL1,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P4~P6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PL1,PL2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A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的平行度，并输出点位偏差。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(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共两个值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)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根据上面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坐标点，构建平面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；下面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个点构建平面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与基准平面的平行度，平面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与基准平面的平行度，分别输出。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845239" y="3739336"/>
            <a:ext cx="2811530" cy="2176891"/>
            <a:chOff x="6671835" y="3605501"/>
            <a:chExt cx="3288066" cy="2653196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6671835" y="3605501"/>
              <a:ext cx="3288066" cy="2653196"/>
            </a:xfrm>
            <a:prstGeom prst="rect">
              <a:avLst/>
            </a:prstGeom>
          </p:spPr>
        </p:pic>
        <p:sp>
          <p:nvSpPr>
            <p:cNvPr id="21" name="椭圆 20"/>
            <p:cNvSpPr/>
            <p:nvPr/>
          </p:nvSpPr>
          <p:spPr>
            <a:xfrm flipH="1" flipV="1">
              <a:off x="7670594" y="4312955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2" name="椭圆 21"/>
            <p:cNvSpPr/>
            <p:nvPr/>
          </p:nvSpPr>
          <p:spPr>
            <a:xfrm flipH="1" flipV="1">
              <a:off x="8125455" y="4318278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3" name="椭圆 22"/>
            <p:cNvSpPr/>
            <p:nvPr/>
          </p:nvSpPr>
          <p:spPr>
            <a:xfrm flipH="1" flipV="1">
              <a:off x="7862700" y="4225370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4" name="椭圆 23"/>
            <p:cNvSpPr/>
            <p:nvPr/>
          </p:nvSpPr>
          <p:spPr>
            <a:xfrm flipH="1" flipV="1">
              <a:off x="7595106" y="5334457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5" name="椭圆 24"/>
            <p:cNvSpPr/>
            <p:nvPr/>
          </p:nvSpPr>
          <p:spPr>
            <a:xfrm flipH="1" flipV="1">
              <a:off x="7841893" y="5392524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6" name="椭圆 25"/>
            <p:cNvSpPr/>
            <p:nvPr/>
          </p:nvSpPr>
          <p:spPr>
            <a:xfrm flipH="1" flipV="1">
              <a:off x="8059646" y="5348974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2907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48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020" y="3809365"/>
            <a:ext cx="4444365" cy="21069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22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457200" rtl="0" eaLnBrk="1" fontAlgn="ctr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R0.10 MAX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轮廓度仪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1. 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使用轮廓度仪绘制曲线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S1,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使用矩形框框取圆弧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R1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。</a:t>
                      </a:r>
                      <a:endParaRPr kumimoji="0" lang="en-US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2. 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输出圆弧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R1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的半径。（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倍）（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个值）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其他区域与R1形式的测量方法相同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2907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49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850" y="3671570"/>
            <a:ext cx="4343400" cy="23202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项目需求及汇总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02130389"/>
              </p:ext>
            </p:extLst>
          </p:nvPr>
        </p:nvGraphicFramePr>
        <p:xfrm>
          <a:off x="1008666" y="1068944"/>
          <a:ext cx="10133817" cy="4208145"/>
        </p:xfrm>
        <a:graphic>
          <a:graphicData uri="http://schemas.openxmlformats.org/drawingml/2006/table">
            <a:tbl>
              <a:tblPr/>
              <a:tblGrid>
                <a:gridCol w="42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2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74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15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NO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Spec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FAI/ CPK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CCD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Feasibility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Repeatability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mm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Correlation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（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mm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）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GRR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Remark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4*Pro.0.06  I C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15%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R</a:t>
                      </a: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角较小取点不稳定；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2.727±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2.597±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endParaRPr lang="en-US" altLang="zh-CN" sz="11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14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Φ2.719±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Pos.0.05  A I C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16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1.363±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17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1.357±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18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1.475±0.030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19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7.080±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3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FAI 20</a:t>
                      </a:r>
                      <a:endParaRPr lang="en-US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2*Pro. 0.06 A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（上下）</a:t>
                      </a:r>
                      <a:endParaRPr lang="en-US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0223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23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0.182±0.03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CMM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P1~P12, 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P1~P11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PLN1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b="0" i="0" u="none" kern="120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输出平面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PLN1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之间的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距离。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 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如图所示，根据点位测量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坐标点，建立平面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求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P12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到平面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的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Y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方向距离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697395" y="3773335"/>
            <a:ext cx="3231465" cy="2209754"/>
            <a:chOff x="6581838" y="3553724"/>
            <a:chExt cx="3531949" cy="2445605"/>
          </a:xfrm>
        </p:grpSpPr>
        <p:grpSp>
          <p:nvGrpSpPr>
            <p:cNvPr id="27" name="组合 26"/>
            <p:cNvGrpSpPr/>
            <p:nvPr/>
          </p:nvGrpSpPr>
          <p:grpSpPr>
            <a:xfrm>
              <a:off x="6581838" y="3553724"/>
              <a:ext cx="3531949" cy="2445605"/>
              <a:chOff x="12233" y="7251"/>
              <a:chExt cx="6183" cy="5054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12940" y="10204"/>
                <a:ext cx="488" cy="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1370"/>
              </a:p>
            </p:txBody>
          </p:sp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12233" y="7251"/>
                <a:ext cx="6183" cy="5054"/>
              </a:xfrm>
              <a:prstGeom prst="rect">
                <a:avLst/>
              </a:prstGeom>
            </p:spPr>
          </p:pic>
          <p:sp>
            <p:nvSpPr>
              <p:cNvPr id="31" name="椭圆 30"/>
              <p:cNvSpPr/>
              <p:nvPr/>
            </p:nvSpPr>
            <p:spPr>
              <a:xfrm flipH="1" flipV="1">
                <a:off x="15893" y="8144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2" name="椭圆 31"/>
              <p:cNvSpPr/>
              <p:nvPr/>
            </p:nvSpPr>
            <p:spPr>
              <a:xfrm flipH="1" flipV="1">
                <a:off x="16538" y="8864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3" name="椭圆 32"/>
              <p:cNvSpPr/>
              <p:nvPr/>
            </p:nvSpPr>
            <p:spPr>
              <a:xfrm flipH="1" flipV="1">
                <a:off x="14213" y="812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4" name="椭圆 33"/>
              <p:cNvSpPr/>
              <p:nvPr/>
            </p:nvSpPr>
            <p:spPr>
              <a:xfrm flipH="1" flipV="1">
                <a:off x="15023" y="8144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5" name="椭圆 34"/>
              <p:cNvSpPr/>
              <p:nvPr/>
            </p:nvSpPr>
            <p:spPr>
              <a:xfrm flipH="1" flipV="1">
                <a:off x="13673" y="8864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6" name="椭圆 35"/>
              <p:cNvSpPr/>
              <p:nvPr/>
            </p:nvSpPr>
            <p:spPr>
              <a:xfrm flipH="1" flipV="1">
                <a:off x="13648" y="10254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7" name="椭圆 36"/>
              <p:cNvSpPr/>
              <p:nvPr/>
            </p:nvSpPr>
            <p:spPr>
              <a:xfrm flipH="1" flipV="1">
                <a:off x="14383" y="10858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  <a:p>
                <a:pPr algn="ctr"/>
                <a:endParaRPr lang="zh-CN" altLang="en-US" sz="1370"/>
              </a:p>
            </p:txBody>
          </p:sp>
          <p:sp>
            <p:nvSpPr>
              <p:cNvPr id="38" name="椭圆 37"/>
              <p:cNvSpPr/>
              <p:nvPr/>
            </p:nvSpPr>
            <p:spPr>
              <a:xfrm flipH="1" flipV="1">
                <a:off x="15118" y="1083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9" name="椭圆 38"/>
              <p:cNvSpPr/>
              <p:nvPr/>
            </p:nvSpPr>
            <p:spPr>
              <a:xfrm flipH="1" flipV="1">
                <a:off x="15958" y="10871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  <a:p>
                <a:pPr algn="ctr"/>
                <a:endParaRPr lang="zh-CN" altLang="en-US" sz="1370"/>
              </a:p>
            </p:txBody>
          </p:sp>
          <p:sp>
            <p:nvSpPr>
              <p:cNvPr id="40" name="椭圆 39"/>
              <p:cNvSpPr/>
              <p:nvPr/>
            </p:nvSpPr>
            <p:spPr>
              <a:xfrm flipH="1" flipV="1">
                <a:off x="16558" y="955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41" name="椭圆 40"/>
              <p:cNvSpPr/>
              <p:nvPr/>
            </p:nvSpPr>
            <p:spPr>
              <a:xfrm flipH="1" flipV="1">
                <a:off x="16498" y="1057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</p:grpSp>
        <p:sp>
          <p:nvSpPr>
            <p:cNvPr id="28" name="椭圆 27"/>
            <p:cNvSpPr/>
            <p:nvPr/>
          </p:nvSpPr>
          <p:spPr>
            <a:xfrm flipH="1" flipV="1">
              <a:off x="8228813" y="4631358"/>
              <a:ext cx="68548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50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975" y="3725545"/>
            <a:ext cx="4116705" cy="2161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24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0.710± 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P1~P11,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PL1 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坐标的绝对值。</a:t>
                      </a:r>
                      <a:endParaRPr lang="zh-CN" altLang="en-US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如图所示，根据点位测量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坐标点，建立平面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求平面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到基准平面的距离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581839" y="3743962"/>
            <a:ext cx="3347022" cy="2255367"/>
            <a:chOff x="12233" y="7251"/>
            <a:chExt cx="6183" cy="5054"/>
          </a:xfrm>
        </p:grpSpPr>
        <p:sp>
          <p:nvSpPr>
            <p:cNvPr id="26" name="文本框 25"/>
            <p:cNvSpPr txBox="1"/>
            <p:nvPr/>
          </p:nvSpPr>
          <p:spPr>
            <a:xfrm>
              <a:off x="12940" y="10204"/>
              <a:ext cx="488" cy="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370"/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2233" y="7251"/>
              <a:ext cx="6183" cy="5054"/>
            </a:xfrm>
            <a:prstGeom prst="rect">
              <a:avLst/>
            </a:prstGeom>
          </p:spPr>
        </p:pic>
        <p:sp>
          <p:nvSpPr>
            <p:cNvPr id="43" name="椭圆 42"/>
            <p:cNvSpPr/>
            <p:nvPr/>
          </p:nvSpPr>
          <p:spPr>
            <a:xfrm flipH="1" flipV="1">
              <a:off x="15893" y="814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4" name="椭圆 43"/>
            <p:cNvSpPr/>
            <p:nvPr/>
          </p:nvSpPr>
          <p:spPr>
            <a:xfrm flipH="1" flipV="1">
              <a:off x="16538" y="886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5" name="椭圆 44"/>
            <p:cNvSpPr/>
            <p:nvPr/>
          </p:nvSpPr>
          <p:spPr>
            <a:xfrm flipH="1" flipV="1">
              <a:off x="14213" y="812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6" name="椭圆 45"/>
            <p:cNvSpPr/>
            <p:nvPr/>
          </p:nvSpPr>
          <p:spPr>
            <a:xfrm flipH="1" flipV="1">
              <a:off x="15023" y="814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7" name="椭圆 46"/>
            <p:cNvSpPr/>
            <p:nvPr/>
          </p:nvSpPr>
          <p:spPr>
            <a:xfrm flipH="1" flipV="1">
              <a:off x="13673" y="886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8" name="椭圆 47"/>
            <p:cNvSpPr/>
            <p:nvPr/>
          </p:nvSpPr>
          <p:spPr>
            <a:xfrm flipH="1" flipV="1">
              <a:off x="13648" y="1025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9" name="椭圆 48"/>
            <p:cNvSpPr/>
            <p:nvPr/>
          </p:nvSpPr>
          <p:spPr>
            <a:xfrm flipH="1" flipV="1">
              <a:off x="14383" y="10858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  <a:p>
              <a:pPr algn="ctr"/>
              <a:endParaRPr lang="zh-CN" altLang="en-US" sz="1370"/>
            </a:p>
          </p:txBody>
        </p:sp>
        <p:sp>
          <p:nvSpPr>
            <p:cNvPr id="50" name="椭圆 49"/>
            <p:cNvSpPr/>
            <p:nvPr/>
          </p:nvSpPr>
          <p:spPr>
            <a:xfrm flipH="1" flipV="1">
              <a:off x="15118" y="1083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51" name="椭圆 50"/>
            <p:cNvSpPr/>
            <p:nvPr/>
          </p:nvSpPr>
          <p:spPr>
            <a:xfrm flipH="1" flipV="1">
              <a:off x="15958" y="10871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  <a:p>
              <a:pPr algn="ctr"/>
              <a:endParaRPr lang="zh-CN" altLang="en-US" sz="1370"/>
            </a:p>
          </p:txBody>
        </p:sp>
        <p:sp>
          <p:nvSpPr>
            <p:cNvPr id="52" name="椭圆 51"/>
            <p:cNvSpPr/>
            <p:nvPr/>
          </p:nvSpPr>
          <p:spPr>
            <a:xfrm flipH="1" flipV="1">
              <a:off x="16558" y="955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53" name="椭圆 52"/>
            <p:cNvSpPr/>
            <p:nvPr/>
          </p:nvSpPr>
          <p:spPr>
            <a:xfrm flipH="1" flipV="1">
              <a:off x="16498" y="1057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51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120" y="3665855"/>
            <a:ext cx="4419600" cy="2412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25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0.983± 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P1~P12,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PL1Y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坐标。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如图所示，根据坐标点检测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点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坐标点，构建平面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求平面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到基准平面的高度方向坐标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015431" y="3743962"/>
            <a:ext cx="2741311" cy="2134338"/>
            <a:chOff x="12129" y="7242"/>
            <a:chExt cx="7322" cy="5156"/>
          </a:xfrm>
        </p:grpSpPr>
        <p:sp>
          <p:nvSpPr>
            <p:cNvPr id="23" name="文本框 22"/>
            <p:cNvSpPr txBox="1"/>
            <p:nvPr/>
          </p:nvSpPr>
          <p:spPr>
            <a:xfrm>
              <a:off x="12940" y="10204"/>
              <a:ext cx="382" cy="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370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12129" y="7242"/>
              <a:ext cx="7322" cy="5156"/>
            </a:xfrm>
            <a:prstGeom prst="rect">
              <a:avLst/>
            </a:prstGeom>
          </p:spPr>
        </p:pic>
        <p:sp>
          <p:nvSpPr>
            <p:cNvPr id="28" name="椭圆 27"/>
            <p:cNvSpPr/>
            <p:nvPr/>
          </p:nvSpPr>
          <p:spPr>
            <a:xfrm flipH="1" flipV="1">
              <a:off x="12673" y="1044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9" name="椭圆 28"/>
            <p:cNvSpPr/>
            <p:nvPr/>
          </p:nvSpPr>
          <p:spPr>
            <a:xfrm flipH="1" flipV="1">
              <a:off x="12643" y="927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  <a:p>
              <a:pPr algn="ctr"/>
              <a:endParaRPr lang="zh-CN" altLang="en-US" sz="1370"/>
            </a:p>
          </p:txBody>
        </p:sp>
        <p:sp>
          <p:nvSpPr>
            <p:cNvPr id="30" name="椭圆 29"/>
            <p:cNvSpPr/>
            <p:nvPr/>
          </p:nvSpPr>
          <p:spPr>
            <a:xfrm flipH="1" flipV="1">
              <a:off x="14038" y="1159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1" name="椭圆 30"/>
            <p:cNvSpPr/>
            <p:nvPr/>
          </p:nvSpPr>
          <p:spPr>
            <a:xfrm flipH="1" flipV="1">
              <a:off x="14128" y="819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2" name="椭圆 31"/>
            <p:cNvSpPr/>
            <p:nvPr/>
          </p:nvSpPr>
          <p:spPr>
            <a:xfrm flipH="1" flipV="1">
              <a:off x="15388" y="1161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3" name="椭圆 32"/>
            <p:cNvSpPr/>
            <p:nvPr/>
          </p:nvSpPr>
          <p:spPr>
            <a:xfrm flipH="1" flipV="1">
              <a:off x="15373" y="1093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4" name="椭圆 33"/>
            <p:cNvSpPr/>
            <p:nvPr/>
          </p:nvSpPr>
          <p:spPr>
            <a:xfrm flipH="1" flipV="1">
              <a:off x="17308" y="1161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5" name="椭圆 34"/>
            <p:cNvSpPr/>
            <p:nvPr/>
          </p:nvSpPr>
          <p:spPr>
            <a:xfrm flipH="1" flipV="1">
              <a:off x="18808" y="1074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6" name="椭圆 35"/>
            <p:cNvSpPr/>
            <p:nvPr/>
          </p:nvSpPr>
          <p:spPr>
            <a:xfrm flipH="1" flipV="1">
              <a:off x="18838" y="975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7" name="椭圆 36"/>
            <p:cNvSpPr/>
            <p:nvPr/>
          </p:nvSpPr>
          <p:spPr>
            <a:xfrm flipH="1" flipV="1">
              <a:off x="18853" y="921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8" name="椭圆 37"/>
            <p:cNvSpPr/>
            <p:nvPr/>
          </p:nvSpPr>
          <p:spPr>
            <a:xfrm flipH="1" flipV="1">
              <a:off x="15354" y="820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9" name="椭圆 38"/>
            <p:cNvSpPr/>
            <p:nvPr/>
          </p:nvSpPr>
          <p:spPr>
            <a:xfrm flipH="1" flipV="1">
              <a:off x="17028" y="820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52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200" y="3743960"/>
            <a:ext cx="4087495" cy="23190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26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A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P1~P3,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的轮廓度，并输出点位偏差。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如图所示，根据坐标点检测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个位置的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坐标点的轮廓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求轮廓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到基准平面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A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的轮廓度。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910375" y="3699983"/>
            <a:ext cx="2820528" cy="2186224"/>
            <a:chOff x="12129" y="7242"/>
            <a:chExt cx="7177" cy="5156"/>
          </a:xfrm>
        </p:grpSpPr>
        <p:sp>
          <p:nvSpPr>
            <p:cNvPr id="10" name="文本框 9"/>
            <p:cNvSpPr txBox="1"/>
            <p:nvPr/>
          </p:nvSpPr>
          <p:spPr>
            <a:xfrm>
              <a:off x="12940" y="10204"/>
              <a:ext cx="488" cy="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370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12129" y="7242"/>
              <a:ext cx="7177" cy="5156"/>
            </a:xfrm>
            <a:prstGeom prst="rect">
              <a:avLst/>
            </a:prstGeom>
          </p:spPr>
        </p:pic>
        <p:sp>
          <p:nvSpPr>
            <p:cNvPr id="12" name="椭圆 11"/>
            <p:cNvSpPr/>
            <p:nvPr/>
          </p:nvSpPr>
          <p:spPr>
            <a:xfrm flipH="1" flipV="1">
              <a:off x="13093" y="1077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3" name="椭圆 12"/>
            <p:cNvSpPr/>
            <p:nvPr/>
          </p:nvSpPr>
          <p:spPr>
            <a:xfrm flipH="1" flipV="1">
              <a:off x="13378" y="1098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4" name="椭圆 13"/>
            <p:cNvSpPr/>
            <p:nvPr/>
          </p:nvSpPr>
          <p:spPr>
            <a:xfrm flipH="1" flipV="1">
              <a:off x="13618" y="1113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9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53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950" y="3723005"/>
            <a:ext cx="4437380" cy="21634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27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altLang="zh-CN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+mn-ea"/>
                          <a:cs typeface="+mn-cs"/>
                        </a:rPr>
                        <a:t>Fla. 0.05</a:t>
                      </a:r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+mn-ea"/>
                        <a:cs typeface="+mn-cs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P1~P12,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 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平面度，并输出点位偏差。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如图所示，根据图纸检测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坐标点，构建平面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求平面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到的平面度。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823092" y="3699983"/>
            <a:ext cx="2943076" cy="2211922"/>
            <a:chOff x="12129" y="7227"/>
            <a:chExt cx="7322" cy="5156"/>
          </a:xfrm>
        </p:grpSpPr>
        <p:sp>
          <p:nvSpPr>
            <p:cNvPr id="17" name="文本框 16"/>
            <p:cNvSpPr txBox="1"/>
            <p:nvPr/>
          </p:nvSpPr>
          <p:spPr>
            <a:xfrm>
              <a:off x="12940" y="10204"/>
              <a:ext cx="488" cy="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37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12129" y="7227"/>
              <a:ext cx="7322" cy="5156"/>
            </a:xfrm>
            <a:prstGeom prst="rect">
              <a:avLst/>
            </a:prstGeom>
          </p:spPr>
        </p:pic>
        <p:sp>
          <p:nvSpPr>
            <p:cNvPr id="19" name="椭圆 18"/>
            <p:cNvSpPr/>
            <p:nvPr/>
          </p:nvSpPr>
          <p:spPr>
            <a:xfrm flipH="1" flipV="1">
              <a:off x="12673" y="1045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0" name="椭圆 19"/>
            <p:cNvSpPr/>
            <p:nvPr/>
          </p:nvSpPr>
          <p:spPr>
            <a:xfrm flipH="1" flipV="1">
              <a:off x="12673" y="903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1" name="椭圆 20"/>
            <p:cNvSpPr/>
            <p:nvPr/>
          </p:nvSpPr>
          <p:spPr>
            <a:xfrm flipH="1" flipV="1">
              <a:off x="14098" y="8220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2" name="椭圆 21"/>
            <p:cNvSpPr/>
            <p:nvPr/>
          </p:nvSpPr>
          <p:spPr>
            <a:xfrm flipH="1" flipV="1">
              <a:off x="15388" y="8265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3" name="椭圆 22"/>
            <p:cNvSpPr/>
            <p:nvPr/>
          </p:nvSpPr>
          <p:spPr>
            <a:xfrm flipH="1" flipV="1">
              <a:off x="17068" y="8250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4" name="椭圆 23"/>
            <p:cNvSpPr/>
            <p:nvPr/>
          </p:nvSpPr>
          <p:spPr>
            <a:xfrm flipH="1" flipV="1">
              <a:off x="17113" y="1156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5" name="椭圆 24"/>
            <p:cNvSpPr/>
            <p:nvPr/>
          </p:nvSpPr>
          <p:spPr>
            <a:xfrm flipH="1" flipV="1">
              <a:off x="14098" y="1156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6" name="椭圆 25"/>
            <p:cNvSpPr/>
            <p:nvPr/>
          </p:nvSpPr>
          <p:spPr>
            <a:xfrm flipH="1" flipV="1">
              <a:off x="15388" y="1092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7" name="椭圆 26"/>
            <p:cNvSpPr/>
            <p:nvPr/>
          </p:nvSpPr>
          <p:spPr>
            <a:xfrm flipH="1" flipV="1">
              <a:off x="15373" y="1156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8" name="椭圆 27"/>
            <p:cNvSpPr/>
            <p:nvPr/>
          </p:nvSpPr>
          <p:spPr>
            <a:xfrm flipH="1" flipV="1">
              <a:off x="18793" y="1072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9" name="椭圆 28"/>
            <p:cNvSpPr/>
            <p:nvPr/>
          </p:nvSpPr>
          <p:spPr>
            <a:xfrm flipH="1" flipV="1">
              <a:off x="18853" y="904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0" name="椭圆 29"/>
            <p:cNvSpPr/>
            <p:nvPr/>
          </p:nvSpPr>
          <p:spPr>
            <a:xfrm flipH="1" flipV="1">
              <a:off x="18868" y="961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090" y="3700145"/>
            <a:ext cx="3982720" cy="23279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28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Par. 0.05 A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P1~P12,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的平行度，并输出点位偏差。</a:t>
                      </a:r>
                      <a:endParaRPr lang="zh-CN" altLang="en-US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如图所示，根据图纸检测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坐标点，构建平面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求平面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到基准平面的平行度。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926788" y="3699983"/>
            <a:ext cx="2933650" cy="2292087"/>
            <a:chOff x="12129" y="7227"/>
            <a:chExt cx="7322" cy="5156"/>
          </a:xfrm>
        </p:grpSpPr>
        <p:sp>
          <p:nvSpPr>
            <p:cNvPr id="33" name="文本框 32"/>
            <p:cNvSpPr txBox="1"/>
            <p:nvPr/>
          </p:nvSpPr>
          <p:spPr>
            <a:xfrm>
              <a:off x="12940" y="10204"/>
              <a:ext cx="488" cy="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370"/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12129" y="7227"/>
              <a:ext cx="7322" cy="5156"/>
            </a:xfrm>
            <a:prstGeom prst="rect">
              <a:avLst/>
            </a:prstGeom>
          </p:spPr>
        </p:pic>
        <p:sp>
          <p:nvSpPr>
            <p:cNvPr id="35" name="椭圆 34"/>
            <p:cNvSpPr/>
            <p:nvPr/>
          </p:nvSpPr>
          <p:spPr>
            <a:xfrm flipH="1" flipV="1">
              <a:off x="12673" y="1045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6" name="椭圆 35"/>
            <p:cNvSpPr/>
            <p:nvPr/>
          </p:nvSpPr>
          <p:spPr>
            <a:xfrm flipH="1" flipV="1">
              <a:off x="12673" y="903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7" name="椭圆 36"/>
            <p:cNvSpPr/>
            <p:nvPr/>
          </p:nvSpPr>
          <p:spPr>
            <a:xfrm flipH="1" flipV="1">
              <a:off x="14098" y="8220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8" name="椭圆 37"/>
            <p:cNvSpPr/>
            <p:nvPr/>
          </p:nvSpPr>
          <p:spPr>
            <a:xfrm flipH="1" flipV="1">
              <a:off x="15388" y="8265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9" name="椭圆 38"/>
            <p:cNvSpPr/>
            <p:nvPr/>
          </p:nvSpPr>
          <p:spPr>
            <a:xfrm flipH="1" flipV="1">
              <a:off x="17068" y="8250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0" name="椭圆 39"/>
            <p:cNvSpPr/>
            <p:nvPr/>
          </p:nvSpPr>
          <p:spPr>
            <a:xfrm flipH="1" flipV="1">
              <a:off x="17113" y="1156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1" name="椭圆 40"/>
            <p:cNvSpPr/>
            <p:nvPr/>
          </p:nvSpPr>
          <p:spPr>
            <a:xfrm flipH="1" flipV="1">
              <a:off x="14098" y="1156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2" name="椭圆 41"/>
            <p:cNvSpPr/>
            <p:nvPr/>
          </p:nvSpPr>
          <p:spPr>
            <a:xfrm flipH="1" flipV="1">
              <a:off x="15388" y="1092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3" name="椭圆 42"/>
            <p:cNvSpPr/>
            <p:nvPr/>
          </p:nvSpPr>
          <p:spPr>
            <a:xfrm flipH="1" flipV="1">
              <a:off x="15373" y="1156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4" name="椭圆 43"/>
            <p:cNvSpPr/>
            <p:nvPr/>
          </p:nvSpPr>
          <p:spPr>
            <a:xfrm flipH="1" flipV="1">
              <a:off x="18793" y="1072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5" name="椭圆 44"/>
            <p:cNvSpPr/>
            <p:nvPr/>
          </p:nvSpPr>
          <p:spPr>
            <a:xfrm flipH="1" flipV="1">
              <a:off x="18853" y="904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6" name="椭圆 45"/>
            <p:cNvSpPr/>
            <p:nvPr/>
          </p:nvSpPr>
          <p:spPr>
            <a:xfrm flipH="1" flipV="1">
              <a:off x="18868" y="961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55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275" y="3700145"/>
            <a:ext cx="3986530" cy="23291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29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altLang="zh-CN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Helvetica" charset="0"/>
                          <a:ea typeface="+mn-ea"/>
                          <a:cs typeface="+mn-cs"/>
                        </a:rPr>
                        <a:t>2*0.698± 0.03</a:t>
                      </a:r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+mn-ea"/>
                        <a:cs typeface="+mn-cs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P1~P26,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PL1,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P13~P19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20~P26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PL2&amp;PL3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之间的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距离。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3D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P1~P26,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PL1,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P13~P19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20~P26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PL2&amp;PL3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之间的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距离。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52149" y="3720988"/>
            <a:ext cx="2839382" cy="2294148"/>
            <a:chOff x="6615703" y="3497108"/>
            <a:chExt cx="3196126" cy="2494962"/>
          </a:xfrm>
        </p:grpSpPr>
        <p:grpSp>
          <p:nvGrpSpPr>
            <p:cNvPr id="11" name="组合 10"/>
            <p:cNvGrpSpPr/>
            <p:nvPr/>
          </p:nvGrpSpPr>
          <p:grpSpPr>
            <a:xfrm>
              <a:off x="6615703" y="3497108"/>
              <a:ext cx="3196126" cy="2494962"/>
              <a:chOff x="12129" y="7227"/>
              <a:chExt cx="7322" cy="5156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12940" y="10204"/>
                <a:ext cx="488" cy="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1370"/>
              </a:p>
            </p:txBody>
          </p:sp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2129" y="7227"/>
                <a:ext cx="7322" cy="5156"/>
              </a:xfrm>
              <a:prstGeom prst="rect">
                <a:avLst/>
              </a:prstGeom>
            </p:spPr>
          </p:pic>
          <p:sp>
            <p:nvSpPr>
              <p:cNvPr id="28" name="椭圆 27"/>
              <p:cNvSpPr/>
              <p:nvPr/>
            </p:nvSpPr>
            <p:spPr>
              <a:xfrm flipH="1" flipV="1">
                <a:off x="12673" y="1045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29" name="椭圆 28"/>
              <p:cNvSpPr/>
              <p:nvPr/>
            </p:nvSpPr>
            <p:spPr>
              <a:xfrm flipH="1" flipV="1">
                <a:off x="12673" y="9034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0" name="椭圆 29"/>
              <p:cNvSpPr/>
              <p:nvPr/>
            </p:nvSpPr>
            <p:spPr>
              <a:xfrm flipH="1" flipV="1">
                <a:off x="14098" y="8220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1" name="椭圆 30"/>
              <p:cNvSpPr/>
              <p:nvPr/>
            </p:nvSpPr>
            <p:spPr>
              <a:xfrm flipH="1" flipV="1">
                <a:off x="15388" y="826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2" name="椭圆 31"/>
              <p:cNvSpPr/>
              <p:nvPr/>
            </p:nvSpPr>
            <p:spPr>
              <a:xfrm flipH="1" flipV="1">
                <a:off x="17068" y="8250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3" name="椭圆 32"/>
              <p:cNvSpPr/>
              <p:nvPr/>
            </p:nvSpPr>
            <p:spPr>
              <a:xfrm flipH="1" flipV="1">
                <a:off x="17113" y="1156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4" name="椭圆 33"/>
              <p:cNvSpPr/>
              <p:nvPr/>
            </p:nvSpPr>
            <p:spPr>
              <a:xfrm flipH="1" flipV="1">
                <a:off x="14098" y="1156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5" name="椭圆 34"/>
              <p:cNvSpPr/>
              <p:nvPr/>
            </p:nvSpPr>
            <p:spPr>
              <a:xfrm flipH="1" flipV="1">
                <a:off x="15388" y="10924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6" name="椭圆 35"/>
              <p:cNvSpPr/>
              <p:nvPr/>
            </p:nvSpPr>
            <p:spPr>
              <a:xfrm flipH="1" flipV="1">
                <a:off x="15373" y="1156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7" name="椭圆 36"/>
              <p:cNvSpPr/>
              <p:nvPr/>
            </p:nvSpPr>
            <p:spPr>
              <a:xfrm flipH="1" flipV="1">
                <a:off x="18793" y="1072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8" name="椭圆 37"/>
              <p:cNvSpPr/>
              <p:nvPr/>
            </p:nvSpPr>
            <p:spPr>
              <a:xfrm flipH="1" flipV="1">
                <a:off x="18853" y="904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9" name="椭圆 38"/>
              <p:cNvSpPr/>
              <p:nvPr/>
            </p:nvSpPr>
            <p:spPr>
              <a:xfrm flipH="1" flipV="1">
                <a:off x="18868" y="9619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</p:grpSp>
        <p:sp>
          <p:nvSpPr>
            <p:cNvPr id="12" name="椭圆 11"/>
            <p:cNvSpPr/>
            <p:nvPr/>
          </p:nvSpPr>
          <p:spPr>
            <a:xfrm flipH="1" flipV="1">
              <a:off x="9223832" y="5280745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3" name="椭圆 12"/>
            <p:cNvSpPr/>
            <p:nvPr/>
          </p:nvSpPr>
          <p:spPr>
            <a:xfrm flipH="1" flipV="1">
              <a:off x="9233510" y="4854917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4" name="椭圆 13"/>
            <p:cNvSpPr/>
            <p:nvPr/>
          </p:nvSpPr>
          <p:spPr>
            <a:xfrm flipH="1" flipV="1">
              <a:off x="9225767" y="4429090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5" name="椭圆 14"/>
            <p:cNvSpPr/>
            <p:nvPr/>
          </p:nvSpPr>
          <p:spPr>
            <a:xfrm flipH="1" flipV="1">
              <a:off x="8276366" y="4411670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6" name="椭圆 15"/>
            <p:cNvSpPr/>
            <p:nvPr/>
          </p:nvSpPr>
          <p:spPr>
            <a:xfrm flipH="1" flipV="1">
              <a:off x="8268623" y="5257518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7" name="椭圆 16"/>
            <p:cNvSpPr/>
            <p:nvPr/>
          </p:nvSpPr>
          <p:spPr>
            <a:xfrm flipH="1" flipV="1">
              <a:off x="8888009" y="4709749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8" name="椭圆 17"/>
            <p:cNvSpPr/>
            <p:nvPr/>
          </p:nvSpPr>
          <p:spPr>
            <a:xfrm flipH="1" flipV="1">
              <a:off x="8897687" y="5024280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9" name="椭圆 18"/>
            <p:cNvSpPr/>
            <p:nvPr/>
          </p:nvSpPr>
          <p:spPr>
            <a:xfrm flipH="1" flipV="1">
              <a:off x="7853441" y="5347522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0" name="椭圆 19"/>
            <p:cNvSpPr/>
            <p:nvPr/>
          </p:nvSpPr>
          <p:spPr>
            <a:xfrm flipH="1" flipV="1">
              <a:off x="7627946" y="5348490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1" name="椭圆 20"/>
            <p:cNvSpPr/>
            <p:nvPr/>
          </p:nvSpPr>
          <p:spPr>
            <a:xfrm flipH="1" flipV="1">
              <a:off x="7088888" y="4974923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2" name="椭圆 21"/>
            <p:cNvSpPr/>
            <p:nvPr/>
          </p:nvSpPr>
          <p:spPr>
            <a:xfrm flipH="1" flipV="1">
              <a:off x="7089855" y="4671037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3" name="椭圆 22"/>
            <p:cNvSpPr/>
            <p:nvPr/>
          </p:nvSpPr>
          <p:spPr>
            <a:xfrm flipH="1" flipV="1">
              <a:off x="7291156" y="4367151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4" name="椭圆 23"/>
            <p:cNvSpPr/>
            <p:nvPr/>
          </p:nvSpPr>
          <p:spPr>
            <a:xfrm flipH="1" flipV="1">
              <a:off x="7570847" y="4359409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25" name="椭圆 24"/>
            <p:cNvSpPr/>
            <p:nvPr/>
          </p:nvSpPr>
          <p:spPr>
            <a:xfrm flipH="1" flipV="1">
              <a:off x="7850538" y="4351667"/>
              <a:ext cx="52381" cy="58067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56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860" y="3721100"/>
            <a:ext cx="3973195" cy="23577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30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ctr" latinLnBrk="0" hangingPunct="1"/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R0.10 MAX</a:t>
                      </a:r>
                      <a:endParaRPr lang="en-US" altLang="zh-CN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Helvetica" charset="0"/>
                        <a:ea typeface="+mn-ea"/>
                        <a:cs typeface="+mn-cs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轮廓度仪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endParaRPr lang="en-US" altLang="zh-CN" sz="1100" dirty="0" smtClean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1. 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使用轮廓度仪绘制曲线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S1,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使用矩形框框取圆弧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R1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。</a:t>
                      </a:r>
                      <a:endParaRPr kumimoji="0" lang="en-US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2. 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输出圆弧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R1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的半径。（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倍）（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个值）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57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120" y="3636645"/>
            <a:ext cx="4352290" cy="24587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31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Fla. 0.05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P1~P12,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 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平面度，并输出点位偏差。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如图所示，根据图纸检测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坐标点，构建平面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检测平面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的平面度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841682" y="3719631"/>
            <a:ext cx="3087178" cy="2352282"/>
            <a:chOff x="12596" y="7251"/>
            <a:chExt cx="6564" cy="5297"/>
          </a:xfrm>
        </p:grpSpPr>
        <p:sp>
          <p:nvSpPr>
            <p:cNvPr id="40" name="文本框 39"/>
            <p:cNvSpPr txBox="1"/>
            <p:nvPr/>
          </p:nvSpPr>
          <p:spPr>
            <a:xfrm>
              <a:off x="12940" y="10204"/>
              <a:ext cx="488" cy="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370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2596" y="7251"/>
              <a:ext cx="6564" cy="5297"/>
            </a:xfrm>
            <a:prstGeom prst="rect">
              <a:avLst/>
            </a:prstGeom>
          </p:spPr>
        </p:pic>
        <p:sp>
          <p:nvSpPr>
            <p:cNvPr id="42" name="椭圆 41"/>
            <p:cNvSpPr/>
            <p:nvPr/>
          </p:nvSpPr>
          <p:spPr>
            <a:xfrm flipH="1" flipV="1">
              <a:off x="14038" y="1117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3" name="椭圆 42"/>
            <p:cNvSpPr/>
            <p:nvPr/>
          </p:nvSpPr>
          <p:spPr>
            <a:xfrm flipH="1" flipV="1">
              <a:off x="13738" y="1081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44" name="椭圆 43"/>
            <p:cNvSpPr/>
            <p:nvPr/>
          </p:nvSpPr>
          <p:spPr>
            <a:xfrm flipH="1" flipV="1">
              <a:off x="15688" y="1129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/>
                <a:t>c</a:t>
              </a:r>
            </a:p>
          </p:txBody>
        </p:sp>
        <p:sp>
          <p:nvSpPr>
            <p:cNvPr id="45" name="椭圆 44"/>
            <p:cNvSpPr/>
            <p:nvPr/>
          </p:nvSpPr>
          <p:spPr>
            <a:xfrm flipH="1" flipV="1">
              <a:off x="13758" y="866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46" name="椭圆 45"/>
            <p:cNvSpPr/>
            <p:nvPr/>
          </p:nvSpPr>
          <p:spPr>
            <a:xfrm flipH="1" flipV="1">
              <a:off x="13958" y="809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71" name="椭圆 70"/>
            <p:cNvSpPr/>
            <p:nvPr/>
          </p:nvSpPr>
          <p:spPr>
            <a:xfrm flipH="1" flipV="1">
              <a:off x="15623" y="791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72" name="椭圆 71"/>
            <p:cNvSpPr/>
            <p:nvPr/>
          </p:nvSpPr>
          <p:spPr>
            <a:xfrm flipH="1" flipV="1">
              <a:off x="17393" y="860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73" name="椭圆 72"/>
            <p:cNvSpPr/>
            <p:nvPr/>
          </p:nvSpPr>
          <p:spPr>
            <a:xfrm flipH="1" flipV="1">
              <a:off x="18148" y="858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</a:p>
            <a:p>
              <a:pPr algn="ctr"/>
              <a:endParaRPr lang="en-US" altLang="zh-CN" sz="1370"/>
            </a:p>
          </p:txBody>
        </p:sp>
        <p:sp>
          <p:nvSpPr>
            <p:cNvPr id="74" name="椭圆 73"/>
            <p:cNvSpPr/>
            <p:nvPr/>
          </p:nvSpPr>
          <p:spPr>
            <a:xfrm flipH="1" flipV="1">
              <a:off x="17893" y="804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75" name="椭圆 74"/>
            <p:cNvSpPr/>
            <p:nvPr/>
          </p:nvSpPr>
          <p:spPr>
            <a:xfrm flipH="1" flipV="1">
              <a:off x="17608" y="1068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76" name="椭圆 75"/>
            <p:cNvSpPr/>
            <p:nvPr/>
          </p:nvSpPr>
          <p:spPr>
            <a:xfrm flipH="1" flipV="1">
              <a:off x="18058" y="10654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77" name="椭圆 76"/>
            <p:cNvSpPr/>
            <p:nvPr/>
          </p:nvSpPr>
          <p:spPr>
            <a:xfrm flipH="1" flipV="1">
              <a:off x="17863" y="11209"/>
              <a:ext cx="120" cy="1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7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58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945" y="3630295"/>
            <a:ext cx="4400550" cy="24415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sym typeface="+mn-ea"/>
                        </a:rPr>
                        <a:t>32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457200" rtl="0" eaLnBrk="1" fontAlgn="ctr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2*Par. 0.04 A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P1~P6,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P1~P3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S1,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P4~P6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S2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S1,S2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A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的轮廓度，并输出点位偏差。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(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共两个值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)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根据上面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坐标点，构建平面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；下面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个点构建平面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endParaRPr lang="en-US" altLang="zh-CN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平面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与基准平面的轮廓度，平面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与基准平面的轮廓度，分别输出。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016920" y="3722370"/>
            <a:ext cx="2709839" cy="2159789"/>
            <a:chOff x="6848940" y="3508722"/>
            <a:chExt cx="3176286" cy="2563191"/>
          </a:xfrm>
        </p:grpSpPr>
        <p:sp>
          <p:nvSpPr>
            <p:cNvPr id="12" name="文本框 11"/>
            <p:cNvSpPr txBox="1"/>
            <p:nvPr/>
          </p:nvSpPr>
          <p:spPr>
            <a:xfrm>
              <a:off x="7008142" y="4937664"/>
              <a:ext cx="184731" cy="303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37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6848940" y="3508722"/>
              <a:ext cx="3176286" cy="2563191"/>
            </a:xfrm>
            <a:prstGeom prst="rect">
              <a:avLst/>
            </a:prstGeom>
          </p:spPr>
        </p:pic>
        <p:sp>
          <p:nvSpPr>
            <p:cNvPr id="14" name="椭圆 13"/>
            <p:cNvSpPr/>
            <p:nvPr/>
          </p:nvSpPr>
          <p:spPr>
            <a:xfrm flipH="1" flipV="1">
              <a:off x="8516926" y="4223918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15" name="椭圆 14"/>
            <p:cNvSpPr/>
            <p:nvPr/>
          </p:nvSpPr>
          <p:spPr>
            <a:xfrm flipH="1" flipV="1">
              <a:off x="8901623" y="4231177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16" name="椭圆 15"/>
            <p:cNvSpPr/>
            <p:nvPr/>
          </p:nvSpPr>
          <p:spPr>
            <a:xfrm flipH="1" flipV="1">
              <a:off x="8727420" y="4151334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17" name="椭圆 16"/>
            <p:cNvSpPr/>
            <p:nvPr/>
          </p:nvSpPr>
          <p:spPr>
            <a:xfrm flipH="1" flipV="1">
              <a:off x="8734679" y="5174772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18" name="椭圆 17"/>
            <p:cNvSpPr/>
            <p:nvPr/>
          </p:nvSpPr>
          <p:spPr>
            <a:xfrm flipH="1" flipV="1">
              <a:off x="8882267" y="5104607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 dirty="0">
                  <a:sym typeface="+mn-ea"/>
                </a:rPr>
                <a:t>c</a:t>
              </a:r>
              <a:endParaRPr lang="en-US" altLang="zh-CN" sz="1370" dirty="0"/>
            </a:p>
          </p:txBody>
        </p:sp>
        <p:sp>
          <p:nvSpPr>
            <p:cNvPr id="19" name="椭圆 18"/>
            <p:cNvSpPr/>
            <p:nvPr/>
          </p:nvSpPr>
          <p:spPr>
            <a:xfrm flipH="1" flipV="1">
              <a:off x="8526604" y="5126382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3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59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089" y="3860423"/>
            <a:ext cx="3867260" cy="18836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项目需求及汇总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97109176"/>
              </p:ext>
            </p:extLst>
          </p:nvPr>
        </p:nvGraphicFramePr>
        <p:xfrm>
          <a:off x="1008666" y="1068944"/>
          <a:ext cx="10133817" cy="4160297"/>
        </p:xfrm>
        <a:graphic>
          <a:graphicData uri="http://schemas.openxmlformats.org/drawingml/2006/table">
            <a:tbl>
              <a:tblPr/>
              <a:tblGrid>
                <a:gridCol w="42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2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74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15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3618"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NO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Spec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FAI/ CPK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CCD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Feasibility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Repeatability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mm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Correlation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（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mm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）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GRR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Remark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3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U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2*Par. 0.04 A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（上下）</a:t>
                      </a:r>
                      <a:endParaRPr lang="en-US" altLang="zh-CN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15%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V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R0.10 MAX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Contracer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测量方式无法满足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endParaRPr lang="en-US" altLang="zh-CN" sz="11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W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0.182±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（上下）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X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24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0.710±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（上下）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0.983±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（上下）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8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Z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26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A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（上下）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AA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27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Fla. 0.05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（上下）</a:t>
                      </a:r>
                      <a:endParaRPr lang="en-US" altLang="zh-CN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44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AB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28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Par. 0.05 A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（上下）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AC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29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2*0.698±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（上下）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40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AD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FAI 30</a:t>
                      </a:r>
                      <a:endParaRPr lang="en-US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R0.10 MAX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Contracer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zh-CN" altLang="en-US" sz="1100" b="0" i="0" u="none" strike="noStrike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测量方式无法满足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0079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 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sym typeface="+mn-ea"/>
                        </a:rPr>
                        <a:t>33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2*Pro. 0.06 A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P1~P6,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PL1,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P4~P6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评价平面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PL1,PL2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A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的平行度，并输出点位偏差。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(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共两个值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)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根据上面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坐标点，构建特征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；下面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个点构建特征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endParaRPr lang="en-US" altLang="zh-CN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特征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与基准平面的平行度，特征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与基准平面的平行度，分别输出。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382" y="3624530"/>
            <a:ext cx="3045478" cy="2447383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745" y="3778250"/>
            <a:ext cx="4381500" cy="21399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 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sym typeface="+mn-ea"/>
                        </a:rPr>
                        <a:t>34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MAX R 0.05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轮廓度仪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1. 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使用轮廓度仪绘制曲线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S1,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使用矩形框框取圆弧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R1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。</a:t>
                      </a:r>
                      <a:endParaRPr kumimoji="0" lang="en-US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2. 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输出圆弧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R1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的半径。（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倍）（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个值）</a:t>
                      </a:r>
                      <a:endParaRPr kumimoji="0" lang="en-US" altLang="zh-CN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微软雅黑" panose="020B0503020204020204" pitchFamily="34" charset="-122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61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815" y="3700780"/>
            <a:ext cx="4157980" cy="22237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 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sym typeface="+mn-ea"/>
                        </a:rPr>
                        <a:t>35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457200" rtl="0" eaLnBrk="1" fontAlgn="ctr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R0.10 MAX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轮廓度仪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49630" algn="l"/>
                        </a:tabLst>
                        <a:defRPr/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1. 使用轮廓度仪绘制曲线S1,使用矩形框框取圆弧R1。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49630" algn="l"/>
                        </a:tabLst>
                        <a:defRPr/>
                      </a:pPr>
                      <a:r>
                        <a:rPr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微软雅黑" panose="020B0503020204020204" pitchFamily="34" charset="-122"/>
                          <a:sym typeface="微软雅黑" panose="020B0503020204020204" pitchFamily="34" charset="-122"/>
                        </a:rPr>
                        <a:t>2. 输出圆弧R1的半径。（500倍）（3个值）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62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7775" y="3725545"/>
            <a:ext cx="4319270" cy="2259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36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2.803±0.05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坐标的绝对值。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63</a:t>
            </a:fld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35" name="组合 34"/>
            <p:cNvGrpSpPr/>
            <p:nvPr/>
          </p:nvGrpSpPr>
          <p:grpSpPr>
            <a:xfrm>
              <a:off x="10683" y="5655"/>
              <a:ext cx="5212" cy="4142"/>
              <a:chOff x="10683" y="5850"/>
              <a:chExt cx="5212" cy="4142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0683" y="5850"/>
                <a:ext cx="5212" cy="4142"/>
                <a:chOff x="10586" y="5759"/>
                <a:chExt cx="5212" cy="4142"/>
              </a:xfrm>
            </p:grpSpPr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86" y="5875"/>
                  <a:ext cx="5212" cy="3790"/>
                </a:xfrm>
                <a:prstGeom prst="rect">
                  <a:avLst/>
                </a:prstGeom>
              </p:spPr>
            </p:pic>
            <p:cxnSp>
              <p:nvCxnSpPr>
                <p:cNvPr id="8" name="直接连接符 7"/>
                <p:cNvCxnSpPr/>
                <p:nvPr/>
              </p:nvCxnSpPr>
              <p:spPr>
                <a:xfrm flipH="1">
                  <a:off x="1178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/>
                <p:cNvCxnSpPr/>
                <p:nvPr/>
              </p:nvCxnSpPr>
              <p:spPr>
                <a:xfrm flipH="1">
                  <a:off x="1293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1" name="弧形 10"/>
                <p:cNvSpPr/>
                <p:nvPr/>
              </p:nvSpPr>
              <p:spPr>
                <a:xfrm rot="18960000">
                  <a:off x="10976" y="7171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弧形 11"/>
                <p:cNvSpPr/>
                <p:nvPr/>
              </p:nvSpPr>
              <p:spPr>
                <a:xfrm rot="8100000">
                  <a:off x="10985" y="5759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>
                  <a:off x="12103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椭圆 13"/>
                <p:cNvSpPr/>
                <p:nvPr/>
              </p:nvSpPr>
              <p:spPr>
                <a:xfrm>
                  <a:off x="12296" y="7102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12489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2296" y="8423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12489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12103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3043" y="7222"/>
                  <a:ext cx="1110" cy="1123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2161" y="7376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12357" y="7371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12540" y="7377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V="1">
                  <a:off x="12034" y="7804"/>
                  <a:ext cx="650" cy="4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椭圆 29"/>
                <p:cNvSpPr/>
                <p:nvPr/>
              </p:nvSpPr>
              <p:spPr>
                <a:xfrm>
                  <a:off x="12300" y="7746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13531" y="7710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直接连接符 31"/>
                <p:cNvCxnSpPr>
                  <a:stCxn id="30" idx="6"/>
                  <a:endCxn id="31" idx="2"/>
                </p:cNvCxnSpPr>
                <p:nvPr/>
              </p:nvCxnSpPr>
              <p:spPr>
                <a:xfrm flipV="1">
                  <a:off x="12420" y="7770"/>
                  <a:ext cx="1111" cy="36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4" name="文本框 33"/>
                <p:cNvSpPr txBox="1"/>
                <p:nvPr/>
              </p:nvSpPr>
              <p:spPr>
                <a:xfrm>
                  <a:off x="11505" y="7589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L1</a:t>
                  </a: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12790" y="7433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L2</a:t>
                  </a: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11919" y="6890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P1  P2  P3</a:t>
                  </a: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11916" y="8468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P4  P5  P6</a:t>
                  </a: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13531" y="7614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sp>
            <p:nvSpPr>
              <p:cNvPr id="40" name="文本框 39"/>
              <p:cNvSpPr txBox="1"/>
              <p:nvPr/>
            </p:nvSpPr>
            <p:spPr>
              <a:xfrm>
                <a:off x="12393" y="7847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D12</a:t>
                </a: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0756" y="6394"/>
              <a:ext cx="1760" cy="2004"/>
              <a:chOff x="10756" y="6394"/>
              <a:chExt cx="1760" cy="2004"/>
            </a:xfrm>
          </p:grpSpPr>
          <p:cxnSp>
            <p:nvCxnSpPr>
              <p:cNvPr id="41" name="直接连接符 40"/>
              <p:cNvCxnSpPr/>
              <p:nvPr/>
            </p:nvCxnSpPr>
            <p:spPr>
              <a:xfrm flipV="1">
                <a:off x="11323" y="6816"/>
                <a:ext cx="5" cy="1582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文本框 41"/>
              <p:cNvSpPr txBox="1"/>
              <p:nvPr/>
            </p:nvSpPr>
            <p:spPr>
              <a:xfrm>
                <a:off x="11204" y="6394"/>
                <a:ext cx="1313" cy="4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2.805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0756" y="7606"/>
                <a:ext cx="666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  <p:cxnSp>
            <p:nvCxnSpPr>
              <p:cNvPr id="44" name="直接箭头连接符 43"/>
              <p:cNvCxnSpPr/>
              <p:nvPr/>
            </p:nvCxnSpPr>
            <p:spPr>
              <a:xfrm flipH="1">
                <a:off x="11323" y="7246"/>
                <a:ext cx="1132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>
              <a:xfrm>
                <a:off x="11248" y="6398"/>
                <a:ext cx="1265" cy="52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B0F0"/>
                  </a:solidFill>
                </a:endParaRPr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685" y="3749675"/>
            <a:ext cx="4867275" cy="2259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37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2.577±0.03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使用底光自动测量直线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坐标的绝对值。</a:t>
                      </a:r>
                      <a:endParaRPr lang="en-US" altLang="zh-CN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911964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64</a:t>
            </a:fld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35" name="组合 34"/>
            <p:cNvGrpSpPr/>
            <p:nvPr/>
          </p:nvGrpSpPr>
          <p:grpSpPr>
            <a:xfrm>
              <a:off x="10683" y="5655"/>
              <a:ext cx="5212" cy="4142"/>
              <a:chOff x="10683" y="5850"/>
              <a:chExt cx="5212" cy="4142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0683" y="5850"/>
                <a:ext cx="5212" cy="4142"/>
                <a:chOff x="10586" y="5759"/>
                <a:chExt cx="5212" cy="4142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86" y="5875"/>
                  <a:ext cx="5212" cy="3790"/>
                </a:xfrm>
                <a:prstGeom prst="rect">
                  <a:avLst/>
                </a:prstGeom>
              </p:spPr>
            </p:pic>
            <p:cxnSp>
              <p:nvCxnSpPr>
                <p:cNvPr id="13" name="直接连接符 12"/>
                <p:cNvCxnSpPr/>
                <p:nvPr/>
              </p:nvCxnSpPr>
              <p:spPr>
                <a:xfrm flipH="1">
                  <a:off x="1178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 flipH="1">
                  <a:off x="1293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弧形 16"/>
                <p:cNvSpPr/>
                <p:nvPr/>
              </p:nvSpPr>
              <p:spPr>
                <a:xfrm rot="18960000">
                  <a:off x="10976" y="7171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弧形 17"/>
                <p:cNvSpPr/>
                <p:nvPr/>
              </p:nvSpPr>
              <p:spPr>
                <a:xfrm rot="8100000">
                  <a:off x="10985" y="5759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12103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12296" y="7102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2489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12296" y="8423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12489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12103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3043" y="7222"/>
                  <a:ext cx="1110" cy="1123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2161" y="7376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12357" y="7371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12540" y="7377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V="1">
                  <a:off x="12034" y="7804"/>
                  <a:ext cx="650" cy="4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椭圆 29"/>
                <p:cNvSpPr/>
                <p:nvPr/>
              </p:nvSpPr>
              <p:spPr>
                <a:xfrm>
                  <a:off x="12300" y="7746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13531" y="7710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直接连接符 31"/>
                <p:cNvCxnSpPr>
                  <a:stCxn id="30" idx="6"/>
                  <a:endCxn id="31" idx="2"/>
                </p:cNvCxnSpPr>
                <p:nvPr/>
              </p:nvCxnSpPr>
              <p:spPr>
                <a:xfrm flipV="1">
                  <a:off x="12420" y="7770"/>
                  <a:ext cx="1111" cy="36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4" name="文本框 33"/>
                <p:cNvSpPr txBox="1"/>
                <p:nvPr/>
              </p:nvSpPr>
              <p:spPr>
                <a:xfrm>
                  <a:off x="11505" y="7589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L1</a:t>
                  </a: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12790" y="7433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L2</a:t>
                  </a: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11919" y="6890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P1  P2  P3</a:t>
                  </a: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11916" y="8468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P4  P5  P6</a:t>
                  </a: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13531" y="7614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sp>
            <p:nvSpPr>
              <p:cNvPr id="40" name="文本框 39"/>
              <p:cNvSpPr txBox="1"/>
              <p:nvPr/>
            </p:nvSpPr>
            <p:spPr>
              <a:xfrm>
                <a:off x="12393" y="7847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D12</a:t>
                </a: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0792" y="6394"/>
              <a:ext cx="1725" cy="1577"/>
              <a:chOff x="10792" y="6394"/>
              <a:chExt cx="1725" cy="1577"/>
            </a:xfrm>
          </p:grpSpPr>
          <p:cxnSp>
            <p:nvCxnSpPr>
              <p:cNvPr id="41" name="直接连接符 40"/>
              <p:cNvCxnSpPr/>
              <p:nvPr/>
            </p:nvCxnSpPr>
            <p:spPr>
              <a:xfrm flipV="1">
                <a:off x="11385" y="7521"/>
                <a:ext cx="2" cy="36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文本框 41"/>
              <p:cNvSpPr txBox="1"/>
              <p:nvPr/>
            </p:nvSpPr>
            <p:spPr>
              <a:xfrm>
                <a:off x="11204" y="6394"/>
                <a:ext cx="1313" cy="4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2.576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0792" y="7488"/>
                <a:ext cx="666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  <p:cxnSp>
            <p:nvCxnSpPr>
              <p:cNvPr id="44" name="直接箭头连接符 43"/>
              <p:cNvCxnSpPr/>
              <p:nvPr/>
            </p:nvCxnSpPr>
            <p:spPr>
              <a:xfrm flipH="1">
                <a:off x="11398" y="7246"/>
                <a:ext cx="1057" cy="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>
              <a:xfrm>
                <a:off x="11248" y="6398"/>
                <a:ext cx="1265" cy="52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B0F0"/>
                  </a:solidFill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275" y="3664585"/>
            <a:ext cx="4619625" cy="24053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38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2*2.494±0.03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b="0" i="0" u="none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b="0" i="0" u="none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Helvetica Neue Light" pitchFamily="2" charset="0"/>
                        </a:rPr>
                        <a:t>。</a:t>
                      </a:r>
                      <a:endParaRPr lang="en-US" altLang="zh-CN" sz="1100" b="0" i="0" u="none" kern="120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b="0" i="0" u="none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b="0" i="0" u="none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b="0" i="0" u="none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b="0" i="0" u="none" kern="120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  <a:sym typeface="Helvetica Neue Light" pitchFamily="2" charset="0"/>
                        </a:rPr>
                        <a:t>坐标的绝对值</a:t>
                      </a:r>
                      <a:endParaRPr lang="en-US" altLang="zh-CN" sz="11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911964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65</a:t>
            </a:fld>
            <a:endParaRPr lang="zh-CN" altLang="en-US" dirty="0"/>
          </a:p>
        </p:txBody>
      </p:sp>
      <p:grpSp>
        <p:nvGrpSpPr>
          <p:cNvPr id="56" name="组合 55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47" name="组合 46"/>
            <p:cNvGrpSpPr/>
            <p:nvPr/>
          </p:nvGrpSpPr>
          <p:grpSpPr>
            <a:xfrm>
              <a:off x="10683" y="5655"/>
              <a:ext cx="5212" cy="4142"/>
              <a:chOff x="10683" y="5655"/>
              <a:chExt cx="5212" cy="4142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0683" y="5655"/>
                <a:ext cx="5212" cy="4142"/>
                <a:chOff x="10683" y="5850"/>
                <a:chExt cx="5212" cy="4142"/>
              </a:xfrm>
            </p:grpSpPr>
            <p:grpSp>
              <p:nvGrpSpPr>
                <p:cNvPr id="33" name="组合 32"/>
                <p:cNvGrpSpPr/>
                <p:nvPr/>
              </p:nvGrpSpPr>
              <p:grpSpPr>
                <a:xfrm>
                  <a:off x="10683" y="5850"/>
                  <a:ext cx="5212" cy="4142"/>
                  <a:chOff x="10586" y="5759"/>
                  <a:chExt cx="5212" cy="4142"/>
                </a:xfrm>
              </p:grpSpPr>
              <p:pic>
                <p:nvPicPr>
                  <p:cNvPr id="16" name="图片 1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586" y="5875"/>
                    <a:ext cx="5212" cy="3790"/>
                  </a:xfrm>
                  <a:prstGeom prst="rect">
                    <a:avLst/>
                  </a:prstGeom>
                </p:spPr>
              </p:pic>
              <p:cxnSp>
                <p:nvCxnSpPr>
                  <p:cNvPr id="17" name="直接连接符 16"/>
                  <p:cNvCxnSpPr/>
                  <p:nvPr/>
                </p:nvCxnSpPr>
                <p:spPr>
                  <a:xfrm flipH="1">
                    <a:off x="1178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/>
                  <p:cNvCxnSpPr/>
                  <p:nvPr/>
                </p:nvCxnSpPr>
                <p:spPr>
                  <a:xfrm flipH="1">
                    <a:off x="1293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弧形 19"/>
                  <p:cNvSpPr/>
                  <p:nvPr/>
                </p:nvSpPr>
                <p:spPr>
                  <a:xfrm rot="18960000">
                    <a:off x="10976" y="7171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弧形 20"/>
                  <p:cNvSpPr/>
                  <p:nvPr/>
                </p:nvSpPr>
                <p:spPr>
                  <a:xfrm rot="8100000">
                    <a:off x="10985" y="5759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椭圆 21"/>
                  <p:cNvSpPr/>
                  <p:nvPr/>
                </p:nvSpPr>
                <p:spPr>
                  <a:xfrm>
                    <a:off x="12103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椭圆 22"/>
                  <p:cNvSpPr/>
                  <p:nvPr/>
                </p:nvSpPr>
                <p:spPr>
                  <a:xfrm>
                    <a:off x="12296" y="7102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" name="椭圆 23"/>
                  <p:cNvSpPr/>
                  <p:nvPr/>
                </p:nvSpPr>
                <p:spPr>
                  <a:xfrm>
                    <a:off x="12489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5" name="椭圆 24"/>
                  <p:cNvSpPr/>
                  <p:nvPr/>
                </p:nvSpPr>
                <p:spPr>
                  <a:xfrm>
                    <a:off x="12296" y="8423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" name="椭圆 25"/>
                  <p:cNvSpPr/>
                  <p:nvPr/>
                </p:nvSpPr>
                <p:spPr>
                  <a:xfrm>
                    <a:off x="12489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7" name="椭圆 26"/>
                  <p:cNvSpPr/>
                  <p:nvPr/>
                </p:nvSpPr>
                <p:spPr>
                  <a:xfrm>
                    <a:off x="12103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椭圆 27"/>
                  <p:cNvSpPr/>
                  <p:nvPr/>
                </p:nvSpPr>
                <p:spPr>
                  <a:xfrm>
                    <a:off x="13043" y="7222"/>
                    <a:ext cx="1110" cy="1123"/>
                  </a:xfrm>
                  <a:prstGeom prst="ellipse">
                    <a:avLst/>
                  </a:prstGeom>
                  <a:noFill/>
                  <a:ln>
                    <a:solidFill>
                      <a:schemeClr val="accent4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9" name="直接连接符 28"/>
                  <p:cNvCxnSpPr/>
                  <p:nvPr/>
                </p:nvCxnSpPr>
                <p:spPr>
                  <a:xfrm flipH="1">
                    <a:off x="12161" y="7376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/>
                  <p:cNvCxnSpPr/>
                  <p:nvPr/>
                </p:nvCxnSpPr>
                <p:spPr>
                  <a:xfrm flipH="1">
                    <a:off x="12357" y="7371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连接符 30"/>
                  <p:cNvCxnSpPr/>
                  <p:nvPr/>
                </p:nvCxnSpPr>
                <p:spPr>
                  <a:xfrm flipH="1">
                    <a:off x="12540" y="7377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/>
                </p:nvCxnSpPr>
                <p:spPr>
                  <a:xfrm flipV="1">
                    <a:off x="12034" y="7804"/>
                    <a:ext cx="650" cy="4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椭圆 33"/>
                  <p:cNvSpPr/>
                  <p:nvPr/>
                </p:nvSpPr>
                <p:spPr>
                  <a:xfrm>
                    <a:off x="12300" y="7746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6" name="椭圆 35"/>
                  <p:cNvSpPr/>
                  <p:nvPr/>
                </p:nvSpPr>
                <p:spPr>
                  <a:xfrm>
                    <a:off x="13531" y="7710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7" name="直接连接符 36"/>
                  <p:cNvCxnSpPr>
                    <a:stCxn id="34" idx="6"/>
                    <a:endCxn id="36" idx="2"/>
                  </p:cNvCxnSpPr>
                  <p:nvPr/>
                </p:nvCxnSpPr>
                <p:spPr>
                  <a:xfrm flipV="1">
                    <a:off x="12420" y="7770"/>
                    <a:ext cx="1111" cy="36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文本框 37"/>
                  <p:cNvSpPr txBox="1"/>
                  <p:nvPr/>
                </p:nvSpPr>
                <p:spPr>
                  <a:xfrm>
                    <a:off x="11505" y="7589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L1</a:t>
                    </a:r>
                  </a:p>
                </p:txBody>
              </p:sp>
              <p:sp>
                <p:nvSpPr>
                  <p:cNvPr id="39" name="文本框 38"/>
                  <p:cNvSpPr txBox="1"/>
                  <p:nvPr/>
                </p:nvSpPr>
                <p:spPr>
                  <a:xfrm>
                    <a:off x="12790" y="7433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L2</a:t>
                    </a:r>
                  </a:p>
                </p:txBody>
              </p:sp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11919" y="6890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P1  P2  P3</a:t>
                    </a:r>
                  </a:p>
                </p:txBody>
              </p:sp>
              <p:sp>
                <p:nvSpPr>
                  <p:cNvPr id="41" name="文本框 40"/>
                  <p:cNvSpPr txBox="1"/>
                  <p:nvPr/>
                </p:nvSpPr>
                <p:spPr>
                  <a:xfrm>
                    <a:off x="11916" y="8468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P4  P5  P6</a:t>
                    </a:r>
                  </a:p>
                </p:txBody>
              </p:sp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13531" y="7614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C1</a:t>
                    </a:r>
                  </a:p>
                </p:txBody>
              </p:sp>
            </p:grpSp>
            <p:sp>
              <p:nvSpPr>
                <p:cNvPr id="43" name="文本框 42"/>
                <p:cNvSpPr txBox="1"/>
                <p:nvPr/>
              </p:nvSpPr>
              <p:spPr>
                <a:xfrm>
                  <a:off x="12393" y="7847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D12</a:t>
                  </a:r>
                </a:p>
              </p:txBody>
            </p:sp>
          </p:grpSp>
          <p:grpSp>
            <p:nvGrpSpPr>
              <p:cNvPr id="46" name="组合 45"/>
              <p:cNvGrpSpPr/>
              <p:nvPr/>
            </p:nvGrpSpPr>
            <p:grpSpPr>
              <a:xfrm>
                <a:off x="10732" y="6218"/>
                <a:ext cx="1785" cy="1004"/>
                <a:chOff x="10732" y="6218"/>
                <a:chExt cx="1785" cy="1004"/>
              </a:xfrm>
            </p:grpSpPr>
            <p:cxnSp>
              <p:nvCxnSpPr>
                <p:cNvPr id="44" name="直接连接符 43"/>
                <p:cNvCxnSpPr/>
                <p:nvPr/>
              </p:nvCxnSpPr>
              <p:spPr>
                <a:xfrm flipV="1">
                  <a:off x="11424" y="6828"/>
                  <a:ext cx="2" cy="36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文本框 44"/>
                <p:cNvSpPr txBox="1"/>
                <p:nvPr/>
              </p:nvSpPr>
              <p:spPr>
                <a:xfrm>
                  <a:off x="11204" y="6218"/>
                  <a:ext cx="1313" cy="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2.497</a:t>
                  </a:r>
                </a:p>
              </p:txBody>
            </p:sp>
            <p:sp>
              <p:nvSpPr>
                <p:cNvPr id="48" name="文本框 47"/>
                <p:cNvSpPr txBox="1"/>
                <p:nvPr/>
              </p:nvSpPr>
              <p:spPr>
                <a:xfrm>
                  <a:off x="10732" y="6739"/>
                  <a:ext cx="666" cy="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L1</a:t>
                  </a:r>
                </a:p>
              </p:txBody>
            </p:sp>
            <p:cxnSp>
              <p:nvCxnSpPr>
                <p:cNvPr id="49" name="直接箭头连接符 48"/>
                <p:cNvCxnSpPr/>
                <p:nvPr/>
              </p:nvCxnSpPr>
              <p:spPr>
                <a:xfrm flipH="1">
                  <a:off x="11443" y="7182"/>
                  <a:ext cx="1012" cy="9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sysDot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矩形 49"/>
                <p:cNvSpPr/>
                <p:nvPr/>
              </p:nvSpPr>
              <p:spPr>
                <a:xfrm>
                  <a:off x="11248" y="6218"/>
                  <a:ext cx="1265" cy="521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</a:endParaRPr>
                </a:p>
              </p:txBody>
            </p:sp>
          </p:grpSp>
        </p:grpSp>
        <p:sp>
          <p:nvSpPr>
            <p:cNvPr id="51" name="文本框 50"/>
            <p:cNvSpPr txBox="1"/>
            <p:nvPr/>
          </p:nvSpPr>
          <p:spPr>
            <a:xfrm>
              <a:off x="10732" y="8049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</a:p>
          </p:txBody>
        </p:sp>
        <p:cxnSp>
          <p:nvCxnSpPr>
            <p:cNvPr id="52" name="直接连接符 51"/>
            <p:cNvCxnSpPr/>
            <p:nvPr/>
          </p:nvCxnSpPr>
          <p:spPr>
            <a:xfrm flipV="1">
              <a:off x="11426" y="8079"/>
              <a:ext cx="2" cy="3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flipH="1">
              <a:off x="11441" y="8184"/>
              <a:ext cx="1012" cy="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/>
          </p:nvSpPr>
          <p:spPr>
            <a:xfrm>
              <a:off x="11204" y="8441"/>
              <a:ext cx="1313" cy="4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2.496</a:t>
              </a:r>
            </a:p>
          </p:txBody>
        </p:sp>
        <p:sp>
          <p:nvSpPr>
            <p:cNvPr id="55" name="矩形 54"/>
            <p:cNvSpPr/>
            <p:nvPr/>
          </p:nvSpPr>
          <p:spPr>
            <a:xfrm>
              <a:off x="11248" y="8473"/>
              <a:ext cx="1265" cy="5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475" y="3640455"/>
            <a:ext cx="4452620" cy="24231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434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39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 I H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面光手动测量点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P1-P2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，计算点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P1-P2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理论值减去实测值得到偏差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P1.T-P2.T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，轮廓度值为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P1.T-P2.T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最大偏差乘以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面光手动测量点P1-P2，计算点P1-P2理论值减去实测值得到偏差P1.T-P2.T，轮廓度值为P1.T-P2.T最大偏差乘以2。</a:t>
                      </a: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注：存在风险，边缘太窄导致数据抓取不稳定。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911964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66</a:t>
            </a:fld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5907405" y="3585845"/>
            <a:ext cx="3309620" cy="2630170"/>
            <a:chOff x="10683" y="5850"/>
            <a:chExt cx="5212" cy="4142"/>
          </a:xfrm>
        </p:grpSpPr>
        <p:grpSp>
          <p:nvGrpSpPr>
            <p:cNvPr id="33" name="组合 32"/>
            <p:cNvGrpSpPr/>
            <p:nvPr/>
          </p:nvGrpSpPr>
          <p:grpSpPr>
            <a:xfrm>
              <a:off x="10683" y="5850"/>
              <a:ext cx="5212" cy="4142"/>
              <a:chOff x="10586" y="5759"/>
              <a:chExt cx="5212" cy="4142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86" y="5875"/>
                <a:ext cx="5212" cy="3790"/>
              </a:xfrm>
              <a:prstGeom prst="rect">
                <a:avLst/>
              </a:prstGeom>
            </p:spPr>
          </p:pic>
          <p:cxnSp>
            <p:nvCxnSpPr>
              <p:cNvPr id="6" name="直接连接符 5"/>
              <p:cNvCxnSpPr/>
              <p:nvPr/>
            </p:nvCxnSpPr>
            <p:spPr>
              <a:xfrm flipH="1">
                <a:off x="11782" y="7358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 flipH="1">
                <a:off x="12932" y="7358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" name="弧形 7"/>
              <p:cNvSpPr/>
              <p:nvPr/>
            </p:nvSpPr>
            <p:spPr>
              <a:xfrm rot="18960000">
                <a:off x="10976" y="7171"/>
                <a:ext cx="2742" cy="2730"/>
              </a:xfrm>
              <a:prstGeom prst="arc">
                <a:avLst>
                  <a:gd name="adj1" fmla="val 17482892"/>
                  <a:gd name="adj2" fmla="val 20258014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9"/>
              <p:cNvSpPr/>
              <p:nvPr/>
            </p:nvSpPr>
            <p:spPr>
              <a:xfrm rot="8100000">
                <a:off x="10985" y="5759"/>
                <a:ext cx="2742" cy="2730"/>
              </a:xfrm>
              <a:prstGeom prst="arc">
                <a:avLst>
                  <a:gd name="adj1" fmla="val 17482892"/>
                  <a:gd name="adj2" fmla="val 20258014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2103" y="7131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2296" y="7102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12489" y="7131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12296" y="8423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12489" y="841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2103" y="841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3043" y="7222"/>
                <a:ext cx="1110" cy="1123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 flipH="1">
                <a:off x="12161" y="7376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H="1">
                <a:off x="12357" y="7371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H="1">
                <a:off x="12540" y="7377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V="1">
                <a:off x="12034" y="7804"/>
                <a:ext cx="650" cy="4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4" name="椭圆 33"/>
              <p:cNvSpPr/>
              <p:nvPr/>
            </p:nvSpPr>
            <p:spPr>
              <a:xfrm>
                <a:off x="12300" y="7746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3531" y="7710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7" name="直接连接符 36"/>
              <p:cNvCxnSpPr>
                <a:stCxn id="34" idx="6"/>
                <a:endCxn id="36" idx="2"/>
              </p:cNvCxnSpPr>
              <p:nvPr/>
            </p:nvCxnSpPr>
            <p:spPr>
              <a:xfrm flipV="1">
                <a:off x="12420" y="7770"/>
                <a:ext cx="1111" cy="36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8" name="文本框 37"/>
              <p:cNvSpPr txBox="1"/>
              <p:nvPr/>
            </p:nvSpPr>
            <p:spPr>
              <a:xfrm>
                <a:off x="11505" y="7589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L1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12790" y="7433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L2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1919" y="6890"/>
                <a:ext cx="944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P1  P2  P3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1916" y="8468"/>
                <a:ext cx="944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P4  P5  P6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3531" y="7614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C1</a:t>
                </a:r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12393" y="7847"/>
              <a:ext cx="558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>
                  <a:solidFill>
                    <a:srgbClr val="FF0000"/>
                  </a:solidFill>
                </a:rPr>
                <a:t>D12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317355" y="4140835"/>
            <a:ext cx="1570990" cy="1412240"/>
            <a:chOff x="14673" y="6521"/>
            <a:chExt cx="2474" cy="2224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73" y="6521"/>
              <a:ext cx="2474" cy="2224"/>
            </a:xfrm>
            <a:prstGeom prst="rect">
              <a:avLst/>
            </a:prstGeom>
          </p:spPr>
        </p:pic>
        <p:sp>
          <p:nvSpPr>
            <p:cNvPr id="15" name="椭圆 14"/>
            <p:cNvSpPr/>
            <p:nvPr/>
          </p:nvSpPr>
          <p:spPr>
            <a:xfrm>
              <a:off x="15755" y="8004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5964" y="7935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1" name="直接连接符 50"/>
            <p:cNvCxnSpPr>
              <a:stCxn id="15" idx="6"/>
              <a:endCxn id="19" idx="3"/>
            </p:cNvCxnSpPr>
            <p:nvPr/>
          </p:nvCxnSpPr>
          <p:spPr>
            <a:xfrm flipV="1">
              <a:off x="15875" y="8037"/>
              <a:ext cx="107" cy="2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/>
          </p:nvSpPr>
          <p:spPr>
            <a:xfrm>
              <a:off x="15089" y="7948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P1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6227" y="7718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P2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2540" y="3713480"/>
            <a:ext cx="4286885" cy="22669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434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40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 I H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面光手动测量点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P1-P2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，计算点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P1-P2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理论值减去实测值得到偏差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P1.T-P2.T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，轮廓度值为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P1.T-P2.T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最大偏差乘以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 pitchFamily="2" charset="0"/>
                        </a:rPr>
                        <a:t>面光手动测量点P1-P2，计算点P1-P2理论值减去实测值得到偏差P1.T-P2.T，轮廓度值为P1.T-P2.T最大偏差乘以2。</a:t>
                      </a: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注：存在风险，边缘太窄导致数据抓取不稳定。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911964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67</a:t>
            </a:fld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5907405" y="3585845"/>
            <a:ext cx="3309620" cy="2630170"/>
            <a:chOff x="10683" y="5850"/>
            <a:chExt cx="5212" cy="4142"/>
          </a:xfrm>
        </p:grpSpPr>
        <p:grpSp>
          <p:nvGrpSpPr>
            <p:cNvPr id="33" name="组合 32"/>
            <p:cNvGrpSpPr/>
            <p:nvPr/>
          </p:nvGrpSpPr>
          <p:grpSpPr>
            <a:xfrm>
              <a:off x="10683" y="5850"/>
              <a:ext cx="5212" cy="4142"/>
              <a:chOff x="10586" y="5759"/>
              <a:chExt cx="5212" cy="4142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86" y="5875"/>
                <a:ext cx="5212" cy="3790"/>
              </a:xfrm>
              <a:prstGeom prst="rect">
                <a:avLst/>
              </a:prstGeom>
            </p:spPr>
          </p:pic>
          <p:cxnSp>
            <p:nvCxnSpPr>
              <p:cNvPr id="6" name="直接连接符 5"/>
              <p:cNvCxnSpPr/>
              <p:nvPr/>
            </p:nvCxnSpPr>
            <p:spPr>
              <a:xfrm flipH="1">
                <a:off x="11782" y="7358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 flipH="1">
                <a:off x="12932" y="7358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" name="弧形 7"/>
              <p:cNvSpPr/>
              <p:nvPr/>
            </p:nvSpPr>
            <p:spPr>
              <a:xfrm rot="18960000">
                <a:off x="10976" y="7171"/>
                <a:ext cx="2742" cy="2730"/>
              </a:xfrm>
              <a:prstGeom prst="arc">
                <a:avLst>
                  <a:gd name="adj1" fmla="val 17482892"/>
                  <a:gd name="adj2" fmla="val 20258014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9"/>
              <p:cNvSpPr/>
              <p:nvPr/>
            </p:nvSpPr>
            <p:spPr>
              <a:xfrm rot="8100000">
                <a:off x="10985" y="5759"/>
                <a:ext cx="2742" cy="2730"/>
              </a:xfrm>
              <a:prstGeom prst="arc">
                <a:avLst>
                  <a:gd name="adj1" fmla="val 17482892"/>
                  <a:gd name="adj2" fmla="val 20258014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2103" y="7131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2296" y="7102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12489" y="7131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12296" y="8423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12489" y="841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2103" y="8415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3043" y="7222"/>
                <a:ext cx="1110" cy="1123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 flipH="1">
                <a:off x="12161" y="7376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H="1">
                <a:off x="12357" y="7371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H="1">
                <a:off x="12540" y="7377"/>
                <a:ext cx="4" cy="913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V="1">
                <a:off x="12034" y="7804"/>
                <a:ext cx="650" cy="4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4" name="椭圆 33"/>
              <p:cNvSpPr/>
              <p:nvPr/>
            </p:nvSpPr>
            <p:spPr>
              <a:xfrm>
                <a:off x="12300" y="7746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13531" y="7710"/>
                <a:ext cx="120" cy="12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7" name="直接连接符 36"/>
              <p:cNvCxnSpPr>
                <a:stCxn id="34" idx="6"/>
                <a:endCxn id="36" idx="2"/>
              </p:cNvCxnSpPr>
              <p:nvPr/>
            </p:nvCxnSpPr>
            <p:spPr>
              <a:xfrm flipV="1">
                <a:off x="12420" y="7770"/>
                <a:ext cx="1111" cy="36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8" name="文本框 37"/>
              <p:cNvSpPr txBox="1"/>
              <p:nvPr/>
            </p:nvSpPr>
            <p:spPr>
              <a:xfrm>
                <a:off x="11505" y="7589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L1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12790" y="7433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L2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1919" y="6890"/>
                <a:ext cx="944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P1  P2  P3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1916" y="8468"/>
                <a:ext cx="944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P4  P5  P6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3531" y="7614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C1</a:t>
                </a:r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>
              <a:off x="12393" y="7847"/>
              <a:ext cx="558" cy="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>
                  <a:solidFill>
                    <a:srgbClr val="FF0000"/>
                  </a:solidFill>
                </a:rPr>
                <a:t>D12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244330" y="4070985"/>
            <a:ext cx="1651000" cy="1610360"/>
            <a:chOff x="14558" y="6411"/>
            <a:chExt cx="2600" cy="2536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58" y="6411"/>
              <a:ext cx="2601" cy="2537"/>
            </a:xfrm>
            <a:prstGeom prst="rect">
              <a:avLst/>
            </a:prstGeom>
          </p:spPr>
        </p:pic>
        <p:sp>
          <p:nvSpPr>
            <p:cNvPr id="45" name="椭圆 44"/>
            <p:cNvSpPr/>
            <p:nvPr/>
          </p:nvSpPr>
          <p:spPr>
            <a:xfrm>
              <a:off x="15854" y="7144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6101" y="7279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15946" y="7245"/>
              <a:ext cx="156" cy="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15188" y="7068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P1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6280" y="6990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P2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545" y="3644265"/>
            <a:ext cx="4538345" cy="24371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41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A I H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轮廓度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NA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P1~P4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A/I/H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的轮廓度，并输出点位偏差。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计算公式 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Computational mode:</a:t>
                      </a:r>
                      <a:r>
                        <a:rPr lang="en-GB" altLang="zh-CN" sz="1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2*MAX(MAX(RANGE),ABS(MIN(RANGE)))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无法扫描内部点位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5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68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470" y="3749040"/>
            <a:ext cx="3971925" cy="22396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42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A I H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轮廓度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NA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P1~P4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A/I/H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的轮廓度，并输出点位偏差。</a:t>
                      </a:r>
                      <a:endParaRPr lang="zh-CN" altLang="en-US" sz="1100" dirty="0" smtClean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Helvetica" charset="0"/>
                          <a:ea typeface="Helvetica" charset="0"/>
                          <a:sym typeface="+mn-ea"/>
                        </a:rPr>
                        <a:t>计算公式 </a:t>
                      </a:r>
                      <a:r>
                        <a:rPr lang="en-US" altLang="zh-CN" sz="1100" dirty="0" smtClean="0"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Computational mode:</a:t>
                      </a:r>
                      <a:r>
                        <a:rPr lang="en-GB" altLang="zh-CN" sz="1100" dirty="0" smtClean="0"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2*MAX(MAX(RANGE),ABS(MIN(RANGE)))</a:t>
                      </a:r>
                      <a:endParaRPr lang="zh-CN" altLang="en-US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无法扫描内部点位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0079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69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20" y="3689985"/>
            <a:ext cx="4172585" cy="24066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项目需求及汇总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44172118"/>
              </p:ext>
            </p:extLst>
          </p:nvPr>
        </p:nvGraphicFramePr>
        <p:xfrm>
          <a:off x="1008666" y="1068944"/>
          <a:ext cx="10133817" cy="4314190"/>
        </p:xfrm>
        <a:graphic>
          <a:graphicData uri="http://schemas.openxmlformats.org/drawingml/2006/table">
            <a:tbl>
              <a:tblPr/>
              <a:tblGrid>
                <a:gridCol w="42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2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74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15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NO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Spec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FAI/ CPK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CCD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Feasibility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Repeatability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mm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Correlation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（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mm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）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GRR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Remark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31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AE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FAI 31</a:t>
                      </a:r>
                      <a:endParaRPr lang="en-US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Fla. 0.05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镭射3&amp;4（上下）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lang="en-US" altLang="zh-CN" sz="1100" baseline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15%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AF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32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2*Par. 0.04 A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镭射3&amp;4（上下）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33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AG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33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2*Pro. 0.06 A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镭射3&amp;4（上下）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en-US" altLang="zh-CN" sz="11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AH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34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R0.05 MAX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Contracer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测量方式无法满足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AI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35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R0.10 MAX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Contracer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测量方式无法满足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AJ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36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2.803± 0.05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0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37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AK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37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2.577±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AL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38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2*2.495±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39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39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I H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CCD2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存在风险，边缘太窄导致数据抓取不稳定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7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AN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40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I H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存在风险，边缘太窄导致数据抓取不稳定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0224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43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A I H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轮廓度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NA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P1~P4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A/I/H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的轮廓度，并输出点位偏差。</a:t>
                      </a:r>
                      <a:endParaRPr lang="zh-CN" altLang="en-US" sz="1100" dirty="0" smtClean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Helvetica" charset="0"/>
                          <a:ea typeface="Helvetica" charset="0"/>
                          <a:sym typeface="+mn-ea"/>
                        </a:rPr>
                        <a:t>计算公式 </a:t>
                      </a:r>
                      <a:r>
                        <a:rPr lang="en-US" altLang="zh-CN" sz="1100" dirty="0" smtClean="0"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Computational mode:</a:t>
                      </a:r>
                      <a:r>
                        <a:rPr lang="en-GB" altLang="zh-CN" sz="1100" dirty="0" smtClean="0"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2*MAX(MAX(RANGE),ABS(MIN(RANGE)))</a:t>
                      </a:r>
                      <a:endParaRPr lang="zh-CN" altLang="en-US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无法扫描内部点位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520" y="3708400"/>
            <a:ext cx="3943350" cy="23133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44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solidFill>
                          <a:schemeClr val="tx1"/>
                        </a:solidFill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A I H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轮廓度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NA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P1~P4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A/I/H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的轮廓度，并输出点位偏差。</a:t>
                      </a:r>
                      <a:endParaRPr lang="zh-CN" altLang="en-US" sz="1100" dirty="0" smtClean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Helvetica" charset="0"/>
                          <a:ea typeface="Helvetica" charset="0"/>
                          <a:sym typeface="+mn-ea"/>
                        </a:rPr>
                        <a:t>计算公式 </a:t>
                      </a:r>
                      <a:r>
                        <a:rPr lang="en-US" altLang="zh-CN" sz="1100" dirty="0" smtClean="0"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Computational mode:</a:t>
                      </a:r>
                      <a:r>
                        <a:rPr lang="en-GB" altLang="zh-CN" sz="1100" dirty="0" smtClean="0"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2*MAX(MAX(RANGE),ABS(MIN(RANGE)))</a:t>
                      </a:r>
                      <a:endParaRPr lang="zh-CN" altLang="en-US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无法扫描内部点位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71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230" y="3672840"/>
            <a:ext cx="4058920" cy="23228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45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3.548±0.03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坐标的绝对值。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72</a:t>
            </a:fld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35" name="组合 34"/>
            <p:cNvGrpSpPr/>
            <p:nvPr/>
          </p:nvGrpSpPr>
          <p:grpSpPr>
            <a:xfrm>
              <a:off x="10683" y="5655"/>
              <a:ext cx="5212" cy="4142"/>
              <a:chOff x="10683" y="5850"/>
              <a:chExt cx="5212" cy="4142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0683" y="5850"/>
                <a:ext cx="5212" cy="4142"/>
                <a:chOff x="10586" y="5759"/>
                <a:chExt cx="5212" cy="4142"/>
              </a:xfrm>
            </p:grpSpPr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86" y="5875"/>
                  <a:ext cx="5212" cy="3790"/>
                </a:xfrm>
                <a:prstGeom prst="rect">
                  <a:avLst/>
                </a:prstGeom>
              </p:spPr>
            </p:pic>
            <p:cxnSp>
              <p:nvCxnSpPr>
                <p:cNvPr id="13" name="直接连接符 12"/>
                <p:cNvCxnSpPr/>
                <p:nvPr/>
              </p:nvCxnSpPr>
              <p:spPr>
                <a:xfrm flipH="1">
                  <a:off x="1178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 flipH="1">
                  <a:off x="1293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" name="弧形 16"/>
                <p:cNvSpPr/>
                <p:nvPr/>
              </p:nvSpPr>
              <p:spPr>
                <a:xfrm rot="18960000">
                  <a:off x="10976" y="7171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弧形 17"/>
                <p:cNvSpPr/>
                <p:nvPr/>
              </p:nvSpPr>
              <p:spPr>
                <a:xfrm rot="8100000">
                  <a:off x="10985" y="5759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12103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12296" y="7102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2489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12296" y="8423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12489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12103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3043" y="7222"/>
                  <a:ext cx="1110" cy="1123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12161" y="7376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H="1">
                  <a:off x="12357" y="7371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12540" y="7377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V="1">
                  <a:off x="12034" y="7804"/>
                  <a:ext cx="650" cy="4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椭圆 29"/>
                <p:cNvSpPr/>
                <p:nvPr/>
              </p:nvSpPr>
              <p:spPr>
                <a:xfrm>
                  <a:off x="12300" y="7746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13531" y="7710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2" name="直接连接符 31"/>
                <p:cNvCxnSpPr>
                  <a:stCxn id="30" idx="6"/>
                  <a:endCxn id="31" idx="2"/>
                </p:cNvCxnSpPr>
                <p:nvPr/>
              </p:nvCxnSpPr>
              <p:spPr>
                <a:xfrm flipV="1">
                  <a:off x="12420" y="7770"/>
                  <a:ext cx="1111" cy="36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4" name="文本框 33"/>
                <p:cNvSpPr txBox="1"/>
                <p:nvPr/>
              </p:nvSpPr>
              <p:spPr>
                <a:xfrm>
                  <a:off x="11505" y="7589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L1</a:t>
                  </a: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12790" y="7433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L2</a:t>
                  </a: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11919" y="6890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P1  P2  P3</a:t>
                  </a: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11916" y="8468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P4  P5  P6</a:t>
                  </a: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13531" y="7614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sp>
            <p:nvSpPr>
              <p:cNvPr id="40" name="文本框 39"/>
              <p:cNvSpPr txBox="1"/>
              <p:nvPr/>
            </p:nvSpPr>
            <p:spPr>
              <a:xfrm>
                <a:off x="12393" y="7847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D12</a:t>
                </a: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35" y="7704"/>
              <a:ext cx="3186" cy="1482"/>
              <a:chOff x="11535" y="7704"/>
              <a:chExt cx="3186" cy="1482"/>
            </a:xfrm>
          </p:grpSpPr>
          <p:cxnSp>
            <p:nvCxnSpPr>
              <p:cNvPr id="41" name="直接连接符 40"/>
              <p:cNvCxnSpPr/>
              <p:nvPr/>
            </p:nvCxnSpPr>
            <p:spPr>
              <a:xfrm flipH="1" flipV="1">
                <a:off x="11782" y="9170"/>
                <a:ext cx="2939" cy="1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文本框 41"/>
              <p:cNvSpPr txBox="1"/>
              <p:nvPr/>
            </p:nvSpPr>
            <p:spPr>
              <a:xfrm rot="16200000">
                <a:off x="11124" y="8114"/>
                <a:ext cx="1313" cy="4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3.536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14051" y="8703"/>
                <a:ext cx="666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  <p:cxnSp>
            <p:nvCxnSpPr>
              <p:cNvPr id="44" name="直接箭头连接符 43"/>
              <p:cNvCxnSpPr/>
              <p:nvPr/>
            </p:nvCxnSpPr>
            <p:spPr>
              <a:xfrm>
                <a:off x="12138" y="7704"/>
                <a:ext cx="0" cy="146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>
              <a:xfrm rot="16200000">
                <a:off x="11183" y="8118"/>
                <a:ext cx="1265" cy="52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B0F0"/>
                  </a:solidFill>
                </a:endParaRPr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935" y="3765550"/>
            <a:ext cx="4572000" cy="22301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46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3.160±0.05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坐标的绝对值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73</a:t>
            </a:fld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35" name="组合 34"/>
            <p:cNvGrpSpPr/>
            <p:nvPr/>
          </p:nvGrpSpPr>
          <p:grpSpPr>
            <a:xfrm>
              <a:off x="10683" y="5655"/>
              <a:ext cx="5212" cy="4142"/>
              <a:chOff x="10683" y="5850"/>
              <a:chExt cx="5212" cy="4142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10683" y="5850"/>
                <a:ext cx="5212" cy="4142"/>
                <a:chOff x="10586" y="5759"/>
                <a:chExt cx="5212" cy="4142"/>
              </a:xfrm>
            </p:grpSpPr>
            <p:pic>
              <p:nvPicPr>
                <p:cNvPr id="6" name="图片 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86" y="5875"/>
                  <a:ext cx="5212" cy="3790"/>
                </a:xfrm>
                <a:prstGeom prst="rect">
                  <a:avLst/>
                </a:prstGeom>
              </p:spPr>
            </p:pic>
            <p:cxnSp>
              <p:nvCxnSpPr>
                <p:cNvPr id="10" name="直接连接符 9"/>
                <p:cNvCxnSpPr/>
                <p:nvPr/>
              </p:nvCxnSpPr>
              <p:spPr>
                <a:xfrm flipH="1">
                  <a:off x="1178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 flipH="1">
                  <a:off x="1293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1" name="弧形 10"/>
                <p:cNvSpPr/>
                <p:nvPr/>
              </p:nvSpPr>
              <p:spPr>
                <a:xfrm rot="18960000">
                  <a:off x="10976" y="7171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4" name="弧形 13"/>
                <p:cNvSpPr/>
                <p:nvPr/>
              </p:nvSpPr>
              <p:spPr>
                <a:xfrm rot="8100000">
                  <a:off x="10985" y="5759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12103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12296" y="7102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12489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12296" y="8423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2489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12103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13043" y="7222"/>
                  <a:ext cx="1110" cy="1123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12161" y="7376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H="1">
                  <a:off x="12357" y="7371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 flipH="1">
                  <a:off x="12540" y="7377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 flipV="1">
                  <a:off x="12034" y="7804"/>
                  <a:ext cx="650" cy="4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2" name="椭圆 31"/>
                <p:cNvSpPr/>
                <p:nvPr/>
              </p:nvSpPr>
              <p:spPr>
                <a:xfrm>
                  <a:off x="12300" y="7746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13531" y="7710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6" name="直接连接符 35"/>
                <p:cNvCxnSpPr>
                  <a:stCxn id="32" idx="6"/>
                  <a:endCxn id="34" idx="2"/>
                </p:cNvCxnSpPr>
                <p:nvPr/>
              </p:nvCxnSpPr>
              <p:spPr>
                <a:xfrm flipV="1">
                  <a:off x="12420" y="7770"/>
                  <a:ext cx="1111" cy="36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7" name="文本框 36"/>
                <p:cNvSpPr txBox="1"/>
                <p:nvPr/>
              </p:nvSpPr>
              <p:spPr>
                <a:xfrm>
                  <a:off x="11505" y="7589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L1</a:t>
                  </a:r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12790" y="7433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L2</a:t>
                  </a: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11919" y="6890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P1  P2  P3</a:t>
                  </a:r>
                </a:p>
              </p:txBody>
            </p:sp>
            <p:sp>
              <p:nvSpPr>
                <p:cNvPr id="40" name="文本框 39"/>
                <p:cNvSpPr txBox="1"/>
                <p:nvPr/>
              </p:nvSpPr>
              <p:spPr>
                <a:xfrm>
                  <a:off x="11916" y="8468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P4  P5  P6</a:t>
                  </a:r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13531" y="7614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sp>
            <p:nvSpPr>
              <p:cNvPr id="42" name="文本框 41"/>
              <p:cNvSpPr txBox="1"/>
              <p:nvPr/>
            </p:nvSpPr>
            <p:spPr>
              <a:xfrm>
                <a:off x="12393" y="7847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D12</a:t>
                </a: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535" y="7704"/>
              <a:ext cx="3182" cy="1313"/>
              <a:chOff x="11535" y="7704"/>
              <a:chExt cx="3182" cy="1313"/>
            </a:xfrm>
          </p:grpSpPr>
          <p:cxnSp>
            <p:nvCxnSpPr>
              <p:cNvPr id="43" name="直接连接符 42"/>
              <p:cNvCxnSpPr/>
              <p:nvPr/>
            </p:nvCxnSpPr>
            <p:spPr>
              <a:xfrm flipH="1" flipV="1">
                <a:off x="11778" y="9000"/>
                <a:ext cx="2939" cy="1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43"/>
              <p:cNvSpPr txBox="1"/>
              <p:nvPr/>
            </p:nvSpPr>
            <p:spPr>
              <a:xfrm rot="16200000">
                <a:off x="11124" y="8114"/>
                <a:ext cx="1313" cy="4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3.162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4051" y="8587"/>
                <a:ext cx="66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  <p:cxnSp>
            <p:nvCxnSpPr>
              <p:cNvPr id="48" name="直接箭头连接符 47"/>
              <p:cNvCxnSpPr/>
              <p:nvPr/>
            </p:nvCxnSpPr>
            <p:spPr>
              <a:xfrm>
                <a:off x="12138" y="7704"/>
                <a:ext cx="3" cy="129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矩形 48"/>
              <p:cNvSpPr/>
              <p:nvPr/>
            </p:nvSpPr>
            <p:spPr>
              <a:xfrm rot="16200000">
                <a:off x="11183" y="8118"/>
                <a:ext cx="1265" cy="52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B0F0"/>
                  </a:solidFill>
                </a:endParaRP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185" y="3735070"/>
            <a:ext cx="4563110" cy="22339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47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2*2.857±0.03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坐标的绝对值。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4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74</a:t>
            </a:fld>
            <a:endParaRPr lang="zh-CN" altLang="en-US" dirty="0"/>
          </a:p>
        </p:txBody>
      </p:sp>
      <p:grpSp>
        <p:nvGrpSpPr>
          <p:cNvPr id="56" name="组合 55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47" name="组合 46"/>
            <p:cNvGrpSpPr/>
            <p:nvPr/>
          </p:nvGrpSpPr>
          <p:grpSpPr>
            <a:xfrm>
              <a:off x="10683" y="5655"/>
              <a:ext cx="5212" cy="4142"/>
              <a:chOff x="10683" y="5655"/>
              <a:chExt cx="5212" cy="4142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0683" y="5655"/>
                <a:ext cx="5212" cy="4142"/>
                <a:chOff x="10683" y="5850"/>
                <a:chExt cx="5212" cy="4142"/>
              </a:xfrm>
            </p:grpSpPr>
            <p:grpSp>
              <p:nvGrpSpPr>
                <p:cNvPr id="33" name="组合 32"/>
                <p:cNvGrpSpPr/>
                <p:nvPr/>
              </p:nvGrpSpPr>
              <p:grpSpPr>
                <a:xfrm>
                  <a:off x="10683" y="5850"/>
                  <a:ext cx="5212" cy="4142"/>
                  <a:chOff x="10586" y="5759"/>
                  <a:chExt cx="5212" cy="4142"/>
                </a:xfrm>
              </p:grpSpPr>
              <p:pic>
                <p:nvPicPr>
                  <p:cNvPr id="16" name="图片 1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586" y="5875"/>
                    <a:ext cx="5212" cy="3790"/>
                  </a:xfrm>
                  <a:prstGeom prst="rect">
                    <a:avLst/>
                  </a:prstGeom>
                </p:spPr>
              </p:pic>
              <p:cxnSp>
                <p:nvCxnSpPr>
                  <p:cNvPr id="17" name="直接连接符 16"/>
                  <p:cNvCxnSpPr/>
                  <p:nvPr/>
                </p:nvCxnSpPr>
                <p:spPr>
                  <a:xfrm flipH="1">
                    <a:off x="1178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直接连接符 5"/>
                  <p:cNvCxnSpPr/>
                  <p:nvPr/>
                </p:nvCxnSpPr>
                <p:spPr>
                  <a:xfrm flipH="1">
                    <a:off x="1293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" name="弧形 6"/>
                  <p:cNvSpPr/>
                  <p:nvPr/>
                </p:nvSpPr>
                <p:spPr>
                  <a:xfrm rot="18960000">
                    <a:off x="10976" y="7171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" name="弧形 7"/>
                  <p:cNvSpPr/>
                  <p:nvPr/>
                </p:nvSpPr>
                <p:spPr>
                  <a:xfrm rot="8100000">
                    <a:off x="10985" y="5759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椭圆 9"/>
                  <p:cNvSpPr/>
                  <p:nvPr/>
                </p:nvSpPr>
                <p:spPr>
                  <a:xfrm>
                    <a:off x="12103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" name="椭圆 10"/>
                  <p:cNvSpPr/>
                  <p:nvPr/>
                </p:nvSpPr>
                <p:spPr>
                  <a:xfrm>
                    <a:off x="12296" y="7102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椭圆 11"/>
                  <p:cNvSpPr/>
                  <p:nvPr/>
                </p:nvSpPr>
                <p:spPr>
                  <a:xfrm>
                    <a:off x="12489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" name="椭圆 12"/>
                  <p:cNvSpPr/>
                  <p:nvPr/>
                </p:nvSpPr>
                <p:spPr>
                  <a:xfrm>
                    <a:off x="12296" y="8423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0" name="椭圆 29"/>
                  <p:cNvSpPr/>
                  <p:nvPr/>
                </p:nvSpPr>
                <p:spPr>
                  <a:xfrm>
                    <a:off x="12489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>
                  <a:xfrm>
                    <a:off x="12103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>
                  <a:xfrm>
                    <a:off x="13043" y="7222"/>
                    <a:ext cx="1110" cy="1123"/>
                  </a:xfrm>
                  <a:prstGeom prst="ellipse">
                    <a:avLst/>
                  </a:prstGeom>
                  <a:noFill/>
                  <a:ln>
                    <a:solidFill>
                      <a:schemeClr val="accent4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4" name="直接连接符 33"/>
                  <p:cNvCxnSpPr/>
                  <p:nvPr/>
                </p:nvCxnSpPr>
                <p:spPr>
                  <a:xfrm flipH="1">
                    <a:off x="12161" y="7376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>
                    <a:off x="12357" y="7371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 flipH="1">
                    <a:off x="12540" y="7377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 flipV="1">
                    <a:off x="12034" y="7804"/>
                    <a:ext cx="650" cy="4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椭圆 38"/>
                  <p:cNvSpPr/>
                  <p:nvPr/>
                </p:nvSpPr>
                <p:spPr>
                  <a:xfrm>
                    <a:off x="12300" y="7746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0" name="椭圆 39"/>
                  <p:cNvSpPr/>
                  <p:nvPr/>
                </p:nvSpPr>
                <p:spPr>
                  <a:xfrm>
                    <a:off x="13531" y="7710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41" name="直接连接符 40"/>
                  <p:cNvCxnSpPr>
                    <a:stCxn id="39" idx="6"/>
                    <a:endCxn id="40" idx="2"/>
                  </p:cNvCxnSpPr>
                  <p:nvPr/>
                </p:nvCxnSpPr>
                <p:spPr>
                  <a:xfrm flipV="1">
                    <a:off x="12420" y="7770"/>
                    <a:ext cx="1111" cy="36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11505" y="7589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L1</a:t>
                    </a:r>
                  </a:p>
                </p:txBody>
              </p:sp>
              <p:sp>
                <p:nvSpPr>
                  <p:cNvPr id="43" name="文本框 42"/>
                  <p:cNvSpPr txBox="1"/>
                  <p:nvPr/>
                </p:nvSpPr>
                <p:spPr>
                  <a:xfrm>
                    <a:off x="12790" y="7433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L2</a:t>
                    </a:r>
                  </a:p>
                </p:txBody>
              </p:sp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11919" y="6890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P1  P2  P3</a:t>
                    </a:r>
                  </a:p>
                </p:txBody>
              </p:sp>
              <p:sp>
                <p:nvSpPr>
                  <p:cNvPr id="45" name="文本框 44"/>
                  <p:cNvSpPr txBox="1"/>
                  <p:nvPr/>
                </p:nvSpPr>
                <p:spPr>
                  <a:xfrm>
                    <a:off x="11916" y="8468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P4  P5  P6</a:t>
                    </a:r>
                  </a:p>
                </p:txBody>
              </p:sp>
              <p:sp>
                <p:nvSpPr>
                  <p:cNvPr id="46" name="文本框 45"/>
                  <p:cNvSpPr txBox="1"/>
                  <p:nvPr/>
                </p:nvSpPr>
                <p:spPr>
                  <a:xfrm>
                    <a:off x="13531" y="7614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C1</a:t>
                    </a:r>
                  </a:p>
                </p:txBody>
              </p:sp>
            </p:grpSp>
            <p:sp>
              <p:nvSpPr>
                <p:cNvPr id="48" name="文本框 47"/>
                <p:cNvSpPr txBox="1"/>
                <p:nvPr/>
              </p:nvSpPr>
              <p:spPr>
                <a:xfrm>
                  <a:off x="12393" y="7847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D12</a:t>
                  </a:r>
                </a:p>
              </p:txBody>
            </p:sp>
          </p:grpSp>
          <p:grpSp>
            <p:nvGrpSpPr>
              <p:cNvPr id="49" name="组合 48"/>
              <p:cNvGrpSpPr/>
              <p:nvPr/>
            </p:nvGrpSpPr>
            <p:grpSpPr>
              <a:xfrm>
                <a:off x="11521" y="7590"/>
                <a:ext cx="1254" cy="1848"/>
                <a:chOff x="11521" y="7590"/>
                <a:chExt cx="1254" cy="1848"/>
              </a:xfrm>
            </p:grpSpPr>
            <p:cxnSp>
              <p:nvCxnSpPr>
                <p:cNvPr id="50" name="直接连接符 49"/>
                <p:cNvCxnSpPr/>
                <p:nvPr/>
              </p:nvCxnSpPr>
              <p:spPr>
                <a:xfrm flipH="1">
                  <a:off x="12013" y="8908"/>
                  <a:ext cx="762" cy="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文本框 50"/>
                <p:cNvSpPr txBox="1"/>
                <p:nvPr/>
              </p:nvSpPr>
              <p:spPr>
                <a:xfrm rot="16200000">
                  <a:off x="11110" y="8000"/>
                  <a:ext cx="1313" cy="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2.855</a:t>
                  </a:r>
                </a:p>
              </p:txBody>
            </p:sp>
            <p:sp>
              <p:nvSpPr>
                <p:cNvPr id="52" name="文本框 51"/>
                <p:cNvSpPr txBox="1"/>
                <p:nvPr/>
              </p:nvSpPr>
              <p:spPr>
                <a:xfrm>
                  <a:off x="11879" y="8955"/>
                  <a:ext cx="666" cy="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L1</a:t>
                  </a:r>
                </a:p>
              </p:txBody>
            </p:sp>
            <p:cxnSp>
              <p:nvCxnSpPr>
                <p:cNvPr id="53" name="直接箭头连接符 52"/>
                <p:cNvCxnSpPr/>
                <p:nvPr/>
              </p:nvCxnSpPr>
              <p:spPr>
                <a:xfrm>
                  <a:off x="12160" y="7700"/>
                  <a:ext cx="3" cy="1203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sysDot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矩形 53"/>
                <p:cNvSpPr/>
                <p:nvPr/>
              </p:nvSpPr>
              <p:spPr>
                <a:xfrm rot="16200000">
                  <a:off x="11149" y="7978"/>
                  <a:ext cx="1265" cy="521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</a:endParaRPr>
                </a:p>
              </p:txBody>
            </p:sp>
          </p:grpSp>
        </p:grpSp>
        <p:sp>
          <p:nvSpPr>
            <p:cNvPr id="55" name="文本框 54"/>
            <p:cNvSpPr txBox="1"/>
            <p:nvPr/>
          </p:nvSpPr>
          <p:spPr>
            <a:xfrm>
              <a:off x="13794" y="8955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13528" y="8912"/>
              <a:ext cx="1023" cy="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 flipH="1" flipV="1">
              <a:off x="13863" y="7704"/>
              <a:ext cx="3" cy="120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 rot="16200000">
              <a:off x="13648" y="8000"/>
              <a:ext cx="1313" cy="4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2.859</a:t>
              </a:r>
            </a:p>
          </p:txBody>
        </p:sp>
        <p:sp>
          <p:nvSpPr>
            <p:cNvPr id="60" name="矩形 59"/>
            <p:cNvSpPr/>
            <p:nvPr/>
          </p:nvSpPr>
          <p:spPr>
            <a:xfrm rot="16200000">
              <a:off x="13725" y="7962"/>
              <a:ext cx="1265" cy="5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425" y="3664585"/>
            <a:ext cx="4476750" cy="2232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48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2*3.319±0.03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坐标的绝对值。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3786302" y="354455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914697" y="366774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7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75</a:t>
            </a:fld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47" name="组合 46"/>
            <p:cNvGrpSpPr/>
            <p:nvPr/>
          </p:nvGrpSpPr>
          <p:grpSpPr>
            <a:xfrm>
              <a:off x="10683" y="5655"/>
              <a:ext cx="5212" cy="4142"/>
              <a:chOff x="10683" y="5655"/>
              <a:chExt cx="5212" cy="4142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0683" y="5655"/>
                <a:ext cx="5212" cy="4142"/>
                <a:chOff x="10683" y="5850"/>
                <a:chExt cx="5212" cy="4142"/>
              </a:xfrm>
            </p:grpSpPr>
            <p:grpSp>
              <p:nvGrpSpPr>
                <p:cNvPr id="6" name="组合 5"/>
                <p:cNvGrpSpPr/>
                <p:nvPr/>
              </p:nvGrpSpPr>
              <p:grpSpPr>
                <a:xfrm>
                  <a:off x="10683" y="5850"/>
                  <a:ext cx="5212" cy="4142"/>
                  <a:chOff x="10586" y="5759"/>
                  <a:chExt cx="5212" cy="4142"/>
                </a:xfrm>
              </p:grpSpPr>
              <p:pic>
                <p:nvPicPr>
                  <p:cNvPr id="16" name="图片 1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586" y="5875"/>
                    <a:ext cx="5212" cy="3790"/>
                  </a:xfrm>
                  <a:prstGeom prst="rect">
                    <a:avLst/>
                  </a:prstGeom>
                </p:spPr>
              </p:pic>
              <p:cxnSp>
                <p:nvCxnSpPr>
                  <p:cNvPr id="17" name="直接连接符 16"/>
                  <p:cNvCxnSpPr/>
                  <p:nvPr/>
                </p:nvCxnSpPr>
                <p:spPr>
                  <a:xfrm flipH="1">
                    <a:off x="1178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直接连接符 6"/>
                  <p:cNvCxnSpPr/>
                  <p:nvPr/>
                </p:nvCxnSpPr>
                <p:spPr>
                  <a:xfrm flipH="1">
                    <a:off x="1293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弧形 7"/>
                  <p:cNvSpPr/>
                  <p:nvPr/>
                </p:nvSpPr>
                <p:spPr>
                  <a:xfrm rot="18960000">
                    <a:off x="10976" y="7171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弧形 9"/>
                  <p:cNvSpPr/>
                  <p:nvPr/>
                </p:nvSpPr>
                <p:spPr>
                  <a:xfrm rot="8100000">
                    <a:off x="10985" y="5759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" name="椭圆 10"/>
                  <p:cNvSpPr/>
                  <p:nvPr/>
                </p:nvSpPr>
                <p:spPr>
                  <a:xfrm>
                    <a:off x="12103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" name="椭圆 11"/>
                  <p:cNvSpPr/>
                  <p:nvPr/>
                </p:nvSpPr>
                <p:spPr>
                  <a:xfrm>
                    <a:off x="12296" y="7102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3" name="椭圆 12"/>
                  <p:cNvSpPr/>
                  <p:nvPr/>
                </p:nvSpPr>
                <p:spPr>
                  <a:xfrm>
                    <a:off x="12489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椭圆 13"/>
                  <p:cNvSpPr/>
                  <p:nvPr/>
                </p:nvSpPr>
                <p:spPr>
                  <a:xfrm>
                    <a:off x="12296" y="8423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0" name="椭圆 29"/>
                  <p:cNvSpPr/>
                  <p:nvPr/>
                </p:nvSpPr>
                <p:spPr>
                  <a:xfrm>
                    <a:off x="12489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>
                  <a:xfrm>
                    <a:off x="12103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椭圆 14"/>
                  <p:cNvSpPr/>
                  <p:nvPr/>
                </p:nvSpPr>
                <p:spPr>
                  <a:xfrm>
                    <a:off x="13043" y="7222"/>
                    <a:ext cx="1110" cy="1123"/>
                  </a:xfrm>
                  <a:prstGeom prst="ellipse">
                    <a:avLst/>
                  </a:prstGeom>
                  <a:noFill/>
                  <a:ln>
                    <a:solidFill>
                      <a:schemeClr val="accent4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4" name="直接连接符 33"/>
                  <p:cNvCxnSpPr/>
                  <p:nvPr/>
                </p:nvCxnSpPr>
                <p:spPr>
                  <a:xfrm flipH="1">
                    <a:off x="12161" y="7376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>
                    <a:off x="12357" y="7371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 flipH="1">
                    <a:off x="12540" y="7377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 flipV="1">
                    <a:off x="12034" y="7804"/>
                    <a:ext cx="650" cy="4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椭圆 38"/>
                  <p:cNvSpPr/>
                  <p:nvPr/>
                </p:nvSpPr>
                <p:spPr>
                  <a:xfrm>
                    <a:off x="12300" y="7746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4" name="椭圆 23"/>
                  <p:cNvSpPr/>
                  <p:nvPr/>
                </p:nvSpPr>
                <p:spPr>
                  <a:xfrm>
                    <a:off x="13531" y="7710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43" name="直接连接符 42"/>
                  <p:cNvCxnSpPr>
                    <a:stCxn id="39" idx="6"/>
                    <a:endCxn id="24" idx="2"/>
                  </p:cNvCxnSpPr>
                  <p:nvPr/>
                </p:nvCxnSpPr>
                <p:spPr>
                  <a:xfrm flipV="1">
                    <a:off x="12420" y="7770"/>
                    <a:ext cx="1111" cy="36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11505" y="7589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L1</a:t>
                    </a:r>
                  </a:p>
                </p:txBody>
              </p:sp>
              <p:sp>
                <p:nvSpPr>
                  <p:cNvPr id="45" name="文本框 44"/>
                  <p:cNvSpPr txBox="1"/>
                  <p:nvPr/>
                </p:nvSpPr>
                <p:spPr>
                  <a:xfrm>
                    <a:off x="12790" y="7433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L2</a:t>
                    </a:r>
                  </a:p>
                </p:txBody>
              </p:sp>
              <p:sp>
                <p:nvSpPr>
                  <p:cNvPr id="46" name="文本框 45"/>
                  <p:cNvSpPr txBox="1"/>
                  <p:nvPr/>
                </p:nvSpPr>
                <p:spPr>
                  <a:xfrm>
                    <a:off x="11919" y="6890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P1  P2  P3</a:t>
                    </a:r>
                  </a:p>
                </p:txBody>
              </p:sp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11916" y="8468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P4  P5  P6</a:t>
                    </a:r>
                  </a:p>
                </p:txBody>
              </p:sp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13531" y="7614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C1</a:t>
                    </a:r>
                  </a:p>
                </p:txBody>
              </p:sp>
            </p:grpSp>
            <p:sp>
              <p:nvSpPr>
                <p:cNvPr id="50" name="文本框 49"/>
                <p:cNvSpPr txBox="1"/>
                <p:nvPr/>
              </p:nvSpPr>
              <p:spPr>
                <a:xfrm>
                  <a:off x="12393" y="7847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D12</a:t>
                  </a: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11536" y="5916"/>
                <a:ext cx="1282" cy="1784"/>
                <a:chOff x="11536" y="5916"/>
                <a:chExt cx="1282" cy="1784"/>
              </a:xfrm>
            </p:grpSpPr>
            <p:cxnSp>
              <p:nvCxnSpPr>
                <p:cNvPr id="52" name="直接连接符 51"/>
                <p:cNvCxnSpPr/>
                <p:nvPr/>
              </p:nvCxnSpPr>
              <p:spPr>
                <a:xfrm flipH="1">
                  <a:off x="11979" y="6355"/>
                  <a:ext cx="762" cy="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文本框 52"/>
                <p:cNvSpPr txBox="1"/>
                <p:nvPr/>
              </p:nvSpPr>
              <p:spPr>
                <a:xfrm rot="16200000">
                  <a:off x="11125" y="6572"/>
                  <a:ext cx="1313" cy="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3.319</a:t>
                  </a:r>
                </a:p>
              </p:txBody>
            </p:sp>
            <p:sp>
              <p:nvSpPr>
                <p:cNvPr id="54" name="文本框 53"/>
                <p:cNvSpPr txBox="1"/>
                <p:nvPr/>
              </p:nvSpPr>
              <p:spPr>
                <a:xfrm>
                  <a:off x="12152" y="5916"/>
                  <a:ext cx="666" cy="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 sz="1400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L1</a:t>
                  </a:r>
                </a:p>
              </p:txBody>
            </p:sp>
            <p:cxnSp>
              <p:nvCxnSpPr>
                <p:cNvPr id="55" name="直接箭头连接符 54"/>
                <p:cNvCxnSpPr/>
                <p:nvPr/>
              </p:nvCxnSpPr>
              <p:spPr>
                <a:xfrm flipV="1">
                  <a:off x="12160" y="6350"/>
                  <a:ext cx="1" cy="1350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sysDot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矩形 56"/>
                <p:cNvSpPr/>
                <p:nvPr/>
              </p:nvSpPr>
              <p:spPr>
                <a:xfrm rot="16200000">
                  <a:off x="11164" y="6582"/>
                  <a:ext cx="1265" cy="521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</a:endParaRPr>
                </a:p>
              </p:txBody>
            </p:sp>
          </p:grpSp>
        </p:grpSp>
        <p:sp>
          <p:nvSpPr>
            <p:cNvPr id="58" name="文本框 57"/>
            <p:cNvSpPr txBox="1"/>
            <p:nvPr/>
          </p:nvSpPr>
          <p:spPr>
            <a:xfrm>
              <a:off x="13628" y="5926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13437" y="6359"/>
              <a:ext cx="1023" cy="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flipH="1">
              <a:off x="13993" y="6355"/>
              <a:ext cx="2" cy="134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 rot="16200000">
              <a:off x="13771" y="6739"/>
              <a:ext cx="1313" cy="4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3.317</a:t>
              </a:r>
            </a:p>
          </p:txBody>
        </p:sp>
        <p:sp>
          <p:nvSpPr>
            <p:cNvPr id="63" name="矩形 62"/>
            <p:cNvSpPr/>
            <p:nvPr/>
          </p:nvSpPr>
          <p:spPr>
            <a:xfrm rot="16200000">
              <a:off x="13796" y="6735"/>
              <a:ext cx="1265" cy="5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175" y="3667760"/>
            <a:ext cx="4743450" cy="2336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899160"/>
          <a:ext cx="10042434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49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3.622±0.05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10079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76</a:t>
            </a:fld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35" name="组合 34"/>
            <p:cNvGrpSpPr/>
            <p:nvPr/>
          </p:nvGrpSpPr>
          <p:grpSpPr>
            <a:xfrm>
              <a:off x="10683" y="5655"/>
              <a:ext cx="5212" cy="4142"/>
              <a:chOff x="10683" y="5850"/>
              <a:chExt cx="5212" cy="4142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0683" y="5850"/>
                <a:ext cx="5212" cy="4142"/>
                <a:chOff x="10586" y="5759"/>
                <a:chExt cx="5212" cy="4142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86" y="5875"/>
                  <a:ext cx="5212" cy="3790"/>
                </a:xfrm>
                <a:prstGeom prst="rect">
                  <a:avLst/>
                </a:prstGeom>
              </p:spPr>
            </p:pic>
            <p:cxnSp>
              <p:nvCxnSpPr>
                <p:cNvPr id="17" name="直接连接符 16"/>
                <p:cNvCxnSpPr/>
                <p:nvPr/>
              </p:nvCxnSpPr>
              <p:spPr>
                <a:xfrm flipH="1">
                  <a:off x="1178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 flipH="1">
                  <a:off x="1293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9" name="弧形 18"/>
                <p:cNvSpPr/>
                <p:nvPr/>
              </p:nvSpPr>
              <p:spPr>
                <a:xfrm rot="18960000">
                  <a:off x="10976" y="7171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弧形 19"/>
                <p:cNvSpPr/>
                <p:nvPr/>
              </p:nvSpPr>
              <p:spPr>
                <a:xfrm rot="8100000">
                  <a:off x="10985" y="5759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2103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12296" y="7102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12489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12296" y="8423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2489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12103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13043" y="7222"/>
                  <a:ext cx="1110" cy="1123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12161" y="7376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H="1">
                  <a:off x="12357" y="7371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12540" y="7377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12034" y="7804"/>
                  <a:ext cx="650" cy="4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4" name="椭圆 33"/>
                <p:cNvSpPr/>
                <p:nvPr/>
              </p:nvSpPr>
              <p:spPr>
                <a:xfrm>
                  <a:off x="12300" y="7746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/>
                <p:cNvSpPr/>
                <p:nvPr/>
              </p:nvSpPr>
              <p:spPr>
                <a:xfrm>
                  <a:off x="13531" y="7710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7" name="直接连接符 36"/>
                <p:cNvCxnSpPr>
                  <a:stCxn id="34" idx="6"/>
                  <a:endCxn id="36" idx="2"/>
                </p:cNvCxnSpPr>
                <p:nvPr/>
              </p:nvCxnSpPr>
              <p:spPr>
                <a:xfrm flipV="1">
                  <a:off x="12420" y="7770"/>
                  <a:ext cx="1111" cy="36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8" name="文本框 37"/>
                <p:cNvSpPr txBox="1"/>
                <p:nvPr/>
              </p:nvSpPr>
              <p:spPr>
                <a:xfrm>
                  <a:off x="11505" y="7589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L1</a:t>
                  </a:r>
                </a:p>
              </p:txBody>
            </p:sp>
            <p:sp>
              <p:nvSpPr>
                <p:cNvPr id="39" name="文本框 38"/>
                <p:cNvSpPr txBox="1"/>
                <p:nvPr/>
              </p:nvSpPr>
              <p:spPr>
                <a:xfrm>
                  <a:off x="12790" y="7433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L2</a:t>
                  </a:r>
                </a:p>
              </p:txBody>
            </p:sp>
            <p:sp>
              <p:nvSpPr>
                <p:cNvPr id="40" name="文本框 39"/>
                <p:cNvSpPr txBox="1"/>
                <p:nvPr/>
              </p:nvSpPr>
              <p:spPr>
                <a:xfrm>
                  <a:off x="11919" y="6890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P1  P2  P3</a:t>
                  </a:r>
                </a:p>
              </p:txBody>
            </p:sp>
            <p:sp>
              <p:nvSpPr>
                <p:cNvPr id="41" name="文本框 40"/>
                <p:cNvSpPr txBox="1"/>
                <p:nvPr/>
              </p:nvSpPr>
              <p:spPr>
                <a:xfrm>
                  <a:off x="11916" y="8468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P4  P5  P6</a:t>
                  </a:r>
                </a:p>
              </p:txBody>
            </p:sp>
            <p:sp>
              <p:nvSpPr>
                <p:cNvPr id="42" name="文本框 41"/>
                <p:cNvSpPr txBox="1"/>
                <p:nvPr/>
              </p:nvSpPr>
              <p:spPr>
                <a:xfrm>
                  <a:off x="13531" y="7614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sp>
            <p:nvSpPr>
              <p:cNvPr id="43" name="文本框 42"/>
              <p:cNvSpPr txBox="1"/>
              <p:nvPr/>
            </p:nvSpPr>
            <p:spPr>
              <a:xfrm>
                <a:off x="12393" y="7847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D12</a:t>
                </a: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1474" y="6237"/>
              <a:ext cx="3442" cy="1467"/>
              <a:chOff x="11474" y="6237"/>
              <a:chExt cx="3442" cy="1467"/>
            </a:xfrm>
          </p:grpSpPr>
          <p:cxnSp>
            <p:nvCxnSpPr>
              <p:cNvPr id="44" name="直接连接符 43"/>
              <p:cNvCxnSpPr/>
              <p:nvPr/>
            </p:nvCxnSpPr>
            <p:spPr>
              <a:xfrm flipH="1">
                <a:off x="11879" y="6241"/>
                <a:ext cx="2896" cy="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文本框 44"/>
              <p:cNvSpPr txBox="1"/>
              <p:nvPr/>
            </p:nvSpPr>
            <p:spPr>
              <a:xfrm rot="16200000">
                <a:off x="11063" y="6656"/>
                <a:ext cx="1313" cy="4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3.624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14250" y="6246"/>
                <a:ext cx="66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  <p:cxnSp>
            <p:nvCxnSpPr>
              <p:cNvPr id="49" name="直接箭头连接符 48"/>
              <p:cNvCxnSpPr/>
              <p:nvPr/>
            </p:nvCxnSpPr>
            <p:spPr>
              <a:xfrm flipV="1">
                <a:off x="12138" y="6237"/>
                <a:ext cx="1" cy="146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矩形 49"/>
              <p:cNvSpPr/>
              <p:nvPr/>
            </p:nvSpPr>
            <p:spPr>
              <a:xfrm rot="16200000">
                <a:off x="11110" y="6682"/>
                <a:ext cx="1265" cy="52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B0F0"/>
                  </a:solidFill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185" y="3724275"/>
            <a:ext cx="4512310" cy="22561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05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50</a:t>
                      </a:r>
                      <a:endParaRPr kumimoji="0" lang="en-US" altLang="zh-CN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05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2*1. 426±0.03</a:t>
                      </a:r>
                      <a:endParaRPr kumimoji="0" lang="en-US" altLang="zh-CN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77</a:t>
            </a:fld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47" name="组合 46"/>
            <p:cNvGrpSpPr/>
            <p:nvPr/>
          </p:nvGrpSpPr>
          <p:grpSpPr>
            <a:xfrm>
              <a:off x="10683" y="5655"/>
              <a:ext cx="5212" cy="4142"/>
              <a:chOff x="10683" y="5655"/>
              <a:chExt cx="5212" cy="4142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0683" y="5655"/>
                <a:ext cx="5212" cy="4142"/>
                <a:chOff x="10683" y="5850"/>
                <a:chExt cx="5212" cy="4142"/>
              </a:xfrm>
            </p:grpSpPr>
            <p:grpSp>
              <p:nvGrpSpPr>
                <p:cNvPr id="6" name="组合 5"/>
                <p:cNvGrpSpPr/>
                <p:nvPr/>
              </p:nvGrpSpPr>
              <p:grpSpPr>
                <a:xfrm>
                  <a:off x="10683" y="5850"/>
                  <a:ext cx="5212" cy="4142"/>
                  <a:chOff x="10586" y="5759"/>
                  <a:chExt cx="5212" cy="4142"/>
                </a:xfrm>
              </p:grpSpPr>
              <p:pic>
                <p:nvPicPr>
                  <p:cNvPr id="7" name="图片 6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586" y="5875"/>
                    <a:ext cx="5212" cy="3790"/>
                  </a:xfrm>
                  <a:prstGeom prst="rect">
                    <a:avLst/>
                  </a:prstGeom>
                </p:spPr>
              </p:pic>
              <p:cxnSp>
                <p:nvCxnSpPr>
                  <p:cNvPr id="8" name="直接连接符 7"/>
                  <p:cNvCxnSpPr/>
                  <p:nvPr/>
                </p:nvCxnSpPr>
                <p:spPr>
                  <a:xfrm flipH="1">
                    <a:off x="1178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直接连接符 10"/>
                  <p:cNvCxnSpPr/>
                  <p:nvPr/>
                </p:nvCxnSpPr>
                <p:spPr>
                  <a:xfrm flipH="1">
                    <a:off x="1293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弧形 12"/>
                  <p:cNvSpPr/>
                  <p:nvPr/>
                </p:nvSpPr>
                <p:spPr>
                  <a:xfrm rot="18960000">
                    <a:off x="10976" y="7171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弧形 14"/>
                  <p:cNvSpPr/>
                  <p:nvPr/>
                </p:nvSpPr>
                <p:spPr>
                  <a:xfrm rot="8100000">
                    <a:off x="10985" y="5759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椭圆 20"/>
                  <p:cNvSpPr/>
                  <p:nvPr/>
                </p:nvSpPr>
                <p:spPr>
                  <a:xfrm>
                    <a:off x="12103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椭圆 21"/>
                  <p:cNvSpPr/>
                  <p:nvPr/>
                </p:nvSpPr>
                <p:spPr>
                  <a:xfrm>
                    <a:off x="12296" y="7102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椭圆 22"/>
                  <p:cNvSpPr/>
                  <p:nvPr/>
                </p:nvSpPr>
                <p:spPr>
                  <a:xfrm>
                    <a:off x="12489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6" name="椭圆 25"/>
                  <p:cNvSpPr/>
                  <p:nvPr/>
                </p:nvSpPr>
                <p:spPr>
                  <a:xfrm>
                    <a:off x="12296" y="8423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>
                  <a:xfrm>
                    <a:off x="12489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>
                  <a:xfrm>
                    <a:off x="12103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3" name="椭圆 32"/>
                  <p:cNvSpPr/>
                  <p:nvPr/>
                </p:nvSpPr>
                <p:spPr>
                  <a:xfrm>
                    <a:off x="13043" y="7222"/>
                    <a:ext cx="1110" cy="1123"/>
                  </a:xfrm>
                  <a:prstGeom prst="ellipse">
                    <a:avLst/>
                  </a:prstGeom>
                  <a:noFill/>
                  <a:ln>
                    <a:solidFill>
                      <a:schemeClr val="accent4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4" name="直接连接符 33"/>
                  <p:cNvCxnSpPr/>
                  <p:nvPr/>
                </p:nvCxnSpPr>
                <p:spPr>
                  <a:xfrm flipH="1">
                    <a:off x="12161" y="7376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>
                    <a:off x="12357" y="7371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 flipH="1">
                    <a:off x="12540" y="7377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 flipV="1">
                    <a:off x="12034" y="7804"/>
                    <a:ext cx="650" cy="4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椭圆 38"/>
                  <p:cNvSpPr/>
                  <p:nvPr/>
                </p:nvSpPr>
                <p:spPr>
                  <a:xfrm>
                    <a:off x="12300" y="7746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0" name="椭圆 39"/>
                  <p:cNvSpPr/>
                  <p:nvPr/>
                </p:nvSpPr>
                <p:spPr>
                  <a:xfrm>
                    <a:off x="13531" y="7710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43" name="直接连接符 42"/>
                  <p:cNvCxnSpPr>
                    <a:stCxn id="39" idx="6"/>
                    <a:endCxn id="40" idx="2"/>
                  </p:cNvCxnSpPr>
                  <p:nvPr/>
                </p:nvCxnSpPr>
                <p:spPr>
                  <a:xfrm flipV="1">
                    <a:off x="12420" y="7770"/>
                    <a:ext cx="1111" cy="36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11505" y="7589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L1</a:t>
                    </a:r>
                  </a:p>
                </p:txBody>
              </p:sp>
              <p:sp>
                <p:nvSpPr>
                  <p:cNvPr id="45" name="文本框 44"/>
                  <p:cNvSpPr txBox="1"/>
                  <p:nvPr/>
                </p:nvSpPr>
                <p:spPr>
                  <a:xfrm>
                    <a:off x="12790" y="7433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L2</a:t>
                    </a:r>
                  </a:p>
                </p:txBody>
              </p:sp>
              <p:sp>
                <p:nvSpPr>
                  <p:cNvPr id="46" name="文本框 45"/>
                  <p:cNvSpPr txBox="1"/>
                  <p:nvPr/>
                </p:nvSpPr>
                <p:spPr>
                  <a:xfrm>
                    <a:off x="11919" y="6890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P1  P2  P3</a:t>
                    </a:r>
                  </a:p>
                </p:txBody>
              </p:sp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11916" y="8468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P4  P5  P6</a:t>
                    </a:r>
                  </a:p>
                </p:txBody>
              </p:sp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13531" y="7614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C1</a:t>
                    </a:r>
                  </a:p>
                </p:txBody>
              </p:sp>
            </p:grpSp>
            <p:sp>
              <p:nvSpPr>
                <p:cNvPr id="50" name="文本框 49"/>
                <p:cNvSpPr txBox="1"/>
                <p:nvPr/>
              </p:nvSpPr>
              <p:spPr>
                <a:xfrm>
                  <a:off x="12393" y="7847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D12</a:t>
                  </a: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11990" y="5830"/>
                <a:ext cx="1816" cy="878"/>
                <a:chOff x="11990" y="5830"/>
                <a:chExt cx="1816" cy="878"/>
              </a:xfrm>
            </p:grpSpPr>
            <p:cxnSp>
              <p:nvCxnSpPr>
                <p:cNvPr id="52" name="直接连接符 51"/>
                <p:cNvCxnSpPr/>
                <p:nvPr/>
              </p:nvCxnSpPr>
              <p:spPr>
                <a:xfrm>
                  <a:off x="13069" y="6409"/>
                  <a:ext cx="3" cy="15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文本框 52"/>
                <p:cNvSpPr txBox="1"/>
                <p:nvPr/>
              </p:nvSpPr>
              <p:spPr>
                <a:xfrm>
                  <a:off x="11990" y="5830"/>
                  <a:ext cx="1313" cy="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1.427</a:t>
                  </a:r>
                </a:p>
              </p:txBody>
            </p:sp>
            <p:sp>
              <p:nvSpPr>
                <p:cNvPr id="54" name="文本框 53"/>
                <p:cNvSpPr txBox="1"/>
                <p:nvPr/>
              </p:nvSpPr>
              <p:spPr>
                <a:xfrm>
                  <a:off x="13140" y="6259"/>
                  <a:ext cx="666" cy="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 sz="1400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L1</a:t>
                  </a:r>
                </a:p>
              </p:txBody>
            </p:sp>
            <p:cxnSp>
              <p:nvCxnSpPr>
                <p:cNvPr id="55" name="直接箭头连接符 54"/>
                <p:cNvCxnSpPr/>
                <p:nvPr/>
              </p:nvCxnSpPr>
              <p:spPr>
                <a:xfrm>
                  <a:off x="12435" y="6496"/>
                  <a:ext cx="634" cy="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sysDot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矩形 56"/>
                <p:cNvSpPr/>
                <p:nvPr/>
              </p:nvSpPr>
              <p:spPr>
                <a:xfrm>
                  <a:off x="12006" y="5856"/>
                  <a:ext cx="1265" cy="521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</a:endParaRPr>
                </a:p>
              </p:txBody>
            </p:sp>
          </p:grpSp>
        </p:grpSp>
        <p:sp>
          <p:nvSpPr>
            <p:cNvPr id="58" name="文本框 57"/>
            <p:cNvSpPr txBox="1"/>
            <p:nvPr/>
          </p:nvSpPr>
          <p:spPr>
            <a:xfrm>
              <a:off x="13208" y="8311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13056" y="8346"/>
              <a:ext cx="4" cy="4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flipV="1">
              <a:off x="12458" y="8737"/>
              <a:ext cx="593" cy="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12258" y="8833"/>
              <a:ext cx="1313" cy="4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1.424</a:t>
              </a:r>
            </a:p>
          </p:txBody>
        </p:sp>
        <p:sp>
          <p:nvSpPr>
            <p:cNvPr id="63" name="矩形 62"/>
            <p:cNvSpPr/>
            <p:nvPr/>
          </p:nvSpPr>
          <p:spPr>
            <a:xfrm>
              <a:off x="12200" y="8878"/>
              <a:ext cx="1265" cy="5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665" y="3702050"/>
            <a:ext cx="4105275" cy="23221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51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2*1.655±0.03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19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78</a:t>
            </a:fld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47" name="组合 46"/>
            <p:cNvGrpSpPr/>
            <p:nvPr/>
          </p:nvGrpSpPr>
          <p:grpSpPr>
            <a:xfrm>
              <a:off x="10683" y="5655"/>
              <a:ext cx="5212" cy="4142"/>
              <a:chOff x="10683" y="5655"/>
              <a:chExt cx="5212" cy="4142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0683" y="5655"/>
                <a:ext cx="5212" cy="4142"/>
                <a:chOff x="10683" y="5850"/>
                <a:chExt cx="5212" cy="4142"/>
              </a:xfrm>
            </p:grpSpPr>
            <p:grpSp>
              <p:nvGrpSpPr>
                <p:cNvPr id="6" name="组合 5"/>
                <p:cNvGrpSpPr/>
                <p:nvPr/>
              </p:nvGrpSpPr>
              <p:grpSpPr>
                <a:xfrm>
                  <a:off x="10683" y="5850"/>
                  <a:ext cx="5212" cy="4142"/>
                  <a:chOff x="10586" y="5759"/>
                  <a:chExt cx="5212" cy="4142"/>
                </a:xfrm>
              </p:grpSpPr>
              <p:pic>
                <p:nvPicPr>
                  <p:cNvPr id="8" name="图片 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0586" y="5875"/>
                    <a:ext cx="5212" cy="3790"/>
                  </a:xfrm>
                  <a:prstGeom prst="rect">
                    <a:avLst/>
                  </a:prstGeom>
                </p:spPr>
              </p:pic>
              <p:cxnSp>
                <p:nvCxnSpPr>
                  <p:cNvPr id="10" name="直接连接符 9"/>
                  <p:cNvCxnSpPr/>
                  <p:nvPr/>
                </p:nvCxnSpPr>
                <p:spPr>
                  <a:xfrm flipH="1">
                    <a:off x="1178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直接连接符 10"/>
                  <p:cNvCxnSpPr/>
                  <p:nvPr/>
                </p:nvCxnSpPr>
                <p:spPr>
                  <a:xfrm flipH="1">
                    <a:off x="12932" y="7358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弧形 16"/>
                  <p:cNvSpPr/>
                  <p:nvPr/>
                </p:nvSpPr>
                <p:spPr>
                  <a:xfrm rot="18960000">
                    <a:off x="10976" y="7171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8" name="弧形 17"/>
                  <p:cNvSpPr/>
                  <p:nvPr/>
                </p:nvSpPr>
                <p:spPr>
                  <a:xfrm rot="8100000">
                    <a:off x="10985" y="5759"/>
                    <a:ext cx="2742" cy="2730"/>
                  </a:xfrm>
                  <a:prstGeom prst="arc">
                    <a:avLst>
                      <a:gd name="adj1" fmla="val 17482892"/>
                      <a:gd name="adj2" fmla="val 20258014"/>
                    </a:avLst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1" name="椭圆 20"/>
                  <p:cNvSpPr/>
                  <p:nvPr/>
                </p:nvSpPr>
                <p:spPr>
                  <a:xfrm>
                    <a:off x="12103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椭圆 21"/>
                  <p:cNvSpPr/>
                  <p:nvPr/>
                </p:nvSpPr>
                <p:spPr>
                  <a:xfrm>
                    <a:off x="12296" y="7102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9" name="椭圆 18"/>
                  <p:cNvSpPr/>
                  <p:nvPr/>
                </p:nvSpPr>
                <p:spPr>
                  <a:xfrm>
                    <a:off x="12489" y="7131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0" name="椭圆 19"/>
                  <p:cNvSpPr/>
                  <p:nvPr/>
                </p:nvSpPr>
                <p:spPr>
                  <a:xfrm>
                    <a:off x="12296" y="8423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>
                  <a:xfrm>
                    <a:off x="12489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>
                  <a:xfrm>
                    <a:off x="12103" y="8415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3" name="椭圆 32"/>
                  <p:cNvSpPr/>
                  <p:nvPr/>
                </p:nvSpPr>
                <p:spPr>
                  <a:xfrm>
                    <a:off x="13043" y="7222"/>
                    <a:ext cx="1110" cy="1123"/>
                  </a:xfrm>
                  <a:prstGeom prst="ellipse">
                    <a:avLst/>
                  </a:prstGeom>
                  <a:noFill/>
                  <a:ln>
                    <a:solidFill>
                      <a:schemeClr val="accent4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4" name="直接连接符 33"/>
                  <p:cNvCxnSpPr/>
                  <p:nvPr/>
                </p:nvCxnSpPr>
                <p:spPr>
                  <a:xfrm flipH="1">
                    <a:off x="12161" y="7376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/>
                </p:nvCxnSpPr>
                <p:spPr>
                  <a:xfrm flipH="1">
                    <a:off x="12357" y="7371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/>
                </p:nvCxnSpPr>
                <p:spPr>
                  <a:xfrm flipH="1">
                    <a:off x="12540" y="7377"/>
                    <a:ext cx="4" cy="913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接连接符 37"/>
                  <p:cNvCxnSpPr/>
                  <p:nvPr/>
                </p:nvCxnSpPr>
                <p:spPr>
                  <a:xfrm flipV="1">
                    <a:off x="12034" y="7804"/>
                    <a:ext cx="650" cy="4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椭圆 38"/>
                  <p:cNvSpPr/>
                  <p:nvPr/>
                </p:nvSpPr>
                <p:spPr>
                  <a:xfrm>
                    <a:off x="12300" y="7746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0" name="椭圆 39"/>
                  <p:cNvSpPr/>
                  <p:nvPr/>
                </p:nvSpPr>
                <p:spPr>
                  <a:xfrm>
                    <a:off x="13531" y="7710"/>
                    <a:ext cx="120" cy="12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43" name="直接连接符 42"/>
                  <p:cNvCxnSpPr>
                    <a:stCxn id="39" idx="6"/>
                    <a:endCxn id="40" idx="2"/>
                  </p:cNvCxnSpPr>
                  <p:nvPr/>
                </p:nvCxnSpPr>
                <p:spPr>
                  <a:xfrm flipV="1">
                    <a:off x="12420" y="7770"/>
                    <a:ext cx="1111" cy="36"/>
                  </a:xfrm>
                  <a:prstGeom prst="line">
                    <a:avLst/>
                  </a:prstGeom>
                  <a:ln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11505" y="7589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L1</a:t>
                    </a:r>
                  </a:p>
                </p:txBody>
              </p:sp>
              <p:sp>
                <p:nvSpPr>
                  <p:cNvPr id="45" name="文本框 44"/>
                  <p:cNvSpPr txBox="1"/>
                  <p:nvPr/>
                </p:nvSpPr>
                <p:spPr>
                  <a:xfrm>
                    <a:off x="12790" y="7433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L2</a:t>
                    </a:r>
                  </a:p>
                </p:txBody>
              </p:sp>
              <p:sp>
                <p:nvSpPr>
                  <p:cNvPr id="46" name="文本框 45"/>
                  <p:cNvSpPr txBox="1"/>
                  <p:nvPr/>
                </p:nvSpPr>
                <p:spPr>
                  <a:xfrm>
                    <a:off x="11919" y="6890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P1  P2  P3</a:t>
                    </a:r>
                  </a:p>
                </p:txBody>
              </p:sp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11916" y="8468"/>
                    <a:ext cx="944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P4  P5  P6</a:t>
                    </a:r>
                  </a:p>
                </p:txBody>
              </p:sp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13531" y="7614"/>
                    <a:ext cx="558" cy="31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700">
                        <a:solidFill>
                          <a:srgbClr val="FF0000"/>
                        </a:solidFill>
                      </a:rPr>
                      <a:t>C1</a:t>
                    </a:r>
                  </a:p>
                </p:txBody>
              </p:sp>
            </p:grpSp>
            <p:sp>
              <p:nvSpPr>
                <p:cNvPr id="50" name="文本框 49"/>
                <p:cNvSpPr txBox="1"/>
                <p:nvPr/>
              </p:nvSpPr>
              <p:spPr>
                <a:xfrm>
                  <a:off x="12393" y="7847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D12</a:t>
                  </a: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>
                <a:off x="11990" y="5830"/>
                <a:ext cx="1979" cy="1141"/>
                <a:chOff x="11990" y="5830"/>
                <a:chExt cx="1979" cy="1141"/>
              </a:xfrm>
            </p:grpSpPr>
            <p:cxnSp>
              <p:nvCxnSpPr>
                <p:cNvPr id="52" name="直接连接符 51"/>
                <p:cNvCxnSpPr/>
                <p:nvPr/>
              </p:nvCxnSpPr>
              <p:spPr>
                <a:xfrm flipH="1">
                  <a:off x="13144" y="6413"/>
                  <a:ext cx="1" cy="558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文本框 52"/>
                <p:cNvSpPr txBox="1"/>
                <p:nvPr/>
              </p:nvSpPr>
              <p:spPr>
                <a:xfrm>
                  <a:off x="11990" y="5830"/>
                  <a:ext cx="1313" cy="4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1.657</a:t>
                  </a:r>
                </a:p>
              </p:txBody>
            </p:sp>
            <p:sp>
              <p:nvSpPr>
                <p:cNvPr id="54" name="文本框 53"/>
                <p:cNvSpPr txBox="1"/>
                <p:nvPr/>
              </p:nvSpPr>
              <p:spPr>
                <a:xfrm>
                  <a:off x="13303" y="6413"/>
                  <a:ext cx="666" cy="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altLang="zh-CN" sz="1400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L1</a:t>
                  </a:r>
                </a:p>
              </p:txBody>
            </p:sp>
            <p:cxnSp>
              <p:nvCxnSpPr>
                <p:cNvPr id="55" name="直接箭头连接符 54"/>
                <p:cNvCxnSpPr/>
                <p:nvPr/>
              </p:nvCxnSpPr>
              <p:spPr>
                <a:xfrm>
                  <a:off x="12435" y="6496"/>
                  <a:ext cx="709" cy="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prstDash val="sysDot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矩形 56"/>
                <p:cNvSpPr/>
                <p:nvPr/>
              </p:nvSpPr>
              <p:spPr>
                <a:xfrm>
                  <a:off x="12006" y="5856"/>
                  <a:ext cx="1265" cy="521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</a:endParaRPr>
                </a:p>
              </p:txBody>
            </p:sp>
          </p:grpSp>
        </p:grpSp>
        <p:sp>
          <p:nvSpPr>
            <p:cNvPr id="58" name="文本框 57"/>
            <p:cNvSpPr txBox="1"/>
            <p:nvPr/>
          </p:nvSpPr>
          <p:spPr>
            <a:xfrm>
              <a:off x="13208" y="8311"/>
              <a:ext cx="666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altLang="zh-CN" sz="1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L2</a:t>
              </a: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13126" y="7998"/>
              <a:ext cx="6" cy="83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flipV="1">
              <a:off x="12458" y="8741"/>
              <a:ext cx="677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61"/>
            <p:cNvSpPr txBox="1"/>
            <p:nvPr/>
          </p:nvSpPr>
          <p:spPr>
            <a:xfrm>
              <a:off x="12258" y="8833"/>
              <a:ext cx="1313" cy="4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1.655</a:t>
              </a:r>
            </a:p>
          </p:txBody>
        </p:sp>
        <p:sp>
          <p:nvSpPr>
            <p:cNvPr id="63" name="矩形 62"/>
            <p:cNvSpPr/>
            <p:nvPr/>
          </p:nvSpPr>
          <p:spPr>
            <a:xfrm>
              <a:off x="12200" y="8878"/>
              <a:ext cx="1265" cy="52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920" y="3688080"/>
            <a:ext cx="4500880" cy="23609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52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6.639±0.03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79</a:t>
            </a:fld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35" name="组合 34"/>
            <p:cNvGrpSpPr/>
            <p:nvPr/>
          </p:nvGrpSpPr>
          <p:grpSpPr>
            <a:xfrm>
              <a:off x="10683" y="5655"/>
              <a:ext cx="5212" cy="4142"/>
              <a:chOff x="10683" y="5850"/>
              <a:chExt cx="5212" cy="4142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10683" y="5850"/>
                <a:ext cx="5212" cy="4142"/>
                <a:chOff x="10586" y="5759"/>
                <a:chExt cx="5212" cy="4142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86" y="5875"/>
                  <a:ext cx="5212" cy="3790"/>
                </a:xfrm>
                <a:prstGeom prst="rect">
                  <a:avLst/>
                </a:prstGeom>
              </p:spPr>
            </p:pic>
            <p:cxnSp>
              <p:nvCxnSpPr>
                <p:cNvPr id="14" name="直接连接符 13"/>
                <p:cNvCxnSpPr/>
                <p:nvPr/>
              </p:nvCxnSpPr>
              <p:spPr>
                <a:xfrm flipH="1">
                  <a:off x="1178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 flipH="1">
                  <a:off x="1293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6" name="弧形 15"/>
                <p:cNvSpPr/>
                <p:nvPr/>
              </p:nvSpPr>
              <p:spPr>
                <a:xfrm rot="18960000">
                  <a:off x="10976" y="7171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弧形 17"/>
                <p:cNvSpPr/>
                <p:nvPr/>
              </p:nvSpPr>
              <p:spPr>
                <a:xfrm rot="8100000">
                  <a:off x="10985" y="5759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2103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12296" y="7102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12489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12296" y="8423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12489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12103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13043" y="7222"/>
                  <a:ext cx="1110" cy="1123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4" name="直接连接符 33"/>
                <p:cNvCxnSpPr/>
                <p:nvPr/>
              </p:nvCxnSpPr>
              <p:spPr>
                <a:xfrm flipH="1">
                  <a:off x="12161" y="7376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 flipH="1">
                  <a:off x="12357" y="7371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 flipH="1">
                  <a:off x="12540" y="7377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flipV="1">
                  <a:off x="12034" y="7804"/>
                  <a:ext cx="650" cy="4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9" name="椭圆 38"/>
                <p:cNvSpPr/>
                <p:nvPr/>
              </p:nvSpPr>
              <p:spPr>
                <a:xfrm>
                  <a:off x="12300" y="7746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13531" y="7710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3" name="直接连接符 42"/>
                <p:cNvCxnSpPr>
                  <a:stCxn id="39" idx="6"/>
                  <a:endCxn id="40" idx="2"/>
                </p:cNvCxnSpPr>
                <p:nvPr/>
              </p:nvCxnSpPr>
              <p:spPr>
                <a:xfrm flipV="1">
                  <a:off x="12420" y="7770"/>
                  <a:ext cx="1111" cy="36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4" name="文本框 43"/>
                <p:cNvSpPr txBox="1"/>
                <p:nvPr/>
              </p:nvSpPr>
              <p:spPr>
                <a:xfrm>
                  <a:off x="11505" y="7589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L1</a:t>
                  </a:r>
                </a:p>
              </p:txBody>
            </p:sp>
            <p:sp>
              <p:nvSpPr>
                <p:cNvPr id="45" name="文本框 44"/>
                <p:cNvSpPr txBox="1"/>
                <p:nvPr/>
              </p:nvSpPr>
              <p:spPr>
                <a:xfrm>
                  <a:off x="12790" y="7433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L2</a:t>
                  </a:r>
                </a:p>
              </p:txBody>
            </p:sp>
            <p:sp>
              <p:nvSpPr>
                <p:cNvPr id="46" name="文本框 45"/>
                <p:cNvSpPr txBox="1"/>
                <p:nvPr/>
              </p:nvSpPr>
              <p:spPr>
                <a:xfrm>
                  <a:off x="11919" y="6890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P1  P2  P3</a:t>
                  </a:r>
                </a:p>
              </p:txBody>
            </p:sp>
            <p:sp>
              <p:nvSpPr>
                <p:cNvPr id="48" name="文本框 47"/>
                <p:cNvSpPr txBox="1"/>
                <p:nvPr/>
              </p:nvSpPr>
              <p:spPr>
                <a:xfrm>
                  <a:off x="11916" y="8468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P4  P5  P6</a:t>
                  </a:r>
                </a:p>
              </p:txBody>
            </p:sp>
            <p:sp>
              <p:nvSpPr>
                <p:cNvPr id="49" name="文本框 48"/>
                <p:cNvSpPr txBox="1"/>
                <p:nvPr/>
              </p:nvSpPr>
              <p:spPr>
                <a:xfrm>
                  <a:off x="13531" y="7614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sp>
            <p:nvSpPr>
              <p:cNvPr id="50" name="文本框 49"/>
              <p:cNvSpPr txBox="1"/>
              <p:nvPr/>
            </p:nvSpPr>
            <p:spPr>
              <a:xfrm>
                <a:off x="12393" y="7847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D12</a:t>
                </a: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12435" y="6204"/>
              <a:ext cx="3460" cy="2182"/>
              <a:chOff x="12435" y="6204"/>
              <a:chExt cx="3460" cy="2182"/>
            </a:xfrm>
          </p:grpSpPr>
          <p:cxnSp>
            <p:nvCxnSpPr>
              <p:cNvPr id="52" name="直接连接符 51"/>
              <p:cNvCxnSpPr/>
              <p:nvPr/>
            </p:nvCxnSpPr>
            <p:spPr>
              <a:xfrm flipH="1">
                <a:off x="15200" y="6892"/>
                <a:ext cx="5" cy="149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文本框 52"/>
              <p:cNvSpPr txBox="1"/>
              <p:nvPr/>
            </p:nvSpPr>
            <p:spPr>
              <a:xfrm>
                <a:off x="13208" y="6204"/>
                <a:ext cx="1313" cy="4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6.636</a:t>
                </a: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5229" y="6862"/>
                <a:ext cx="666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  <p:cxnSp>
            <p:nvCxnSpPr>
              <p:cNvPr id="55" name="直接箭头连接符 54"/>
              <p:cNvCxnSpPr/>
              <p:nvPr/>
            </p:nvCxnSpPr>
            <p:spPr>
              <a:xfrm>
                <a:off x="12435" y="6812"/>
                <a:ext cx="2765" cy="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矩形 56"/>
              <p:cNvSpPr/>
              <p:nvPr/>
            </p:nvSpPr>
            <p:spPr>
              <a:xfrm>
                <a:off x="13185" y="6204"/>
                <a:ext cx="1265" cy="52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B0F0"/>
                  </a:solidFill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660" y="3708400"/>
            <a:ext cx="4074795" cy="23418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项目需求及汇总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77533480"/>
              </p:ext>
            </p:extLst>
          </p:nvPr>
        </p:nvGraphicFramePr>
        <p:xfrm>
          <a:off x="1008666" y="1068944"/>
          <a:ext cx="10133817" cy="4335346"/>
        </p:xfrm>
        <a:graphic>
          <a:graphicData uri="http://schemas.openxmlformats.org/drawingml/2006/table">
            <a:tbl>
              <a:tblPr/>
              <a:tblGrid>
                <a:gridCol w="42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2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74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159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3618"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NO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Spec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FAI/ CPK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CCD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Feasibility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Repeatability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mm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Correlation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（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mm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）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GRR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Remark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AO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A I H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镭射扫描不到这个位置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AP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A I H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镭射扫描不到这个位置</a:t>
                      </a: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AQ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A I H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/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镭射扫描不到这个位置</a:t>
                      </a: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</a:t>
                      </a:r>
                      <a:endParaRPr lang="en-US" altLang="zh-CN" sz="11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AR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44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A I H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不可检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/>
                </a:tc>
                <a:tc>
                  <a:txBody>
                    <a:bodyPr/>
                    <a:lstStyle/>
                    <a:p>
                      <a:pPr marL="0" marR="0" lvl="0" algn="ctr" defTabSz="914400" rtl="0" eaLnBrk="1" fontAlgn="base" latinLnBrk="0" hangingPunct="1">
                        <a:lnSpc>
                          <a:spcPct val="100000"/>
                        </a:lnSpc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镭射扫描不到这个位置</a:t>
                      </a: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AS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3.548± 0.03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15%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46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AT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46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3.160± 0.05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47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AU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47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2*2.857± 0.03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AV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48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2*3.319± 0.03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8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49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AW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49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3.622± 0.05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7258" marR="7258" marT="7258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AX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50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2*1.426± 0.03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OMM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022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53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6.941±0.05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使用上光自动测量直线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50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80</a:t>
            </a:fld>
            <a:endParaRPr lang="zh-CN" altLang="en-US" dirty="0"/>
          </a:p>
        </p:txBody>
      </p:sp>
      <p:grpSp>
        <p:nvGrpSpPr>
          <p:cNvPr id="47" name="组合 46"/>
          <p:cNvGrpSpPr/>
          <p:nvPr/>
        </p:nvGrpSpPr>
        <p:grpSpPr>
          <a:xfrm>
            <a:off x="6783705" y="3590925"/>
            <a:ext cx="3309620" cy="2630170"/>
            <a:chOff x="10683" y="5655"/>
            <a:chExt cx="5212" cy="4142"/>
          </a:xfrm>
        </p:grpSpPr>
        <p:grpSp>
          <p:nvGrpSpPr>
            <p:cNvPr id="35" name="组合 34"/>
            <p:cNvGrpSpPr/>
            <p:nvPr/>
          </p:nvGrpSpPr>
          <p:grpSpPr>
            <a:xfrm>
              <a:off x="10683" y="5655"/>
              <a:ext cx="5212" cy="4142"/>
              <a:chOff x="10683" y="5850"/>
              <a:chExt cx="5212" cy="4142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10683" y="5850"/>
                <a:ext cx="5212" cy="4142"/>
                <a:chOff x="10586" y="5759"/>
                <a:chExt cx="5212" cy="4142"/>
              </a:xfrm>
            </p:grpSpPr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586" y="5875"/>
                  <a:ext cx="5212" cy="3790"/>
                </a:xfrm>
                <a:prstGeom prst="rect">
                  <a:avLst/>
                </a:prstGeom>
              </p:spPr>
            </p:pic>
            <p:cxnSp>
              <p:nvCxnSpPr>
                <p:cNvPr id="16" name="直接连接符 15"/>
                <p:cNvCxnSpPr/>
                <p:nvPr/>
              </p:nvCxnSpPr>
              <p:spPr>
                <a:xfrm flipH="1">
                  <a:off x="1178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 flipH="1">
                  <a:off x="12932" y="7358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8" name="弧形 17"/>
                <p:cNvSpPr/>
                <p:nvPr/>
              </p:nvSpPr>
              <p:spPr>
                <a:xfrm rot="18960000">
                  <a:off x="10976" y="7171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弧形 18"/>
                <p:cNvSpPr/>
                <p:nvPr/>
              </p:nvSpPr>
              <p:spPr>
                <a:xfrm rot="8100000">
                  <a:off x="10985" y="5759"/>
                  <a:ext cx="2742" cy="2730"/>
                </a:xfrm>
                <a:prstGeom prst="arc">
                  <a:avLst>
                    <a:gd name="adj1" fmla="val 17482892"/>
                    <a:gd name="adj2" fmla="val 20258014"/>
                  </a:avLst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1" name="椭圆 20"/>
                <p:cNvSpPr/>
                <p:nvPr/>
              </p:nvSpPr>
              <p:spPr>
                <a:xfrm>
                  <a:off x="12103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椭圆 21"/>
                <p:cNvSpPr/>
                <p:nvPr/>
              </p:nvSpPr>
              <p:spPr>
                <a:xfrm>
                  <a:off x="12296" y="7102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12489" y="7131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椭圆 22"/>
                <p:cNvSpPr/>
                <p:nvPr/>
              </p:nvSpPr>
              <p:spPr>
                <a:xfrm>
                  <a:off x="12296" y="8423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椭圆 30"/>
                <p:cNvSpPr/>
                <p:nvPr/>
              </p:nvSpPr>
              <p:spPr>
                <a:xfrm>
                  <a:off x="12489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12103" y="8415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13043" y="7222"/>
                  <a:ext cx="1110" cy="1123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34" name="直接连接符 33"/>
                <p:cNvCxnSpPr/>
                <p:nvPr/>
              </p:nvCxnSpPr>
              <p:spPr>
                <a:xfrm flipH="1">
                  <a:off x="12161" y="7376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 flipH="1">
                  <a:off x="12357" y="7371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 flipH="1">
                  <a:off x="12540" y="7377"/>
                  <a:ext cx="4" cy="913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flipV="1">
                  <a:off x="12034" y="7804"/>
                  <a:ext cx="650" cy="4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9" name="椭圆 38"/>
                <p:cNvSpPr/>
                <p:nvPr/>
              </p:nvSpPr>
              <p:spPr>
                <a:xfrm>
                  <a:off x="12300" y="7746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13531" y="7710"/>
                  <a:ext cx="120" cy="12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3" name="直接连接符 42"/>
                <p:cNvCxnSpPr>
                  <a:stCxn id="39" idx="6"/>
                  <a:endCxn id="40" idx="2"/>
                </p:cNvCxnSpPr>
                <p:nvPr/>
              </p:nvCxnSpPr>
              <p:spPr>
                <a:xfrm flipV="1">
                  <a:off x="12420" y="7770"/>
                  <a:ext cx="1111" cy="36"/>
                </a:xfrm>
                <a:prstGeom prst="line">
                  <a:avLst/>
                </a:prstGeom>
                <a:ln>
                  <a:solidFill>
                    <a:schemeClr val="accent4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4" name="文本框 43"/>
                <p:cNvSpPr txBox="1"/>
                <p:nvPr/>
              </p:nvSpPr>
              <p:spPr>
                <a:xfrm>
                  <a:off x="11505" y="7589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L1</a:t>
                  </a:r>
                </a:p>
              </p:txBody>
            </p:sp>
            <p:sp>
              <p:nvSpPr>
                <p:cNvPr id="45" name="文本框 44"/>
                <p:cNvSpPr txBox="1"/>
                <p:nvPr/>
              </p:nvSpPr>
              <p:spPr>
                <a:xfrm>
                  <a:off x="12790" y="7433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L2</a:t>
                  </a:r>
                </a:p>
              </p:txBody>
            </p:sp>
            <p:sp>
              <p:nvSpPr>
                <p:cNvPr id="46" name="文本框 45"/>
                <p:cNvSpPr txBox="1"/>
                <p:nvPr/>
              </p:nvSpPr>
              <p:spPr>
                <a:xfrm>
                  <a:off x="11919" y="6890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P1  P2  P3</a:t>
                  </a:r>
                </a:p>
              </p:txBody>
            </p:sp>
            <p:sp>
              <p:nvSpPr>
                <p:cNvPr id="48" name="文本框 47"/>
                <p:cNvSpPr txBox="1"/>
                <p:nvPr/>
              </p:nvSpPr>
              <p:spPr>
                <a:xfrm>
                  <a:off x="11916" y="8468"/>
                  <a:ext cx="944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P4  P5  P6</a:t>
                  </a:r>
                </a:p>
              </p:txBody>
            </p:sp>
            <p:sp>
              <p:nvSpPr>
                <p:cNvPr id="49" name="文本框 48"/>
                <p:cNvSpPr txBox="1"/>
                <p:nvPr/>
              </p:nvSpPr>
              <p:spPr>
                <a:xfrm>
                  <a:off x="13531" y="7614"/>
                  <a:ext cx="558" cy="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700">
                      <a:solidFill>
                        <a:srgbClr val="FF0000"/>
                      </a:solidFill>
                    </a:rPr>
                    <a:t>C1</a:t>
                  </a:r>
                </a:p>
              </p:txBody>
            </p:sp>
          </p:grpSp>
          <p:sp>
            <p:nvSpPr>
              <p:cNvPr id="50" name="文本框 49"/>
              <p:cNvSpPr txBox="1"/>
              <p:nvPr/>
            </p:nvSpPr>
            <p:spPr>
              <a:xfrm>
                <a:off x="12393" y="7847"/>
                <a:ext cx="558" cy="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>
                    <a:solidFill>
                      <a:srgbClr val="FF0000"/>
                    </a:solidFill>
                  </a:rPr>
                  <a:t>D12</a:t>
                </a: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12435" y="6204"/>
              <a:ext cx="3460" cy="2177"/>
              <a:chOff x="12435" y="6204"/>
              <a:chExt cx="3460" cy="2177"/>
            </a:xfrm>
          </p:grpSpPr>
          <p:cxnSp>
            <p:nvCxnSpPr>
              <p:cNvPr id="52" name="直接连接符 51"/>
              <p:cNvCxnSpPr/>
              <p:nvPr/>
            </p:nvCxnSpPr>
            <p:spPr>
              <a:xfrm flipH="1">
                <a:off x="15313" y="6887"/>
                <a:ext cx="5" cy="149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文本框 52"/>
              <p:cNvSpPr txBox="1"/>
              <p:nvPr/>
            </p:nvSpPr>
            <p:spPr>
              <a:xfrm>
                <a:off x="13208" y="6204"/>
                <a:ext cx="1313" cy="492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6.944</a:t>
                </a: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15229" y="6862"/>
                <a:ext cx="666" cy="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L1</a:t>
                </a:r>
              </a:p>
            </p:txBody>
          </p:sp>
          <p:cxnSp>
            <p:nvCxnSpPr>
              <p:cNvPr id="55" name="直接箭头连接符 54"/>
              <p:cNvCxnSpPr/>
              <p:nvPr/>
            </p:nvCxnSpPr>
            <p:spPr>
              <a:xfrm>
                <a:off x="12435" y="6812"/>
                <a:ext cx="2875" cy="7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矩形 56"/>
              <p:cNvSpPr/>
              <p:nvPr/>
            </p:nvSpPr>
            <p:spPr>
              <a:xfrm>
                <a:off x="13185" y="6204"/>
                <a:ext cx="1265" cy="52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B0F0"/>
                  </a:solidFill>
                </a:endParaRPr>
              </a:p>
            </p:txBody>
          </p:sp>
        </p:grp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300" y="3809365"/>
            <a:ext cx="4732655" cy="2075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91290455"/>
              </p:ext>
            </p:ext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 54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  <a:endParaRPr lang="zh-CN" altLang="en-US" sz="1100" dirty="0"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it-IT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0.1 J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 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3&amp;4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以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点归零测量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P2&amp;P3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点高度，以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P4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点归零测量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P5&amp;P6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点高度，以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P7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点归零测量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P8&amp;P9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点高度，以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P10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点归零测量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P11&amp;P12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点高度，以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8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点高度减去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0.221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，得到点位偏差，计算得到相对于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J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基准的轮廓度</a:t>
                      </a:r>
                      <a:endParaRPr lang="zh-CN" altLang="en-US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以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点归零测量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P2&amp;P3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点高度，以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P4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点归零测量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P5&amp;P6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点高度，以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P7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点归零测量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P8&amp;P9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点高度，以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P10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点归零测量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P11&amp;P12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点高度。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注：检测存在风险，爪子区域小取最大值稳定性有风险；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85077" y="3769892"/>
            <a:ext cx="2973525" cy="2170148"/>
            <a:chOff x="6622962" y="3504850"/>
            <a:chExt cx="3543078" cy="2494962"/>
          </a:xfrm>
        </p:grpSpPr>
        <p:sp>
          <p:nvSpPr>
            <p:cNvPr id="17" name="文本框 16"/>
            <p:cNvSpPr txBox="1"/>
            <p:nvPr/>
          </p:nvSpPr>
          <p:spPr>
            <a:xfrm>
              <a:off x="7008142" y="4937664"/>
              <a:ext cx="184731" cy="303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370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6622962" y="3504850"/>
              <a:ext cx="3543078" cy="2494962"/>
            </a:xfrm>
            <a:prstGeom prst="rect">
              <a:avLst/>
            </a:prstGeom>
          </p:spPr>
        </p:pic>
        <p:sp>
          <p:nvSpPr>
            <p:cNvPr id="20" name="椭圆 19"/>
            <p:cNvSpPr/>
            <p:nvPr/>
          </p:nvSpPr>
          <p:spPr>
            <a:xfrm flipH="1" flipV="1">
              <a:off x="7021691" y="4064233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21" name="椭圆 20"/>
            <p:cNvSpPr/>
            <p:nvPr/>
          </p:nvSpPr>
          <p:spPr>
            <a:xfrm flipH="1" flipV="1">
              <a:off x="9779892" y="4115042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22" name="椭圆 21"/>
            <p:cNvSpPr/>
            <p:nvPr/>
          </p:nvSpPr>
          <p:spPr>
            <a:xfrm flipH="1" flipV="1">
              <a:off x="9692791" y="5537693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24" name="椭圆 23"/>
            <p:cNvSpPr/>
            <p:nvPr/>
          </p:nvSpPr>
          <p:spPr>
            <a:xfrm flipH="1" flipV="1">
              <a:off x="7014433" y="5508659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25" name="椭圆 24"/>
            <p:cNvSpPr/>
            <p:nvPr/>
          </p:nvSpPr>
          <p:spPr>
            <a:xfrm flipH="1" flipV="1">
              <a:off x="9851024" y="4075363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26" name="椭圆 25"/>
            <p:cNvSpPr/>
            <p:nvPr/>
          </p:nvSpPr>
          <p:spPr>
            <a:xfrm flipH="1" flipV="1">
              <a:off x="9794409" y="4023102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27" name="椭圆 26"/>
            <p:cNvSpPr/>
            <p:nvPr/>
          </p:nvSpPr>
          <p:spPr>
            <a:xfrm flipH="1" flipV="1">
              <a:off x="6974753" y="3999875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28" name="椭圆 27"/>
            <p:cNvSpPr/>
            <p:nvPr/>
          </p:nvSpPr>
          <p:spPr>
            <a:xfrm flipH="1" flipV="1">
              <a:off x="6922977" y="4050684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29" name="椭圆 28"/>
            <p:cNvSpPr/>
            <p:nvPr/>
          </p:nvSpPr>
          <p:spPr>
            <a:xfrm flipH="1" flipV="1">
              <a:off x="9750858" y="5626730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30" name="椭圆 29"/>
            <p:cNvSpPr/>
            <p:nvPr/>
          </p:nvSpPr>
          <p:spPr>
            <a:xfrm flipH="1" flipV="1">
              <a:off x="9792957" y="5582211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31" name="椭圆 30"/>
            <p:cNvSpPr/>
            <p:nvPr/>
          </p:nvSpPr>
          <p:spPr>
            <a:xfrm flipH="1" flipV="1">
              <a:off x="6914266" y="5531886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  <p:sp>
          <p:nvSpPr>
            <p:cNvPr id="32" name="椭圆 31"/>
            <p:cNvSpPr/>
            <p:nvPr/>
          </p:nvSpPr>
          <p:spPr>
            <a:xfrm flipH="1" flipV="1">
              <a:off x="6970882" y="5569146"/>
              <a:ext cx="58067" cy="5806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70">
                  <a:sym typeface="+mn-ea"/>
                </a:rPr>
                <a:t>c</a:t>
              </a:r>
              <a:endParaRPr lang="en-US" altLang="zh-CN" sz="1370"/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81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275" y="3670935"/>
            <a:ext cx="4334510" cy="23679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38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55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457200" rtl="0" eaLnBrk="1" fontAlgn="ctr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it-IT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A I G(</a:t>
                      </a:r>
                      <a:r>
                        <a:rPr lang="it-IT" altLang="zh-CN" sz="11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A I H</a:t>
                      </a:r>
                      <a:r>
                        <a:rPr lang="it-IT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)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轮廓度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 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1&amp;2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P1~P6,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S1&amp;S2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A/I/H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的轮廓度，并输出点位偏差。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Helvetica" charset="0"/>
                          <a:ea typeface="Helvetica" charset="0"/>
                          <a:sym typeface="+mn-ea"/>
                        </a:rPr>
                        <a:t>NOTE</a:t>
                      </a:r>
                      <a:r>
                        <a:rPr lang="zh-CN" altLang="en-US" sz="1100" dirty="0">
                          <a:latin typeface="Helvetica" charset="0"/>
                          <a:ea typeface="Helvetica" charset="0"/>
                          <a:sym typeface="+mn-ea"/>
                        </a:rPr>
                        <a:t>：计算公式 </a:t>
                      </a:r>
                      <a:r>
                        <a:rPr lang="en-US" altLang="zh-CN" sz="1100" dirty="0"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Computational mode:</a:t>
                      </a:r>
                      <a:r>
                        <a:rPr lang="en-GB" altLang="zh-CN" sz="1100" dirty="0"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2*MAX(MAX(RANGE),ABS(MIN(RANGE)))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6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坐标位置构建特征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1;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再次利用相机计算基准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I/H</a:t>
                      </a:r>
                      <a:endParaRPr lang="en-US" altLang="zh-CN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特征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相对于基准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A/I/H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的轮廓度，并输出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注：检测存在风险，坐标系的转换。会存在坐标的偏差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352206" y="3827590"/>
            <a:ext cx="2272854" cy="1915256"/>
            <a:chOff x="12572" y="7222"/>
            <a:chExt cx="6480" cy="5390"/>
          </a:xfrm>
        </p:grpSpPr>
        <p:grpSp>
          <p:nvGrpSpPr>
            <p:cNvPr id="34" name="组合 33"/>
            <p:cNvGrpSpPr/>
            <p:nvPr/>
          </p:nvGrpSpPr>
          <p:grpSpPr>
            <a:xfrm>
              <a:off x="12572" y="7222"/>
              <a:ext cx="6480" cy="5390"/>
              <a:chOff x="12572" y="7377"/>
              <a:chExt cx="6480" cy="5390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72" y="7377"/>
                <a:ext cx="6480" cy="5390"/>
              </a:xfrm>
              <a:prstGeom prst="rect">
                <a:avLst/>
              </a:prstGeom>
            </p:spPr>
          </p:pic>
          <p:sp>
            <p:nvSpPr>
              <p:cNvPr id="38" name="椭圆 37"/>
              <p:cNvSpPr/>
              <p:nvPr/>
            </p:nvSpPr>
            <p:spPr>
              <a:xfrm>
                <a:off x="15426" y="8636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6454" y="8647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5446" y="9007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6474" y="9000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</p:grpSp>
        <p:sp>
          <p:nvSpPr>
            <p:cNvPr id="35" name="椭圆 34"/>
            <p:cNvSpPr/>
            <p:nvPr/>
          </p:nvSpPr>
          <p:spPr>
            <a:xfrm>
              <a:off x="16485" y="9243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6" name="椭圆 35"/>
            <p:cNvSpPr/>
            <p:nvPr/>
          </p:nvSpPr>
          <p:spPr>
            <a:xfrm>
              <a:off x="15470" y="9254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967" y="4036149"/>
            <a:ext cx="2174140" cy="1712988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00797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82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665" y="3703955"/>
            <a:ext cx="4277360" cy="2376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56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457200" rtl="0" eaLnBrk="1" fontAlgn="ctr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it-IT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A I G(</a:t>
                      </a:r>
                      <a:r>
                        <a:rPr lang="it-IT" altLang="zh-CN" sz="11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A I H</a:t>
                      </a:r>
                      <a:r>
                        <a:rPr lang="it-IT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)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轮廓度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 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1&amp;2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P1~P6,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S1&amp;S2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A/I/H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的轮廓度，并输出点位偏差。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Helvetica" charset="0"/>
                          <a:ea typeface="Helvetica" charset="0"/>
                          <a:sym typeface="+mn-ea"/>
                        </a:rPr>
                        <a:t>NOTE</a:t>
                      </a:r>
                      <a:r>
                        <a:rPr lang="zh-CN" altLang="en-US" sz="1100" dirty="0">
                          <a:latin typeface="Helvetica" charset="0"/>
                          <a:ea typeface="Helvetica" charset="0"/>
                          <a:sym typeface="+mn-ea"/>
                        </a:rPr>
                        <a:t>：计算公式 </a:t>
                      </a:r>
                      <a:r>
                        <a:rPr lang="en-US" altLang="zh-CN" sz="1100" dirty="0"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Computational mode:</a:t>
                      </a:r>
                      <a:r>
                        <a:rPr lang="en-GB" altLang="zh-CN" sz="1100" dirty="0"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2*MAX(MAX(RANGE),ABS(MIN(RANGE)))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6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坐标位置构建特征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1;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再次利用相机计算基准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I/H</a:t>
                      </a:r>
                      <a:endParaRPr lang="en-US" altLang="zh-CN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特征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相对于基准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A/I/H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的轮廓度，并输出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注：检测存在风险，坐标系的转换。会存在坐标的偏差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101" y="4017295"/>
            <a:ext cx="2174140" cy="1712988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83</a:t>
            </a:fld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8352206" y="3827590"/>
            <a:ext cx="2272854" cy="1915256"/>
            <a:chOff x="12572" y="7222"/>
            <a:chExt cx="6480" cy="5390"/>
          </a:xfrm>
        </p:grpSpPr>
        <p:grpSp>
          <p:nvGrpSpPr>
            <p:cNvPr id="34" name="组合 33"/>
            <p:cNvGrpSpPr/>
            <p:nvPr/>
          </p:nvGrpSpPr>
          <p:grpSpPr>
            <a:xfrm>
              <a:off x="12572" y="7222"/>
              <a:ext cx="6480" cy="5390"/>
              <a:chOff x="12572" y="7377"/>
              <a:chExt cx="6480" cy="5390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72" y="7377"/>
                <a:ext cx="6480" cy="5390"/>
              </a:xfrm>
              <a:prstGeom prst="rect">
                <a:avLst/>
              </a:prstGeom>
            </p:spPr>
          </p:pic>
          <p:sp>
            <p:nvSpPr>
              <p:cNvPr id="38" name="椭圆 37"/>
              <p:cNvSpPr/>
              <p:nvPr/>
            </p:nvSpPr>
            <p:spPr>
              <a:xfrm>
                <a:off x="15426" y="8636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6454" y="8647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5446" y="9007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6474" y="9000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</p:grpSp>
        <p:sp>
          <p:nvSpPr>
            <p:cNvPr id="35" name="椭圆 34"/>
            <p:cNvSpPr/>
            <p:nvPr/>
          </p:nvSpPr>
          <p:spPr>
            <a:xfrm>
              <a:off x="16485" y="9243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6" name="椭圆 35"/>
            <p:cNvSpPr/>
            <p:nvPr/>
          </p:nvSpPr>
          <p:spPr>
            <a:xfrm>
              <a:off x="15470" y="9254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140" y="3698240"/>
            <a:ext cx="4297045" cy="23507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57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457200" rtl="0" eaLnBrk="1" fontAlgn="ctr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it-IT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A I G(</a:t>
                      </a:r>
                      <a:r>
                        <a:rPr lang="it-IT" altLang="zh-CN" sz="11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A I H</a:t>
                      </a:r>
                      <a:r>
                        <a:rPr lang="it-IT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)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轮廓度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 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1&amp;2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P1~P6,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S1&amp;S2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A/I/H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的轮廓度，并输出点位偏差。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Helvetica" charset="0"/>
                          <a:ea typeface="Helvetica" charset="0"/>
                          <a:sym typeface="+mn-ea"/>
                        </a:rPr>
                        <a:t>NOTE</a:t>
                      </a:r>
                      <a:r>
                        <a:rPr lang="zh-CN" altLang="en-US" sz="1100" dirty="0">
                          <a:latin typeface="Helvetica" charset="0"/>
                          <a:ea typeface="Helvetica" charset="0"/>
                          <a:sym typeface="+mn-ea"/>
                        </a:rPr>
                        <a:t>：计算公式 </a:t>
                      </a:r>
                      <a:r>
                        <a:rPr lang="en-US" altLang="zh-CN" sz="1100" dirty="0"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Computational mode:</a:t>
                      </a:r>
                      <a:r>
                        <a:rPr lang="en-GB" altLang="zh-CN" sz="1100" dirty="0"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2*MAX(MAX(RANGE),ABS(MIN(RANGE)))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6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坐标位置构建特征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；再次利用相机计算基准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I/H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特征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相对于基准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A/I/H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的轮廓度，并输出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注：检测存在风险，坐标系的转换。会存在坐标的偏差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138" y="4111563"/>
            <a:ext cx="2174140" cy="1712988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3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84</a:t>
            </a:fld>
            <a:endParaRPr lang="zh-CN" altLang="en-US" dirty="0"/>
          </a:p>
        </p:txBody>
      </p:sp>
      <p:grpSp>
        <p:nvGrpSpPr>
          <p:cNvPr id="33" name="组合 32"/>
          <p:cNvGrpSpPr/>
          <p:nvPr/>
        </p:nvGrpSpPr>
        <p:grpSpPr>
          <a:xfrm>
            <a:off x="8352206" y="3827590"/>
            <a:ext cx="2272854" cy="1915256"/>
            <a:chOff x="12572" y="7222"/>
            <a:chExt cx="6480" cy="5390"/>
          </a:xfrm>
        </p:grpSpPr>
        <p:grpSp>
          <p:nvGrpSpPr>
            <p:cNvPr id="34" name="组合 33"/>
            <p:cNvGrpSpPr/>
            <p:nvPr/>
          </p:nvGrpSpPr>
          <p:grpSpPr>
            <a:xfrm>
              <a:off x="12572" y="7222"/>
              <a:ext cx="6480" cy="5390"/>
              <a:chOff x="12572" y="7377"/>
              <a:chExt cx="6480" cy="539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72" y="7377"/>
                <a:ext cx="6480" cy="5390"/>
              </a:xfrm>
              <a:prstGeom prst="rect">
                <a:avLst/>
              </a:prstGeom>
            </p:spPr>
          </p:pic>
          <p:sp>
            <p:nvSpPr>
              <p:cNvPr id="38" name="椭圆 37"/>
              <p:cNvSpPr/>
              <p:nvPr/>
            </p:nvSpPr>
            <p:spPr>
              <a:xfrm>
                <a:off x="15426" y="8636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6454" y="8647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5446" y="9007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6474" y="9000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</p:grpSp>
        <p:sp>
          <p:nvSpPr>
            <p:cNvPr id="35" name="椭圆 34"/>
            <p:cNvSpPr/>
            <p:nvPr/>
          </p:nvSpPr>
          <p:spPr>
            <a:xfrm>
              <a:off x="16485" y="9243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36" name="椭圆 35"/>
            <p:cNvSpPr/>
            <p:nvPr/>
          </p:nvSpPr>
          <p:spPr>
            <a:xfrm>
              <a:off x="15470" y="9254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60" y="3707765"/>
            <a:ext cx="4134485" cy="2311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58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l" defTabSz="457200" rtl="0" eaLnBrk="1" fontAlgn="ctr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it-IT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Pro. 0.06 A I G(</a:t>
                      </a:r>
                      <a:r>
                        <a:rPr lang="it-IT" altLang="zh-CN" sz="11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A I H</a:t>
                      </a:r>
                      <a:r>
                        <a:rPr lang="it-IT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)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轮廓度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镭射</a:t>
                      </a:r>
                      <a:r>
                        <a:rPr lang="en-US" altLang="zh-CN" sz="11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 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1&amp;2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P1~P6,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构造特征组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评价特征组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S1&amp;S2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相对于基准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A/I/H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的轮廓度，并输出点位偏差。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Helvetica" charset="0"/>
                          <a:ea typeface="Helvetica" charset="0"/>
                          <a:sym typeface="+mn-ea"/>
                        </a:rPr>
                        <a:t>NOTE</a:t>
                      </a:r>
                      <a:r>
                        <a:rPr lang="zh-CN" altLang="en-US" sz="1100" dirty="0">
                          <a:latin typeface="Helvetica" charset="0"/>
                          <a:ea typeface="Helvetica" charset="0"/>
                          <a:sym typeface="+mn-ea"/>
                        </a:rPr>
                        <a:t>：计算公式 </a:t>
                      </a:r>
                      <a:r>
                        <a:rPr lang="en-US" altLang="zh-CN" sz="1100" dirty="0"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Computational mode:</a:t>
                      </a:r>
                      <a:r>
                        <a:rPr lang="en-GB" altLang="zh-CN" sz="1100" dirty="0"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2*MAX(MAX(RANGE),ABS(MIN(RANGE)))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如图所示，根据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6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3D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坐标位置构建特征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1;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再次利用相机计算基准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I/H</a:t>
                      </a:r>
                      <a:endParaRPr lang="en-US" altLang="zh-CN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2.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特征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相对于基准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A/I/H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的轮廓度，并输出</a:t>
                      </a: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注：检测存在风险，坐标系的转换。会存在坐标的偏差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101" y="4017295"/>
            <a:ext cx="2174140" cy="1712988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0221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85</a:t>
            </a:fld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352206" y="3827590"/>
            <a:ext cx="2272854" cy="1915256"/>
            <a:chOff x="12572" y="7222"/>
            <a:chExt cx="6480" cy="5390"/>
          </a:xfrm>
        </p:grpSpPr>
        <p:grpSp>
          <p:nvGrpSpPr>
            <p:cNvPr id="8" name="组合 7"/>
            <p:cNvGrpSpPr/>
            <p:nvPr/>
          </p:nvGrpSpPr>
          <p:grpSpPr>
            <a:xfrm>
              <a:off x="12572" y="7222"/>
              <a:ext cx="6480" cy="5390"/>
              <a:chOff x="12572" y="7377"/>
              <a:chExt cx="6480" cy="5390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72" y="7377"/>
                <a:ext cx="6480" cy="5390"/>
              </a:xfrm>
              <a:prstGeom prst="rect">
                <a:avLst/>
              </a:prstGeom>
            </p:spPr>
          </p:pic>
          <p:sp>
            <p:nvSpPr>
              <p:cNvPr id="11" name="椭圆 10"/>
              <p:cNvSpPr/>
              <p:nvPr/>
            </p:nvSpPr>
            <p:spPr>
              <a:xfrm>
                <a:off x="15426" y="8636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6454" y="8647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5446" y="9007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6474" y="9000"/>
                <a:ext cx="119" cy="11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70"/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16485" y="9243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  <p:sp>
          <p:nvSpPr>
            <p:cNvPr id="14" name="椭圆 13"/>
            <p:cNvSpPr/>
            <p:nvPr/>
          </p:nvSpPr>
          <p:spPr>
            <a:xfrm>
              <a:off x="15470" y="9254"/>
              <a:ext cx="119" cy="1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70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5715" y="3719195"/>
            <a:ext cx="4229735" cy="23094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59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0.603±0.03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baseline="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 3+CCD4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P1&amp;P2,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构造中点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将坐标系围绕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轴顺时针旋转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45°,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使用相机测量点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P1&amp;P2,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构造中点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P3;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利用顶部相机拍摄基准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I/H.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将坐标系围绕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轴顺时针旋转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45°,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注：检测存在风险，坐标系的转换。会存在坐标的偏差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391" y="3850836"/>
            <a:ext cx="1883803" cy="18034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367" y="3775106"/>
            <a:ext cx="2481413" cy="1954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16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</a:t>
            </a:r>
          </a:p>
        </p:txBody>
      </p:sp>
      <p:sp>
        <p:nvSpPr>
          <p:cNvPr id="10" name="椭圆 9"/>
          <p:cNvSpPr/>
          <p:nvPr/>
        </p:nvSpPr>
        <p:spPr>
          <a:xfrm flipH="1" flipV="1">
            <a:off x="9239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132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</a:t>
            </a:r>
          </a:p>
        </p:txBody>
      </p:sp>
      <p:sp>
        <p:nvSpPr>
          <p:cNvPr id="11" name="椭圆 10"/>
          <p:cNvSpPr/>
          <p:nvPr/>
        </p:nvSpPr>
        <p:spPr>
          <a:xfrm flipH="1" flipV="1">
            <a:off x="10255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624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P3</a:t>
            </a:r>
          </a:p>
        </p:txBody>
      </p:sp>
      <p:sp>
        <p:nvSpPr>
          <p:cNvPr id="14" name="椭圆 13"/>
          <p:cNvSpPr/>
          <p:nvPr/>
        </p:nvSpPr>
        <p:spPr>
          <a:xfrm flipH="1" flipV="1">
            <a:off x="9747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86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9535" y="3717925"/>
            <a:ext cx="4095750" cy="22364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60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0.275±0.03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 3+CCD4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构造中点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将坐标系围绕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轴顺时针旋转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45°,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使用相机测量点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构造中点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；利用顶部相机拍摄基准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I/H.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将坐标系围绕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轴顺时针旋转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45°,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注：检测存在风险，坐标系的转换。会存在坐标的偏差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391" y="3850836"/>
            <a:ext cx="1883803" cy="18034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367" y="3775106"/>
            <a:ext cx="2481413" cy="1954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16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</a:t>
            </a:r>
          </a:p>
        </p:txBody>
      </p:sp>
      <p:sp>
        <p:nvSpPr>
          <p:cNvPr id="10" name="椭圆 9"/>
          <p:cNvSpPr/>
          <p:nvPr/>
        </p:nvSpPr>
        <p:spPr>
          <a:xfrm flipH="1" flipV="1">
            <a:off x="9239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132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</a:t>
            </a:r>
          </a:p>
        </p:txBody>
      </p:sp>
      <p:sp>
        <p:nvSpPr>
          <p:cNvPr id="11" name="椭圆 10"/>
          <p:cNvSpPr/>
          <p:nvPr/>
        </p:nvSpPr>
        <p:spPr>
          <a:xfrm flipH="1" flipV="1">
            <a:off x="10255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624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P3</a:t>
            </a:r>
          </a:p>
        </p:txBody>
      </p:sp>
      <p:sp>
        <p:nvSpPr>
          <p:cNvPr id="14" name="椭圆 13"/>
          <p:cNvSpPr/>
          <p:nvPr/>
        </p:nvSpPr>
        <p:spPr>
          <a:xfrm flipH="1" flipV="1">
            <a:off x="9747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119647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87</a:t>
            </a:fld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280" y="3775075"/>
            <a:ext cx="3981450" cy="21723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61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2.654±0.03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 3+CCD4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构造中点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将坐标系围绕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轴顺时针旋转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45°,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使用相机测量点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构造中点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P3;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利用顶部相机拍摄基准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I/H.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将坐标系围绕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轴顺时针旋转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45°,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注：检测存在风险，坐标系的转换。会存在坐标的偏差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391" y="3850836"/>
            <a:ext cx="1883803" cy="18034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367" y="3775106"/>
            <a:ext cx="2481413" cy="1954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16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</a:t>
            </a:r>
          </a:p>
        </p:txBody>
      </p:sp>
      <p:sp>
        <p:nvSpPr>
          <p:cNvPr id="6" name="椭圆 5"/>
          <p:cNvSpPr/>
          <p:nvPr/>
        </p:nvSpPr>
        <p:spPr>
          <a:xfrm flipH="1" flipV="1">
            <a:off x="9239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0132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</a:t>
            </a:r>
          </a:p>
        </p:txBody>
      </p:sp>
      <p:sp>
        <p:nvSpPr>
          <p:cNvPr id="16" name="椭圆 15"/>
          <p:cNvSpPr/>
          <p:nvPr/>
        </p:nvSpPr>
        <p:spPr>
          <a:xfrm flipH="1" flipV="1">
            <a:off x="10255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9624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P3</a:t>
            </a:r>
          </a:p>
        </p:txBody>
      </p:sp>
      <p:sp>
        <p:nvSpPr>
          <p:cNvPr id="18" name="椭圆 17"/>
          <p:cNvSpPr/>
          <p:nvPr/>
        </p:nvSpPr>
        <p:spPr>
          <a:xfrm flipH="1" flipV="1">
            <a:off x="9747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9110222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88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410" y="3709670"/>
            <a:ext cx="4084955" cy="22948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62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待定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2.326±0.03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探针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 3+CCD4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使用探针自动测量点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P1&amp;P2,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构造中点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将坐标系围绕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轴顺时针旋转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45°,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使用相机测量点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P1&amp;P2,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构造中点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P3;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利用顶部相机拍摄基准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I/H.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将坐标系围绕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轴顺时针旋转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45°,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highlight>
                            <a:srgbClr val="FF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注：检测存在风险，坐标系的转换。会存在坐标的偏差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391" y="3850836"/>
            <a:ext cx="1883803" cy="180347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367" y="3775106"/>
            <a:ext cx="2481413" cy="19549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16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</a:t>
            </a:r>
          </a:p>
        </p:txBody>
      </p:sp>
      <p:sp>
        <p:nvSpPr>
          <p:cNvPr id="6" name="椭圆 5"/>
          <p:cNvSpPr/>
          <p:nvPr/>
        </p:nvSpPr>
        <p:spPr>
          <a:xfrm flipH="1" flipV="1">
            <a:off x="9239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0132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</a:t>
            </a:r>
          </a:p>
        </p:txBody>
      </p:sp>
      <p:sp>
        <p:nvSpPr>
          <p:cNvPr id="16" name="椭圆 15"/>
          <p:cNvSpPr/>
          <p:nvPr/>
        </p:nvSpPr>
        <p:spPr>
          <a:xfrm flipH="1" flipV="1">
            <a:off x="10255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9624695" y="425386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P3</a:t>
            </a:r>
          </a:p>
        </p:txBody>
      </p:sp>
      <p:sp>
        <p:nvSpPr>
          <p:cNvPr id="18" name="椭圆 17"/>
          <p:cNvSpPr/>
          <p:nvPr/>
        </p:nvSpPr>
        <p:spPr>
          <a:xfrm flipH="1" flipV="1">
            <a:off x="9747250" y="449453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911021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89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340" y="3698875"/>
            <a:ext cx="4131945" cy="22891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685880" y="525146"/>
            <a:ext cx="7185955" cy="216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325072" y="263525"/>
            <a:ext cx="3483356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项目需求及汇总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4" name="Group 2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89167999"/>
              </p:ext>
            </p:extLst>
          </p:nvPr>
        </p:nvGraphicFramePr>
        <p:xfrm>
          <a:off x="867261" y="1068944"/>
          <a:ext cx="10614583" cy="4454268"/>
        </p:xfrm>
        <a:graphic>
          <a:graphicData uri="http://schemas.openxmlformats.org/drawingml/2006/table">
            <a:tbl>
              <a:tblPr/>
              <a:tblGrid>
                <a:gridCol w="424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3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8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2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01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738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33618"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NO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Spec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FAI/ CPK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CCD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Feasibility 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Repeatability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</a:t>
                      </a:r>
                      <a:r>
                        <a:rPr lang="en-US" altLang="zh-CN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mm</a:t>
                      </a:r>
                      <a:r>
                        <a:rPr lang="zh-CN" altLang="en-US" sz="1200" b="1" i="0" kern="12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）</a:t>
                      </a:r>
                      <a:endParaRPr kumimoji="0" lang="en-US" alt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Correlation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（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mm</a:t>
                      </a:r>
                      <a:r>
                        <a:rPr kumimoji="0" lang="zh-CN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）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GRR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 charset="0"/>
                        </a:rPr>
                        <a:t>Remark</a:t>
                      </a:r>
                      <a:endParaRPr kumimoji="0" lang="en-US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AY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51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2*1.655±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15%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AZ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52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6.639±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BA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53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6.941± 0.05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可检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endParaRPr kumimoji="0" lang="zh-CN" alt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3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54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BB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54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0.1 J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HG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3&amp;4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上下）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  <a:endParaRPr lang="zh-CN" altLang="en-US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检测存在风险，爪子区域小取最大值稳定性有风险；</a:t>
                      </a:r>
                    </a:p>
                  </a:txBody>
                  <a:tcPr marL="38712" marR="38712" marT="38712" marB="38712" anchor="ctr" horzOverflow="overflow"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5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55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BC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55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A I G</a:t>
                      </a:r>
                    </a:p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(A I H)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1&amp;2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侧边）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3D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与正面相机进行坐标系标定测量；数据比对待验证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4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BD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56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A I H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1&amp;2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侧边）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3D与正面相机进行坐标系标定测量；数据比对待验证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BE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57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A I H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1&amp;2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侧边）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3D与正面相机进行坐标系标定测量；数据比对待验证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37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BF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58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Pro. 0.06 A I H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镭射</a:t>
                      </a:r>
                      <a:r>
                        <a:rPr lang="en-US" altLang="zh-CN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1&amp;2</a:t>
                      </a:r>
                      <a:r>
                        <a:rPr lang="zh-CN" altLang="en-US" sz="1100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zh-CN" alt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侧边）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3D与正面相机进行坐标系标定测量；数据比对待验证</a:t>
                      </a: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8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BG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59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0.603± 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CCD3+4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存在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风险，侧面相机和正面坐标系的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转换，会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存在坐标的偏差</a:t>
                      </a:r>
                      <a:endParaRPr kumimoji="0" lang="zh-CN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8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</a:p>
                  </a:txBody>
                  <a:tcPr marL="5807" marR="5807" marT="5807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BH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FAI 60</a:t>
                      </a: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altLang="zh-CN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0.275±0.03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CMM</a:t>
                      </a:r>
                    </a:p>
                  </a:txBody>
                  <a:tcPr marL="6350" marR="6350" marT="6350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CCD3+4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839" marR="4839" marT="4839" marB="0" anchor="ctr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风险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0.015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1pPr>
                      <a:lvl2pPr marL="742950" indent="-28575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2pPr>
                      <a:lvl3pPr marL="11430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Lucida Grande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3pPr>
                      <a:lvl4pPr marL="16002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4pPr>
                      <a:lvl5pPr marL="2057400" indent="-228600" eaLnBrk="0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5pPr>
                      <a:lvl6pPr marL="25146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6pPr>
                      <a:lvl7pPr marL="29718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7pPr>
                      <a:lvl8pPr marL="34290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8pPr>
                      <a:lvl9pPr marL="3886200" indent="-228600" eaLnBrk="0" fontAlgn="base" hangingPunct="0">
                        <a:lnSpc>
                          <a:spcPct val="80000"/>
                        </a:lnSpc>
                        <a:spcBef>
                          <a:spcPts val="900"/>
                        </a:spcBef>
                        <a:spcAft>
                          <a:spcPct val="0"/>
                        </a:spcAft>
                        <a:buSzPct val="75000"/>
                        <a:buFont typeface="Helvetica Neue Light" pitchFamily="2" charset="0"/>
                        <a:tabLst>
                          <a:tab pos="850900" algn="l"/>
                        </a:tabLst>
                        <a:defRPr>
                          <a:solidFill>
                            <a:schemeClr val="tx1"/>
                          </a:solidFill>
                          <a:latin typeface="Helvetica Neue Light" pitchFamily="2" charset="0"/>
                          <a:ea typeface="ヒラギノ角ゴ ProN W3" charset="-128"/>
                          <a:sym typeface="Helvetica Neue Light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≤</a:t>
                      </a:r>
                      <a:r>
                        <a:rPr kumimoji="0" lang="en-US" altLang="zh-CN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0.02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存在风险，侧面相机和正面坐标系的转换，会存在坐标的偏差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 horzOverflow="overflow">
                    <a:lnL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8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119645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</a:t>
            </a:fld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63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4*0.210± 0.025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使用面光自动测量直线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L1~L3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，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摆正为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Y0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点，沿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正方向平移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0.276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，得到直线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。构造直线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、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的交点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输出点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方向距离。（同样方法取另外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处）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kumimoji="0" lang="zh-CN" alt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911021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90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080" y="3713480"/>
            <a:ext cx="4345305" cy="23761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64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FF00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NO</a:t>
                      </a:r>
                      <a:endParaRPr lang="en-US" altLang="en-US" sz="1100" dirty="0">
                        <a:highlight>
                          <a:srgbClr val="FF00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4*0.231± 0.025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使用面光自动测量直线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L1~L3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，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摆正为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Y0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点，沿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正方向平移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0.076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，得到直线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。构造直线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、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的交点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输出点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方向距离。（同样方法取另外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处）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911021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91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038208" y="3387528"/>
            <a:ext cx="1699956" cy="180798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 bwMode="auto">
          <a:xfrm flipV="1">
            <a:off x="14215212" y="3647691"/>
            <a:ext cx="8788" cy="4434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直接连接符 13"/>
          <p:cNvCxnSpPr/>
          <p:nvPr/>
        </p:nvCxnSpPr>
        <p:spPr bwMode="auto">
          <a:xfrm flipH="1" flipV="1">
            <a:off x="14714338" y="3641716"/>
            <a:ext cx="51832" cy="4494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直接连接符 25"/>
          <p:cNvCxnSpPr/>
          <p:nvPr/>
        </p:nvCxnSpPr>
        <p:spPr bwMode="auto">
          <a:xfrm>
            <a:off x="14302006" y="4242128"/>
            <a:ext cx="96155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165208" y="3514528"/>
            <a:ext cx="1699956" cy="180798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 bwMode="auto">
          <a:xfrm flipV="1">
            <a:off x="14342212" y="3774691"/>
            <a:ext cx="8788" cy="4434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直接连接符 20"/>
          <p:cNvCxnSpPr/>
          <p:nvPr/>
        </p:nvCxnSpPr>
        <p:spPr bwMode="auto">
          <a:xfrm flipH="1" flipV="1">
            <a:off x="14841338" y="3768716"/>
            <a:ext cx="51832" cy="4494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21"/>
          <p:cNvCxnSpPr/>
          <p:nvPr/>
        </p:nvCxnSpPr>
        <p:spPr bwMode="auto">
          <a:xfrm>
            <a:off x="14429006" y="4369128"/>
            <a:ext cx="96155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7470" y="3774440"/>
            <a:ext cx="4048125" cy="2201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65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1.945±0.05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 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使用底光自动测量点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输出点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坐标绝对值。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使用背光自动测量直线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D12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911021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92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038208" y="3387528"/>
            <a:ext cx="1699956" cy="180798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 bwMode="auto">
          <a:xfrm flipV="1">
            <a:off x="14215212" y="3647691"/>
            <a:ext cx="8788" cy="4434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直接连接符 13"/>
          <p:cNvCxnSpPr/>
          <p:nvPr/>
        </p:nvCxnSpPr>
        <p:spPr bwMode="auto">
          <a:xfrm flipH="1" flipV="1">
            <a:off x="14714338" y="3641716"/>
            <a:ext cx="51832" cy="4494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直接连接符 25"/>
          <p:cNvCxnSpPr/>
          <p:nvPr/>
        </p:nvCxnSpPr>
        <p:spPr bwMode="auto">
          <a:xfrm>
            <a:off x="14302006" y="4242128"/>
            <a:ext cx="96155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165208" y="3514528"/>
            <a:ext cx="1699956" cy="180798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 bwMode="auto">
          <a:xfrm flipV="1">
            <a:off x="14342212" y="3774691"/>
            <a:ext cx="8788" cy="44343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直接连接符 20"/>
          <p:cNvCxnSpPr/>
          <p:nvPr/>
        </p:nvCxnSpPr>
        <p:spPr bwMode="auto">
          <a:xfrm flipH="1" flipV="1">
            <a:off x="14841338" y="3768716"/>
            <a:ext cx="51832" cy="4494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21"/>
          <p:cNvCxnSpPr/>
          <p:nvPr/>
        </p:nvCxnSpPr>
        <p:spPr bwMode="auto">
          <a:xfrm>
            <a:off x="14429006" y="4369128"/>
            <a:ext cx="96155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260" y="3583305"/>
            <a:ext cx="3166745" cy="249491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 flipH="1" flipV="1">
            <a:off x="7359650" y="488696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359650" y="465645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D12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6805295" y="5936615"/>
            <a:ext cx="0" cy="241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6795770" y="4922520"/>
            <a:ext cx="588010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6790690" y="4663440"/>
            <a:ext cx="13335" cy="1354455"/>
          </a:xfrm>
          <a:prstGeom prst="line">
            <a:avLst/>
          </a:prstGeom>
          <a:ln w="28575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886575" y="5711190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673215" y="4490085"/>
            <a:ext cx="833120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1.947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8565" y="3713480"/>
            <a:ext cx="4096385" cy="22345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66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8.012±0.1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 2</a:t>
                      </a:r>
                      <a:endParaRPr 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使用底光自动测量点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radley Hand ITC TT-Bold" charset="0"/>
                        </a:rPr>
                        <a:t>P1&amp;P2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输出点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距离。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测量方式：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使用背光自动测量直线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和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用点线距离测量线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到点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的距离。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911021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93</a:t>
            </a:fld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260" y="3583305"/>
            <a:ext cx="3166745" cy="249491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 flipH="1" flipV="1">
            <a:off x="9178925" y="5913755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078595" y="5570220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</a:t>
            </a:r>
          </a:p>
        </p:txBody>
      </p:sp>
      <p:cxnSp>
        <p:nvCxnSpPr>
          <p:cNvPr id="15" name="直接箭头连接符 14"/>
          <p:cNvCxnSpPr>
            <a:stCxn id="23" idx="2"/>
            <a:endCxn id="7" idx="6"/>
          </p:cNvCxnSpPr>
          <p:nvPr/>
        </p:nvCxnSpPr>
        <p:spPr>
          <a:xfrm>
            <a:off x="6841490" y="5951855"/>
            <a:ext cx="2337435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736080" y="5570220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693660" y="5508625"/>
            <a:ext cx="833120" cy="3683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8.020</a:t>
            </a:r>
          </a:p>
        </p:txBody>
      </p:sp>
      <p:sp>
        <p:nvSpPr>
          <p:cNvPr id="23" name="椭圆 22"/>
          <p:cNvSpPr/>
          <p:nvPr/>
        </p:nvSpPr>
        <p:spPr>
          <a:xfrm flipH="1" flipV="1">
            <a:off x="6765290" y="5913755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705" y="3695700"/>
            <a:ext cx="3944620" cy="2270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67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4*0.125±0.05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CCD3+CCD4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使用面光手动测量线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Helvetica" charset="0"/>
                        <a:ea typeface="Helvetica" charset="0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评价线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的质心与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质心的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距离。（同样方法取另外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Helvetica" charset="0"/>
                          <a:ea typeface="Helvetica" charset="0"/>
                          <a:sym typeface="Helvetica Neue Light" pitchFamily="2" charset="0"/>
                        </a:rPr>
                        <a:t>处）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使用背光测量线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L1&amp;L2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的质心与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质心的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距离。（同样方法取另外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处）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180" y="3669665"/>
            <a:ext cx="3153410" cy="243967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021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94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705" y="3702685"/>
            <a:ext cx="4135120" cy="23736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68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4*0.211±0.05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CCD3+CCD4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使用面光手动测量点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方向距离。（同样方法取另外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处）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使用面光测量点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输出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个点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方向的距离。（同样方法取另外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Helvetica Neue Light" pitchFamily="2" charset="0"/>
                        </a:rPr>
                        <a:t>处）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275" y="3622675"/>
            <a:ext cx="2671445" cy="24206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44510" y="417004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</a:t>
            </a:r>
          </a:p>
        </p:txBody>
      </p:sp>
      <p:sp>
        <p:nvSpPr>
          <p:cNvPr id="12" name="椭圆 11"/>
          <p:cNvSpPr/>
          <p:nvPr/>
        </p:nvSpPr>
        <p:spPr>
          <a:xfrm flipH="1" flipV="1">
            <a:off x="8267065" y="441071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653780" y="417004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</a:t>
            </a:r>
          </a:p>
        </p:txBody>
      </p:sp>
      <p:sp>
        <p:nvSpPr>
          <p:cNvPr id="16" name="椭圆 15"/>
          <p:cNvSpPr/>
          <p:nvPr/>
        </p:nvSpPr>
        <p:spPr>
          <a:xfrm flipH="1" flipV="1">
            <a:off x="8776335" y="441071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7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230" y="3714750"/>
            <a:ext cx="4043045" cy="2328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FAI 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69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4*0.476±0.05</a:t>
                      </a:r>
                      <a:endParaRPr kumimoji="0" lang="en-US" altLang="zh-CN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CCD3+CCD4</a:t>
                      </a:r>
                      <a:endParaRPr lang="en-US" altLang="zh-CN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使用面光自动测量直线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L1~L3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，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垂直偏移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0.164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构造直线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，构造直线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L4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与直线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、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的交点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输出点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方向距离。（同样方法取另外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处）</a:t>
                      </a:r>
                      <a:endParaRPr lang="en-US" altLang="zh-CN" sz="1100" b="0" i="0" u="none" kern="120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Helvetica Neue Light" pitchFamily="2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使用背光测量点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P1&amp;P2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输出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个点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方向的距离。（同样方法取另外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处）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235" y="3684905"/>
            <a:ext cx="2568575" cy="23272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98740" y="448627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P1</a:t>
            </a:r>
          </a:p>
        </p:txBody>
      </p:sp>
      <p:sp>
        <p:nvSpPr>
          <p:cNvPr id="12" name="椭圆 11"/>
          <p:cNvSpPr/>
          <p:nvPr/>
        </p:nvSpPr>
        <p:spPr>
          <a:xfrm flipH="1" flipV="1">
            <a:off x="7698740" y="472694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732520" y="4486275"/>
            <a:ext cx="708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</a:t>
            </a:r>
          </a:p>
        </p:txBody>
      </p:sp>
      <p:sp>
        <p:nvSpPr>
          <p:cNvPr id="16" name="椭圆 15"/>
          <p:cNvSpPr/>
          <p:nvPr/>
        </p:nvSpPr>
        <p:spPr>
          <a:xfrm flipH="1" flipV="1">
            <a:off x="9125585" y="4726940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19648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96</a:t>
            </a:fld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7275830" y="4612005"/>
            <a:ext cx="42291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L1</a:t>
            </a: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7724775" y="4512310"/>
            <a:ext cx="41910" cy="4527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9232900" y="4638675"/>
            <a:ext cx="42291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L2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9125585" y="4477385"/>
            <a:ext cx="51435" cy="4876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785" y="3698875"/>
            <a:ext cx="3953510" cy="22993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70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5.769±0.1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、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，构造中分线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 smtClean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输出直线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质心的</a:t>
                      </a:r>
                      <a:r>
                        <a:rPr lang="en-US" altLang="zh-CN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X</a:t>
                      </a:r>
                      <a:r>
                        <a:rPr lang="zh-CN" altLang="en-US" sz="1100" dirty="0" smtClean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坐标。</a:t>
                      </a:r>
                      <a:endParaRPr lang="zh-CN" altLang="en-US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 smtClean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 smtClean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使用相机拍摄直线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L1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和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L2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，建立中线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L3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计算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L3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质心的</a:t>
                      </a:r>
                      <a:r>
                        <a:rPr lang="en-US" altLang="zh-CN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X</a:t>
                      </a:r>
                      <a:r>
                        <a:rPr lang="zh-CN" altLang="en-US" sz="1100" b="0" i="0" u="none" kern="1200" baseline="0" dirty="0" smtClean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4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19647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97</a:t>
            </a:fld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521" y="3862803"/>
            <a:ext cx="4038600" cy="19316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10966354"/>
              </p:ext>
            </p:ext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71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 smtClean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2*0.973±0.1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使用表面光自动测量点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评价点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P1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距离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.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同样方法测量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.</a:t>
                      </a:r>
                      <a:endParaRPr lang="zh-CN" altLang="en-US" sz="1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利用上光取该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个点位，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P1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、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P2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。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计算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2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个点位与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D12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的</a:t>
                      </a:r>
                      <a:r>
                        <a:rPr lang="en-US" altLang="zh-CN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Y</a:t>
                      </a:r>
                      <a:r>
                        <a:rPr lang="zh-CN" altLang="en-US" sz="1100" b="0" i="0" u="none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的距离</a:t>
                      </a: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Helvetica Neue Light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152604" y="654113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9100796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98</a:t>
            </a:fld>
            <a:endParaRPr lang="zh-CN" altLang="en-US" dirty="0"/>
          </a:p>
        </p:txBody>
      </p:sp>
      <p:grpSp>
        <p:nvGrpSpPr>
          <p:cNvPr id="67" name="组合 66"/>
          <p:cNvGrpSpPr/>
          <p:nvPr/>
        </p:nvGrpSpPr>
        <p:grpSpPr>
          <a:xfrm>
            <a:off x="6902450" y="3535680"/>
            <a:ext cx="3084830" cy="2581910"/>
            <a:chOff x="10773" y="5548"/>
            <a:chExt cx="4858" cy="4066"/>
          </a:xfrm>
        </p:grpSpPr>
        <p:grpSp>
          <p:nvGrpSpPr>
            <p:cNvPr id="13" name="组合 12"/>
            <p:cNvGrpSpPr/>
            <p:nvPr/>
          </p:nvGrpSpPr>
          <p:grpSpPr>
            <a:xfrm>
              <a:off x="10773" y="5548"/>
              <a:ext cx="4858" cy="4066"/>
              <a:chOff x="10773" y="5548"/>
              <a:chExt cx="4858" cy="4066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10773" y="5548"/>
                <a:ext cx="4858" cy="4066"/>
                <a:chOff x="10533" y="5584"/>
                <a:chExt cx="4858" cy="4066"/>
              </a:xfrm>
            </p:grpSpPr>
            <p:grpSp>
              <p:nvGrpSpPr>
                <p:cNvPr id="21" name="组合 20"/>
                <p:cNvGrpSpPr/>
                <p:nvPr/>
              </p:nvGrpSpPr>
              <p:grpSpPr>
                <a:xfrm>
                  <a:off x="10647" y="5584"/>
                  <a:ext cx="4744" cy="4066"/>
                  <a:chOff x="10752" y="5744"/>
                  <a:chExt cx="4744" cy="4066"/>
                </a:xfrm>
              </p:grpSpPr>
              <p:sp>
                <p:nvSpPr>
                  <p:cNvPr id="22" name="文本框 21"/>
                  <p:cNvSpPr txBox="1"/>
                  <p:nvPr/>
                </p:nvSpPr>
                <p:spPr>
                  <a:xfrm>
                    <a:off x="11590" y="8989"/>
                    <a:ext cx="321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23" name="组合 22"/>
                  <p:cNvGrpSpPr/>
                  <p:nvPr/>
                </p:nvGrpSpPr>
                <p:grpSpPr>
                  <a:xfrm>
                    <a:off x="10752" y="5744"/>
                    <a:ext cx="4744" cy="4066"/>
                    <a:chOff x="10782" y="5706"/>
                    <a:chExt cx="4744" cy="4066"/>
                  </a:xfrm>
                </p:grpSpPr>
                <p:grpSp>
                  <p:nvGrpSpPr>
                    <p:cNvPr id="24" name="组合 23"/>
                    <p:cNvGrpSpPr/>
                    <p:nvPr/>
                  </p:nvGrpSpPr>
                  <p:grpSpPr>
                    <a:xfrm>
                      <a:off x="10782" y="5706"/>
                      <a:ext cx="4744" cy="4066"/>
                      <a:chOff x="10932" y="5789"/>
                      <a:chExt cx="4744" cy="4066"/>
                    </a:xfrm>
                  </p:grpSpPr>
                  <p:pic>
                    <p:nvPicPr>
                      <p:cNvPr id="25" name="图片 24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32" y="6038"/>
                        <a:ext cx="4744" cy="3676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35" name="组合 34"/>
                      <p:cNvGrpSpPr/>
                      <p:nvPr/>
                    </p:nvGrpSpPr>
                    <p:grpSpPr>
                      <a:xfrm>
                        <a:off x="11075" y="5789"/>
                        <a:ext cx="3195" cy="4066"/>
                        <a:chOff x="10976" y="5699"/>
                        <a:chExt cx="3195" cy="4066"/>
                      </a:xfrm>
                    </p:grpSpPr>
                    <p:cxnSp>
                      <p:nvCxnSpPr>
                        <p:cNvPr id="36" name="直接连接符 35"/>
                        <p:cNvCxnSpPr/>
                        <p:nvPr/>
                      </p:nvCxnSpPr>
                      <p:spPr>
                        <a:xfrm flipH="1">
                          <a:off x="11774" y="7358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7" name="直接连接符 36"/>
                        <p:cNvCxnSpPr/>
                        <p:nvPr/>
                      </p:nvCxnSpPr>
                      <p:spPr>
                        <a:xfrm flipH="1">
                          <a:off x="12932" y="7358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8" name="弧形 37"/>
                        <p:cNvSpPr/>
                        <p:nvPr/>
                      </p:nvSpPr>
                      <p:spPr>
                        <a:xfrm rot="18960000">
                          <a:off x="10976" y="7035"/>
                          <a:ext cx="2742" cy="2730"/>
                        </a:xfrm>
                        <a:prstGeom prst="arc">
                          <a:avLst>
                            <a:gd name="adj1" fmla="val 17482892"/>
                            <a:gd name="adj2" fmla="val 20258014"/>
                          </a:avLst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39" name="弧形 38"/>
                        <p:cNvSpPr/>
                        <p:nvPr/>
                      </p:nvSpPr>
                      <p:spPr>
                        <a:xfrm rot="8100000">
                          <a:off x="10985" y="5699"/>
                          <a:ext cx="2742" cy="2730"/>
                        </a:xfrm>
                        <a:prstGeom prst="arc">
                          <a:avLst>
                            <a:gd name="adj1" fmla="val 17482892"/>
                            <a:gd name="adj2" fmla="val 20258014"/>
                          </a:avLst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0" name="椭圆 39"/>
                        <p:cNvSpPr/>
                        <p:nvPr/>
                      </p:nvSpPr>
                      <p:spPr>
                        <a:xfrm>
                          <a:off x="12103" y="6991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1" name="椭圆 40"/>
                        <p:cNvSpPr/>
                        <p:nvPr/>
                      </p:nvSpPr>
                      <p:spPr>
                        <a:xfrm>
                          <a:off x="12296" y="6978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2" name="椭圆 41"/>
                        <p:cNvSpPr/>
                        <p:nvPr/>
                      </p:nvSpPr>
                      <p:spPr>
                        <a:xfrm>
                          <a:off x="12489" y="6995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3" name="椭圆 42"/>
                        <p:cNvSpPr/>
                        <p:nvPr/>
                      </p:nvSpPr>
                      <p:spPr>
                        <a:xfrm>
                          <a:off x="12296" y="8371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4" name="椭圆 43"/>
                        <p:cNvSpPr/>
                        <p:nvPr/>
                      </p:nvSpPr>
                      <p:spPr>
                        <a:xfrm>
                          <a:off x="12489" y="8351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5" name="椭圆 44"/>
                        <p:cNvSpPr/>
                        <p:nvPr/>
                      </p:nvSpPr>
                      <p:spPr>
                        <a:xfrm>
                          <a:off x="12103" y="8343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46" name="椭圆 45"/>
                        <p:cNvSpPr/>
                        <p:nvPr/>
                      </p:nvSpPr>
                      <p:spPr>
                        <a:xfrm>
                          <a:off x="13021" y="7217"/>
                          <a:ext cx="1150" cy="1169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accent4"/>
                          </a:solidFill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47" name="直接连接符 46"/>
                        <p:cNvCxnSpPr/>
                        <p:nvPr/>
                      </p:nvCxnSpPr>
                      <p:spPr>
                        <a:xfrm flipH="1">
                          <a:off x="12161" y="7264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" name="直接连接符 47"/>
                        <p:cNvCxnSpPr/>
                        <p:nvPr/>
                      </p:nvCxnSpPr>
                      <p:spPr>
                        <a:xfrm flipH="1">
                          <a:off x="12357" y="7267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9" name="直接连接符 48"/>
                        <p:cNvCxnSpPr/>
                        <p:nvPr/>
                      </p:nvCxnSpPr>
                      <p:spPr>
                        <a:xfrm flipH="1">
                          <a:off x="12540" y="7261"/>
                          <a:ext cx="4" cy="913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直接连接符 49"/>
                        <p:cNvCxnSpPr/>
                        <p:nvPr/>
                      </p:nvCxnSpPr>
                      <p:spPr>
                        <a:xfrm flipV="1">
                          <a:off x="12034" y="7708"/>
                          <a:ext cx="650" cy="4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1" name="椭圆 50"/>
                        <p:cNvSpPr/>
                        <p:nvPr/>
                      </p:nvSpPr>
                      <p:spPr>
                        <a:xfrm>
                          <a:off x="12300" y="7654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sp>
                      <p:nvSpPr>
                        <p:cNvPr id="52" name="椭圆 51"/>
                        <p:cNvSpPr/>
                        <p:nvPr/>
                      </p:nvSpPr>
                      <p:spPr>
                        <a:xfrm>
                          <a:off x="13531" y="7710"/>
                          <a:ext cx="120" cy="120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53" name="直接连接符 52"/>
                        <p:cNvCxnSpPr>
                          <a:stCxn id="51" idx="6"/>
                          <a:endCxn id="52" idx="2"/>
                        </p:cNvCxnSpPr>
                        <p:nvPr/>
                      </p:nvCxnSpPr>
                      <p:spPr>
                        <a:xfrm>
                          <a:off x="12420" y="7714"/>
                          <a:ext cx="1111" cy="5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accent4"/>
                          </a:solidFill>
                        </a:ln>
                      </p:spPr>
                      <p:style>
                        <a:lnRef idx="1">
                          <a:schemeClr val="accent2"/>
                        </a:lnRef>
                        <a:fillRef idx="0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4" name="文本框 53"/>
                        <p:cNvSpPr txBox="1"/>
                        <p:nvPr/>
                      </p:nvSpPr>
                      <p:spPr>
                        <a:xfrm>
                          <a:off x="11505" y="7589"/>
                          <a:ext cx="558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L1</a:t>
                          </a:r>
                        </a:p>
                      </p:txBody>
                    </p:sp>
                    <p:sp>
                      <p:nvSpPr>
                        <p:cNvPr id="55" name="文本框 54"/>
                        <p:cNvSpPr txBox="1"/>
                        <p:nvPr/>
                      </p:nvSpPr>
                      <p:spPr>
                        <a:xfrm>
                          <a:off x="12790" y="7433"/>
                          <a:ext cx="558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L2</a:t>
                          </a:r>
                        </a:p>
                      </p:txBody>
                    </p:sp>
                    <p:sp>
                      <p:nvSpPr>
                        <p:cNvPr id="56" name="文本框 55"/>
                        <p:cNvSpPr txBox="1"/>
                        <p:nvPr/>
                      </p:nvSpPr>
                      <p:spPr>
                        <a:xfrm>
                          <a:off x="11916" y="6736"/>
                          <a:ext cx="944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P1  P2  P3</a:t>
                          </a:r>
                        </a:p>
                      </p:txBody>
                    </p:sp>
                    <p:sp>
                      <p:nvSpPr>
                        <p:cNvPr id="26" name="文本框 25"/>
                        <p:cNvSpPr txBox="1"/>
                        <p:nvPr/>
                      </p:nvSpPr>
                      <p:spPr>
                        <a:xfrm>
                          <a:off x="11916" y="8433"/>
                          <a:ext cx="944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P4  P5  P6</a:t>
                          </a:r>
                        </a:p>
                      </p:txBody>
                    </p:sp>
                    <p:sp>
                      <p:nvSpPr>
                        <p:cNvPr id="58" name="文本框 57"/>
                        <p:cNvSpPr txBox="1"/>
                        <p:nvPr/>
                      </p:nvSpPr>
                      <p:spPr>
                        <a:xfrm>
                          <a:off x="12302" y="7654"/>
                          <a:ext cx="558" cy="31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altLang="zh-CN" sz="700">
                              <a:solidFill>
                                <a:srgbClr val="FF0000"/>
                              </a:solidFill>
                            </a:rPr>
                            <a:t>D12</a:t>
                          </a:r>
                        </a:p>
                      </p:txBody>
                    </p:sp>
                  </p:grpSp>
                </p:grpSp>
                <p:sp>
                  <p:nvSpPr>
                    <p:cNvPr id="28" name="文本框 27"/>
                    <p:cNvSpPr txBox="1"/>
                    <p:nvPr/>
                  </p:nvSpPr>
                  <p:spPr>
                    <a:xfrm>
                      <a:off x="13466" y="7626"/>
                      <a:ext cx="558" cy="3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700">
                          <a:solidFill>
                            <a:srgbClr val="FF0000"/>
                          </a:solidFill>
                        </a:rPr>
                        <a:t>C1</a:t>
                      </a:r>
                    </a:p>
                  </p:txBody>
                </p:sp>
              </p:grpSp>
              <p:cxnSp>
                <p:nvCxnSpPr>
                  <p:cNvPr id="29" name="直接连接符 28"/>
                  <p:cNvCxnSpPr/>
                  <p:nvPr/>
                </p:nvCxnSpPr>
                <p:spPr>
                  <a:xfrm flipH="1" flipV="1">
                    <a:off x="11120" y="7755"/>
                    <a:ext cx="4050" cy="20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箭头连接符 30"/>
                  <p:cNvCxnSpPr/>
                  <p:nvPr/>
                </p:nvCxnSpPr>
                <p:spPr>
                  <a:xfrm flipV="1">
                    <a:off x="14955" y="7389"/>
                    <a:ext cx="5" cy="402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sysDot"/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矩形 31"/>
                  <p:cNvSpPr/>
                  <p:nvPr/>
                </p:nvSpPr>
                <p:spPr>
                  <a:xfrm rot="16200000">
                    <a:off x="10929" y="6829"/>
                    <a:ext cx="1275" cy="465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4" name="文本框 33"/>
                <p:cNvSpPr txBox="1"/>
                <p:nvPr/>
              </p:nvSpPr>
              <p:spPr>
                <a:xfrm rot="16200000">
                  <a:off x="10672" y="6467"/>
                  <a:ext cx="1578" cy="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0.978</a:t>
                  </a:r>
                </a:p>
              </p:txBody>
            </p:sp>
            <p:sp>
              <p:nvSpPr>
                <p:cNvPr id="57" name="文本框 56"/>
                <p:cNvSpPr txBox="1"/>
                <p:nvPr/>
              </p:nvSpPr>
              <p:spPr>
                <a:xfrm>
                  <a:off x="10533" y="6621"/>
                  <a:ext cx="666" cy="4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B050"/>
                      </a:solidFill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P1</a:t>
                  </a:r>
                </a:p>
              </p:txBody>
            </p:sp>
          </p:grpSp>
          <p:sp>
            <p:nvSpPr>
              <p:cNvPr id="60" name="文本框 59"/>
              <p:cNvSpPr txBox="1"/>
              <p:nvPr/>
            </p:nvSpPr>
            <p:spPr>
              <a:xfrm>
                <a:off x="14867" y="6633"/>
                <a:ext cx="666" cy="4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P2</a:t>
                </a: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 rot="16200000">
                <a:off x="13997" y="6597"/>
                <a:ext cx="1320" cy="5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0.979</a:t>
                </a:r>
              </a:p>
            </p:txBody>
          </p:sp>
          <p:sp>
            <p:nvSpPr>
              <p:cNvPr id="63" name="矩形 62"/>
              <p:cNvSpPr/>
              <p:nvPr/>
            </p:nvSpPr>
            <p:spPr>
              <a:xfrm rot="16200000">
                <a:off x="14035" y="6649"/>
                <a:ext cx="1275" cy="4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4" name="直接箭头连接符 63"/>
              <p:cNvCxnSpPr/>
              <p:nvPr/>
            </p:nvCxnSpPr>
            <p:spPr>
              <a:xfrm flipV="1">
                <a:off x="11350" y="7189"/>
                <a:ext cx="4" cy="37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sysDot"/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椭圆 64"/>
            <p:cNvSpPr/>
            <p:nvPr/>
          </p:nvSpPr>
          <p:spPr>
            <a:xfrm>
              <a:off x="11179" y="7138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5215" y="7134"/>
              <a:ext cx="120" cy="1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315" y="3763645"/>
            <a:ext cx="4552950" cy="21158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325071" y="263525"/>
            <a:ext cx="4058393" cy="6451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5.CCD</a:t>
            </a:r>
            <a:r>
              <a:rPr lang="zh-CN" altLang="en-US" sz="3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尺寸测量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说明</a:t>
            </a: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23827" y="908685"/>
          <a:ext cx="10042275" cy="5276390"/>
        </p:xfrm>
        <a:graphic>
          <a:graphicData uri="http://schemas.openxmlformats.org/drawingml/2006/table">
            <a:tbl>
              <a:tblPr/>
              <a:tblGrid>
                <a:gridCol w="121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6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0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145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"/>
                        </a:rPr>
                        <a:t>FAI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0" eaLnBrk="1" hangingPunct="1"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sym typeface="+mn-ea"/>
                        </a:rPr>
                        <a:t>FAI 72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评估结论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sz="1100" dirty="0">
                          <a:highlight>
                            <a:srgbClr val="00FF00"/>
                          </a:highlight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YES</a:t>
                      </a:r>
                      <a:endParaRPr lang="en-US" altLang="en-US" sz="1100" dirty="0">
                        <a:highlight>
                          <a:srgbClr val="00FF00"/>
                        </a:highlight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661"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altLang="zh-TW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SPC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0.064±0.1</a:t>
                      </a:r>
                      <a:endParaRPr kumimoji="0" lang="en-US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几何特征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距离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55"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量测室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AOI</a:t>
                      </a:r>
                      <a:endParaRPr lang="en-US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Gill Sans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OMM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量测方式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  <a:defRPr/>
                      </a:pP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Gill Sans Light"/>
                        </a:rPr>
                        <a:t>CCD1</a:t>
                      </a: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81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1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使用表面光手动测量直线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、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L2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，构造中分线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en-US" altLang="zh-CN" sz="1100" dirty="0">
                        <a:ln>
                          <a:noFill/>
                        </a:ln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Helvetica Neue Light" pitchFamily="2" charset="0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输出直线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L3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质心的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Y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坐标乘以</a:t>
                      </a:r>
                      <a:r>
                        <a:rPr lang="en-US" altLang="zh-CN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-1</a:t>
                      </a:r>
                      <a:r>
                        <a:rPr lang="zh-CN" altLang="en-US" sz="1100" dirty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Helvetica Neue Light" pitchFamily="2" charset="0"/>
                        </a:rPr>
                        <a:t>。</a:t>
                      </a:r>
                      <a:endParaRPr lang="zh-CN" altLang="en-US" sz="1100" dirty="0">
                        <a:latin typeface="Helvetica" charset="0"/>
                        <a:ea typeface="Helvetica" charset="0"/>
                        <a:cs typeface="微软雅黑" panose="020B0503020204020204" pitchFamily="34" charset="-122"/>
                        <a:sym typeface="Bradley Hand ITC TT-Bold" charset="0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"/>
                        </a:rPr>
                        <a:t>量测介绍</a:t>
                      </a:r>
                    </a:p>
                  </a:txBody>
                  <a:tcPr marL="38712" marR="38712" marT="38712" marB="38712" anchor="ctr">
                    <a:lnL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sym typeface="Helvetica Neue Light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Helvetica Neue Light"/>
                          <a:ea typeface="ヒラギノ角ゴ ProN W3"/>
                          <a:cs typeface="+mn-cs"/>
                          <a:sym typeface="Helvetica Neue Light"/>
                        </a:defRPr>
                      </a:lvl5pPr>
                    </a:lstStyle>
                    <a:p>
                      <a:pPr marR="0" lvl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打光方式：平行背光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+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环形上光</a:t>
                      </a: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使用相机拍摄直线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L1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和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L2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，建立中线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L3</a:t>
                      </a:r>
                      <a:endParaRPr lang="en-US" altLang="zh-CN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+mj-lt"/>
                        <a:buAutoNum type="arabicPeriod"/>
                        <a:tabLst>
                          <a:tab pos="850900" algn="l"/>
                        </a:tabLst>
                      </a:pP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计算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L3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质心的</a:t>
                      </a:r>
                      <a:r>
                        <a:rPr lang="en-US" altLang="zh-CN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Y</a:t>
                      </a:r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Helvetica Neue Light"/>
                        </a:rPr>
                        <a:t>坐标</a:t>
                      </a:r>
                      <a:endParaRPr lang="zh-CN" altLang="en-US" sz="1100" b="0" i="0" u="none" kern="1200" baseline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 Light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7551">
                <a:tc gridSpan="4">
                  <a:txBody>
                    <a:bodyPr/>
                    <a:lstStyle/>
                    <a:p>
                      <a:pPr lvl="0" algn="ctr" defTabSz="457200" eaLnBrk="1" hangingPunct="1">
                        <a:buSzPct val="75000"/>
                        <a:buFont typeface="Helvetica Neue Light"/>
                        <a:buNone/>
                        <a:tabLst>
                          <a:tab pos="850900" algn="l"/>
                        </a:tabLst>
                      </a:pPr>
                      <a:endParaRPr lang="zh-CN" altLang="en-US" sz="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Helvetica Neue"/>
                      </a:endParaRPr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38712" marR="38712" marT="38712" marB="38712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>
                    <a:lnL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80808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 flipV="1">
            <a:off x="4089105" y="525165"/>
            <a:ext cx="6782435" cy="139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8216900" y="647954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345295" y="6602730"/>
            <a:ext cx="58356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1000" b="1">
              <a:solidFill>
                <a:srgbClr val="00B0F0"/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>
          <a:xfrm>
            <a:off x="9110224" y="6356350"/>
            <a:ext cx="2743200" cy="365125"/>
          </a:xfrm>
        </p:spPr>
        <p:txBody>
          <a:bodyPr/>
          <a:lstStyle/>
          <a:p>
            <a:fld id="{81C7A786-B424-4A02-9209-1F4DBF3849E3}" type="slidenum">
              <a:rPr lang="zh-CN" altLang="en-US" smtClean="0"/>
              <a:t>99</a:t>
            </a:fld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4510" y="3721296"/>
            <a:ext cx="4372610" cy="2124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QxYmExYTQ4OTNhZWIyOTYzOGVlMTQ0ZDgyMTVlYjIifQ=="/>
  <p:tag name="KSO_WPP_MARK_KEY" val="246ab172-ecb6-4df2-a83f-ccb3f78b00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e585e74-3e5f-43af-8dcb-a0000addbab4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40,&quot;width&quot;:10500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3ab4c8-23a4-4b13-9135-d91c2bd9db6d}"/>
  <p:tag name="TABLE_ENDDRAG_ORIGIN_RECT" val="1002*524"/>
  <p:tag name="TABLE_ENDDRAG_RECT" val="50*125*1002*52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3ab4c8-23a4-4b13-9135-d91c2bd9db6d}"/>
  <p:tag name="TABLE_ENDDRAG_ORIGIN_RECT" val="1002*524"/>
  <p:tag name="TABLE_ENDDRAG_RECT" val="50*125*1002*52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3ab4c8-23a4-4b13-9135-d91c2bd9db6d}"/>
  <p:tag name="TABLE_ENDDRAG_ORIGIN_RECT" val="1002*524"/>
  <p:tag name="TABLE_ENDDRAG_RECT" val="50*125*1002*52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3ab4c8-23a4-4b13-9135-d91c2bd9db6d}"/>
  <p:tag name="TABLE_ENDDRAG_ORIGIN_RECT" val="1002*524"/>
  <p:tag name="TABLE_ENDDRAG_RECT" val="50*125*1002*52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3ab4c8-23a4-4b13-9135-d91c2bd9db6d}"/>
  <p:tag name="TABLE_ENDDRAG_ORIGIN_RECT" val="1002*524"/>
  <p:tag name="TABLE_ENDDRAG_RECT" val="50*125*1002*5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3ab4c8-23a4-4b13-9135-d91c2bd9db6d}"/>
  <p:tag name="TABLE_ENDDRAG_ORIGIN_RECT" val="1002*524"/>
  <p:tag name="TABLE_ENDDRAG_RECT" val="50*125*1002*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3ab4c8-23a4-4b13-9135-d91c2bd9db6d}"/>
  <p:tag name="TABLE_ENDDRAG_ORIGIN_RECT" val="1002*524"/>
  <p:tag name="TABLE_ENDDRAG_RECT" val="50*125*1002*52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f3ab4c8-23a4-4b13-9135-d91c2bd9db6d}"/>
  <p:tag name="TABLE_ENDDRAG_ORIGIN_RECT" val="1002*524"/>
  <p:tag name="TABLE_ENDDRAG_RECT" val="50*125*1002*52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780,&quot;width&quot;:15960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40,&quot;width&quot;:1050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60,&quot;width&quot;:2243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630,&quot;width&quot;:958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40,&quot;width&quot;:10500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40,&quot;width&quot;:10500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40,&quot;width&quot;:10500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039,&quot;width&quot;:7383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2079ccc-331f-4645-ac1e-914a17e98ae4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2079ccc-331f-4645-ac1e-914a17e98ae4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2079ccc-331f-4645-ac1e-914a17e98ae4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2079ccc-331f-4645-ac1e-914a17e98ae4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2079ccc-331f-4645-ac1e-914a17e98ae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40,&quot;width&quot;:10500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829,&quot;width&quot;:5730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47.212598425197,&quot;width&quot;:2677.096062992126}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47.212598425197,&quot;width&quot;:2677.096062992126}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47.212598425197,&quot;width&quot;:2677.096062992126}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47.212598425197,&quot;width&quot;:2677.096062992126}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7829374-5363-4583-9248-b55c9633d553}"/>
  <p:tag name="TABLE_ENDDRAG_ORIGIN_RECT" val="976*532"/>
  <p:tag name="TABLE_ENDDRAG_RECT" val="64*115*976*53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9ec0d09-2be1-47dc-a45b-fe87f446f02d}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2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9ec0d09-2be1-47dc-a45b-fe87f446f02d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1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10669</Words>
  <Application>Microsoft Office PowerPoint</Application>
  <PresentationFormat>宽屏</PresentationFormat>
  <Paragraphs>3214</Paragraphs>
  <Slides>102</Slides>
  <Notes>102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102</vt:i4>
      </vt:variant>
    </vt:vector>
  </HeadingPairs>
  <TitlesOfParts>
    <vt:vector size="132" baseType="lpstr">
      <vt:lpstr>Bradley Hand ITC TT-Bold</vt:lpstr>
      <vt:lpstr>Gill Sans Light</vt:lpstr>
      <vt:lpstr>Helvetica Neue</vt:lpstr>
      <vt:lpstr>Helvetica Neue Light</vt:lpstr>
      <vt:lpstr>ヒラギノ角ゴ ProN W3</vt:lpstr>
      <vt:lpstr>等线</vt:lpstr>
      <vt:lpstr>等线 Light</vt:lpstr>
      <vt:lpstr>黑体</vt:lpstr>
      <vt:lpstr>华文楷体</vt:lpstr>
      <vt:lpstr>思源黑体</vt:lpstr>
      <vt:lpstr>宋体</vt:lpstr>
      <vt:lpstr>微软雅黑</vt:lpstr>
      <vt:lpstr>Arial</vt:lpstr>
      <vt:lpstr>Calibri</vt:lpstr>
      <vt:lpstr>Helvetica</vt:lpstr>
      <vt:lpstr>Times New Roman</vt:lpstr>
      <vt:lpstr>Wingdings</vt:lpstr>
      <vt:lpstr>Office 主题​​</vt:lpstr>
      <vt:lpstr>自定义设计方案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9_Office 主题​​</vt:lpstr>
      <vt:lpstr>10_Office 主题​​</vt:lpstr>
      <vt:lpstr>11_Office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Administrater</dc:creator>
  <cp:lastModifiedBy>CLX</cp:lastModifiedBy>
  <cp:revision>925</cp:revision>
  <cp:lastPrinted>2022-09-16T01:10:00Z</cp:lastPrinted>
  <dcterms:created xsi:type="dcterms:W3CDTF">2019-11-19T13:27:00Z</dcterms:created>
  <dcterms:modified xsi:type="dcterms:W3CDTF">2022-11-22T05:08:42Z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1E10068FF0B34B87B2F2DD29774FF4CC</vt:lpwstr>
  </property>
</Properties>
</file>