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3"/>
  </p:sldMasterIdLst>
  <p:notesMasterIdLst>
    <p:notesMasterId r:id="rId6"/>
  </p:notesMasterIdLst>
  <p:sldIdLst>
    <p:sldId id="256" r:id="rId4"/>
    <p:sldId id="454" r:id="rId5"/>
    <p:sldId id="449" r:id="rId7"/>
    <p:sldId id="444" r:id="rId8"/>
    <p:sldId id="446" r:id="rId9"/>
    <p:sldId id="492" r:id="rId10"/>
    <p:sldId id="491" r:id="rId11"/>
    <p:sldId id="458" r:id="rId12"/>
    <p:sldId id="459" r:id="rId13"/>
    <p:sldId id="460" r:id="rId14"/>
    <p:sldId id="461" r:id="rId15"/>
    <p:sldId id="463" r:id="rId16"/>
    <p:sldId id="464" r:id="rId17"/>
    <p:sldId id="467" r:id="rId18"/>
    <p:sldId id="468" r:id="rId19"/>
    <p:sldId id="469" r:id="rId20"/>
    <p:sldId id="470" r:id="rId21"/>
    <p:sldId id="485" r:id="rId22"/>
    <p:sldId id="478" r:id="rId23"/>
    <p:sldId id="479" r:id="rId24"/>
    <p:sldId id="480" r:id="rId25"/>
    <p:sldId id="482" r:id="rId26"/>
    <p:sldId id="280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 userDrawn="1">
          <p15:clr>
            <a:srgbClr val="A4A3A4"/>
          </p15:clr>
        </p15:guide>
        <p15:guide id="2" pos="98" userDrawn="1">
          <p15:clr>
            <a:srgbClr val="A4A3A4"/>
          </p15:clr>
        </p15:guide>
        <p15:guide id="3" pos="1992" userDrawn="1">
          <p15:clr>
            <a:srgbClr val="A4A3A4"/>
          </p15:clr>
        </p15:guide>
        <p15:guide id="4" pos="310" userDrawn="1">
          <p15:clr>
            <a:srgbClr val="A4A3A4"/>
          </p15:clr>
        </p15:guide>
        <p15:guide id="5" orient="horz" pos="559" userDrawn="1">
          <p15:clr>
            <a:srgbClr val="A4A3A4"/>
          </p15:clr>
        </p15:guide>
        <p15:guide id="6" orient="horz" pos="780" userDrawn="1">
          <p15:clr>
            <a:srgbClr val="A4A3A4"/>
          </p15:clr>
        </p15:guide>
        <p15:guide id="7" orient="horz" pos="4148" userDrawn="1">
          <p15:clr>
            <a:srgbClr val="A4A3A4"/>
          </p15:clr>
        </p15:guide>
        <p15:guide id="8" pos="7522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orient="horz" pos="244" userDrawn="1">
          <p15:clr>
            <a:srgbClr val="A4A3A4"/>
          </p15:clr>
        </p15:guide>
        <p15:guide id="11" pos="5100" userDrawn="1">
          <p15:clr>
            <a:srgbClr val="A4A3A4"/>
          </p15:clr>
        </p15:guide>
        <p15:guide id="12" pos="41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3" name="Auth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CA32F"/>
    <a:srgbClr val="FCA633"/>
    <a:srgbClr val="2E75B6"/>
    <a:srgbClr val="FF8B03"/>
    <a:srgbClr val="FBA835"/>
    <a:srgbClr val="FBAB37"/>
    <a:srgbClr val="FD9719"/>
    <a:srgbClr val="E4E5E4"/>
    <a:srgbClr val="E0E0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06" y="72"/>
      </p:cViewPr>
      <p:guideLst>
        <p:guide orient="horz" pos="2154"/>
        <p:guide pos="98"/>
        <p:guide pos="1992"/>
        <p:guide pos="310"/>
        <p:guide orient="horz" pos="559"/>
        <p:guide orient="horz" pos="780"/>
        <p:guide orient="horz" pos="4148"/>
        <p:guide pos="7522"/>
        <p:guide pos="3840"/>
        <p:guide orient="horz" pos="244"/>
        <p:guide pos="5100"/>
        <p:guide pos="4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256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有风险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背景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599690"/>
            <a:ext cx="12192000" cy="4258310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95325" y="31432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视觉方案总结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Visual Solution Summary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任意多边形 2"/>
          <p:cNvSpPr/>
          <p:nvPr userDrawn="1">
            <p:custDataLst>
              <p:tags r:id="rId4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>
            <p:custDataLst>
              <p:tags r:id="rId2"/>
            </p:custDataLst>
          </p:nvPr>
        </p:nvSpPr>
        <p:spPr>
          <a:xfrm>
            <a:off x="695325" y="31432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视觉架设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Visual</a:t>
            </a:r>
            <a:r>
              <a:rPr 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 I</a:t>
            </a:r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nstallation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任意多边形 2"/>
          <p:cNvSpPr/>
          <p:nvPr userDrawn="1">
            <p:custDataLst>
              <p:tags r:id="rId4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2023-02-18</a:t>
            </a: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2"/>
            </p:custDataLst>
          </p:nvPr>
        </p:nvSpPr>
        <p:spPr>
          <a:xfrm>
            <a:off x="695325" y="313690"/>
            <a:ext cx="406400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特色介绍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Features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  <a:p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2" name="任意多边形 1"/>
          <p:cNvSpPr/>
          <p:nvPr userDrawn="1">
            <p:custDataLst>
              <p:tags r:id="rId3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0" y="-5715"/>
            <a:ext cx="9611360" cy="6863715"/>
            <a:chOff x="0" y="-9"/>
            <a:chExt cx="15136" cy="10809"/>
          </a:xfrm>
        </p:grpSpPr>
        <p:sp>
          <p:nvSpPr>
            <p:cNvPr id="7" name="任意多边形 6"/>
            <p:cNvSpPr/>
            <p:nvPr userDrawn="1">
              <p:custDataLst>
                <p:tags r:id="rId2"/>
              </p:custDataLst>
            </p:nvPr>
          </p:nvSpPr>
          <p:spPr>
            <a:xfrm flipV="1">
              <a:off x="0" y="0"/>
              <a:ext cx="15137" cy="10800"/>
            </a:xfrm>
            <a:custGeom>
              <a:avLst/>
              <a:gdLst>
                <a:gd name="connsiteX0" fmla="*/ 0 w 9612083"/>
                <a:gd name="connsiteY0" fmla="*/ 0 h 6858001"/>
                <a:gd name="connsiteX1" fmla="*/ 2754082 w 9612083"/>
                <a:gd name="connsiteY1" fmla="*/ 0 h 6858001"/>
                <a:gd name="connsiteX2" fmla="*/ 9612083 w 9612083"/>
                <a:gd name="connsiteY2" fmla="*/ 6858001 h 6858001"/>
                <a:gd name="connsiteX3" fmla="*/ 2754082 w 9612083"/>
                <a:gd name="connsiteY3" fmla="*/ 6858001 h 6858001"/>
                <a:gd name="connsiteX4" fmla="*/ 2754082 w 9612083"/>
                <a:gd name="connsiteY4" fmla="*/ 6858000 h 6858001"/>
                <a:gd name="connsiteX5" fmla="*/ 0 w 9612083"/>
                <a:gd name="connsiteY5" fmla="*/ 685800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12083" h="6858001">
                  <a:moveTo>
                    <a:pt x="0" y="0"/>
                  </a:moveTo>
                  <a:lnTo>
                    <a:pt x="2754082" y="0"/>
                  </a:lnTo>
                  <a:lnTo>
                    <a:pt x="9612083" y="6858001"/>
                  </a:lnTo>
                  <a:lnTo>
                    <a:pt x="2754082" y="6858001"/>
                  </a:lnTo>
                  <a:lnTo>
                    <a:pt x="275408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59595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直角三角形 7"/>
            <p:cNvSpPr/>
            <p:nvPr userDrawn="1">
              <p:custDataLst>
                <p:tags r:id="rId3"/>
              </p:custDataLst>
            </p:nvPr>
          </p:nvSpPr>
          <p:spPr>
            <a:xfrm flipV="1">
              <a:off x="0" y="-9"/>
              <a:ext cx="10949" cy="10809"/>
            </a:xfrm>
            <a:custGeom>
              <a:avLst/>
              <a:gdLst>
                <a:gd name="connsiteX0" fmla="*/ 0 w 5980082"/>
                <a:gd name="connsiteY0" fmla="*/ 6851888 h 6851888"/>
                <a:gd name="connsiteX1" fmla="*/ 0 w 5980082"/>
                <a:gd name="connsiteY1" fmla="*/ 0 h 6851888"/>
                <a:gd name="connsiteX2" fmla="*/ 5980082 w 5980082"/>
                <a:gd name="connsiteY2" fmla="*/ 6851888 h 6851888"/>
                <a:gd name="connsiteX3" fmla="*/ 0 w 5980082"/>
                <a:gd name="connsiteY3" fmla="*/ 6851888 h 6851888"/>
                <a:gd name="connsiteX0-1" fmla="*/ 0 w 6952355"/>
                <a:gd name="connsiteY0-2" fmla="*/ 6851888 h 6863463"/>
                <a:gd name="connsiteX1-3" fmla="*/ 0 w 6952355"/>
                <a:gd name="connsiteY1-4" fmla="*/ 0 h 6863463"/>
                <a:gd name="connsiteX2-5" fmla="*/ 6952355 w 6952355"/>
                <a:gd name="connsiteY2-6" fmla="*/ 6863463 h 6863463"/>
                <a:gd name="connsiteX3-7" fmla="*/ 0 w 6952355"/>
                <a:gd name="connsiteY3-8" fmla="*/ 6851888 h 686346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6952355" h="6863463">
                  <a:moveTo>
                    <a:pt x="0" y="6851888"/>
                  </a:moveTo>
                  <a:lnTo>
                    <a:pt x="0" y="0"/>
                  </a:lnTo>
                  <a:lnTo>
                    <a:pt x="6952355" y="6863463"/>
                  </a:lnTo>
                  <a:lnTo>
                    <a:pt x="0" y="6851888"/>
                  </a:lnTo>
                  <a:close/>
                </a:path>
              </a:pathLst>
            </a:custGeom>
            <a:solidFill>
              <a:srgbClr val="FF8B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4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背景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599690"/>
            <a:ext cx="12192000" cy="4258310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0545" y="0"/>
            <a:ext cx="10371455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695325" y="31432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设备介绍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Equipment </a:t>
            </a:r>
            <a:r>
              <a:rPr lang="en-US" altLang="zh-CN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I</a:t>
            </a:r>
            <a:r>
              <a: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ntroduction</a:t>
            </a:r>
            <a:endParaRPr lang="zh-CN" altLang="en-US"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任意多边形 2"/>
          <p:cNvSpPr/>
          <p:nvPr userDrawn="1">
            <p:custDataLst>
              <p:tags r:id="rId3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95325" y="31242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核心优势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Core </a:t>
            </a:r>
            <a:r>
              <a:rPr lang="en-US" altLang="zh-CN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A</a:t>
            </a:r>
            <a:r>
              <a: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dvantages</a:t>
            </a:r>
            <a:endParaRPr lang="zh-CN" altLang="en-US"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13-17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号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任意多边形 2"/>
          <p:cNvSpPr/>
          <p:nvPr userDrawn="1">
            <p:custDataLst>
              <p:tags r:id="rId4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>
            <p:custDataLst>
              <p:tags r:id="rId2"/>
            </p:custDataLst>
          </p:nvPr>
        </p:nvSpPr>
        <p:spPr>
          <a:xfrm>
            <a:off x="695325" y="31242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规格参数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Specifications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任意多边形 2"/>
          <p:cNvSpPr/>
          <p:nvPr userDrawn="1">
            <p:custDataLst>
              <p:tags r:id="rId4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2"/>
            </p:custDataLst>
          </p:nvPr>
        </p:nvSpPr>
        <p:spPr>
          <a:xfrm>
            <a:off x="695325" y="31432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企业荣誉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Enterprise honor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6" name="任意多边形 5"/>
          <p:cNvSpPr/>
          <p:nvPr userDrawn="1">
            <p:custDataLst>
              <p:tags r:id="rId4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2"/>
            </p:custDataLst>
          </p:nvPr>
        </p:nvSpPr>
        <p:spPr>
          <a:xfrm>
            <a:off x="695325" y="31432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合作客户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Cooperative customers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5" name="矩形 4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6" name="任意多边形 5"/>
          <p:cNvSpPr/>
          <p:nvPr userDrawn="1">
            <p:custDataLst>
              <p:tags r:id="rId4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843520" y="-10160"/>
            <a:ext cx="4349115" cy="6858000"/>
          </a:xfrm>
          <a:prstGeom prst="rect">
            <a:avLst/>
          </a:pr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2"/>
            </p:custDataLst>
          </p:nvPr>
        </p:nvSpPr>
        <p:spPr>
          <a:xfrm>
            <a:off x="695325" y="31877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企业介绍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Enterprise introduction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5" name="矩形 4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7" name="任意多边形 6"/>
          <p:cNvSpPr/>
          <p:nvPr userDrawn="1">
            <p:custDataLst>
              <p:tags r:id="rId4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0545" y="0"/>
            <a:ext cx="10371455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2580640" y="-5715"/>
            <a:ext cx="9611360" cy="6863715"/>
            <a:chOff x="0" y="-9"/>
            <a:chExt cx="15136" cy="10809"/>
          </a:xfrm>
        </p:grpSpPr>
        <p:sp>
          <p:nvSpPr>
            <p:cNvPr id="3" name="任意多边形 2"/>
            <p:cNvSpPr/>
            <p:nvPr userDrawn="1">
              <p:custDataLst>
                <p:tags r:id="rId2"/>
              </p:custDataLst>
            </p:nvPr>
          </p:nvSpPr>
          <p:spPr>
            <a:xfrm flipV="1">
              <a:off x="0" y="0"/>
              <a:ext cx="15137" cy="10800"/>
            </a:xfrm>
            <a:custGeom>
              <a:avLst/>
              <a:gdLst>
                <a:gd name="connsiteX0" fmla="*/ 0 w 9612083"/>
                <a:gd name="connsiteY0" fmla="*/ 0 h 6858001"/>
                <a:gd name="connsiteX1" fmla="*/ 2754082 w 9612083"/>
                <a:gd name="connsiteY1" fmla="*/ 0 h 6858001"/>
                <a:gd name="connsiteX2" fmla="*/ 9612083 w 9612083"/>
                <a:gd name="connsiteY2" fmla="*/ 6858001 h 6858001"/>
                <a:gd name="connsiteX3" fmla="*/ 2754082 w 9612083"/>
                <a:gd name="connsiteY3" fmla="*/ 6858001 h 6858001"/>
                <a:gd name="connsiteX4" fmla="*/ 2754082 w 9612083"/>
                <a:gd name="connsiteY4" fmla="*/ 6858000 h 6858001"/>
                <a:gd name="connsiteX5" fmla="*/ 0 w 9612083"/>
                <a:gd name="connsiteY5" fmla="*/ 685800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12083" h="6858001">
                  <a:moveTo>
                    <a:pt x="0" y="0"/>
                  </a:moveTo>
                  <a:lnTo>
                    <a:pt x="2754082" y="0"/>
                  </a:lnTo>
                  <a:lnTo>
                    <a:pt x="9612083" y="6858001"/>
                  </a:lnTo>
                  <a:lnTo>
                    <a:pt x="2754082" y="6858001"/>
                  </a:lnTo>
                  <a:lnTo>
                    <a:pt x="275408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59595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直角三角形 7"/>
            <p:cNvSpPr/>
            <p:nvPr userDrawn="1">
              <p:custDataLst>
                <p:tags r:id="rId3"/>
              </p:custDataLst>
            </p:nvPr>
          </p:nvSpPr>
          <p:spPr>
            <a:xfrm flipV="1">
              <a:off x="0" y="-9"/>
              <a:ext cx="10949" cy="10809"/>
            </a:xfrm>
            <a:custGeom>
              <a:avLst/>
              <a:gdLst>
                <a:gd name="connsiteX0" fmla="*/ 0 w 5980082"/>
                <a:gd name="connsiteY0" fmla="*/ 6851888 h 6851888"/>
                <a:gd name="connsiteX1" fmla="*/ 0 w 5980082"/>
                <a:gd name="connsiteY1" fmla="*/ 0 h 6851888"/>
                <a:gd name="connsiteX2" fmla="*/ 5980082 w 5980082"/>
                <a:gd name="connsiteY2" fmla="*/ 6851888 h 6851888"/>
                <a:gd name="connsiteX3" fmla="*/ 0 w 5980082"/>
                <a:gd name="connsiteY3" fmla="*/ 6851888 h 6851888"/>
                <a:gd name="connsiteX0-1" fmla="*/ 0 w 6952355"/>
                <a:gd name="connsiteY0-2" fmla="*/ 6851888 h 6863463"/>
                <a:gd name="connsiteX1-3" fmla="*/ 0 w 6952355"/>
                <a:gd name="connsiteY1-4" fmla="*/ 0 h 6863463"/>
                <a:gd name="connsiteX2-5" fmla="*/ 6952355 w 6952355"/>
                <a:gd name="connsiteY2-6" fmla="*/ 6863463 h 6863463"/>
                <a:gd name="connsiteX3-7" fmla="*/ 0 w 6952355"/>
                <a:gd name="connsiteY3-8" fmla="*/ 6851888 h 686346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6952355" h="6863463">
                  <a:moveTo>
                    <a:pt x="0" y="6851888"/>
                  </a:moveTo>
                  <a:lnTo>
                    <a:pt x="0" y="0"/>
                  </a:lnTo>
                  <a:lnTo>
                    <a:pt x="6952355" y="6863463"/>
                  </a:lnTo>
                  <a:lnTo>
                    <a:pt x="0" y="6851888"/>
                  </a:lnTo>
                  <a:close/>
                </a:path>
              </a:pathLst>
            </a:custGeom>
            <a:solidFill>
              <a:srgbClr val="FF8B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2" name="任意多边形 11"/>
          <p:cNvSpPr/>
          <p:nvPr userDrawn="1">
            <p:custDataLst>
              <p:tags r:id="rId4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704850" y="32004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设备介绍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Equipment </a:t>
            </a:r>
            <a:r>
              <a:rPr lang="en-US" altLang="zh-CN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I</a:t>
            </a:r>
            <a:r>
              <a: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ntroduction</a:t>
            </a:r>
            <a:endParaRPr lang="zh-CN" altLang="en-US"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5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2023-02-18</a:t>
            </a: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714375" y="31432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项目检测要求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Project </a:t>
            </a:r>
            <a:r>
              <a:rPr 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T</a:t>
            </a:r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esting </a:t>
            </a:r>
            <a:r>
              <a:rPr 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R</a:t>
            </a:r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equirements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" name="任意多边形 1"/>
          <p:cNvSpPr/>
          <p:nvPr userDrawn="1">
            <p:custDataLst>
              <p:tags r:id="rId4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2023-02-18</a:t>
            </a: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705485" y="32004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视觉硬件图纸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Visual Hardware Drawing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" name="任意多边形 1"/>
          <p:cNvSpPr/>
          <p:nvPr userDrawn="1">
            <p:custDataLst>
              <p:tags r:id="rId4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2023-02-18</a:t>
            </a: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95325" y="32321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项目使用注意事项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Project </a:t>
            </a:r>
            <a:r>
              <a:rPr 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U</a:t>
            </a:r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sage</a:t>
            </a:r>
            <a:r>
              <a:rPr 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 P</a:t>
            </a:r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recautions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" name="任意多边形 1"/>
          <p:cNvSpPr/>
          <p:nvPr userDrawn="1">
            <p:custDataLst>
              <p:tags r:id="rId4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7899400" y="-19050"/>
            <a:ext cx="4279900" cy="6870700"/>
          </a:xfrm>
          <a:prstGeom prst="rect">
            <a:avLst/>
          </a:pr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695325" y="31432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设备介绍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Equipment </a:t>
            </a:r>
            <a:r>
              <a:rPr lang="en-US" altLang="zh-CN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I</a:t>
            </a:r>
            <a:r>
              <a: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ntroduction</a:t>
            </a:r>
            <a:endParaRPr lang="zh-CN" altLang="en-US"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4" name="任意多边形 3"/>
          <p:cNvSpPr/>
          <p:nvPr userDrawn="1">
            <p:custDataLst>
              <p:tags r:id="rId3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95325" y="31432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视觉架设示意图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Visual </a:t>
            </a:r>
            <a:r>
              <a:rPr 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I</a:t>
            </a:r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nstallation </a:t>
            </a:r>
            <a:r>
              <a:rPr 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D</a:t>
            </a:r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iagram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" name="任意多边形 1"/>
          <p:cNvSpPr/>
          <p:nvPr userDrawn="1">
            <p:custDataLst>
              <p:tags r:id="rId4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2023-02-18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2023-02-18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tags" Target="../tags/tag136.xml"/><Relationship Id="rId12" Type="http://schemas.openxmlformats.org/officeDocument/2006/relationships/slideLayout" Target="../slideLayouts/slideLayout14.xml"/><Relationship Id="rId11" Type="http://schemas.openxmlformats.org/officeDocument/2006/relationships/tags" Target="../tags/tag143.xml"/><Relationship Id="rId10" Type="http://schemas.openxmlformats.org/officeDocument/2006/relationships/tags" Target="../tags/tag142.xml"/><Relationship Id="rId1" Type="http://schemas.openxmlformats.org/officeDocument/2006/relationships/tags" Target="../tags/tag13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145.xml"/><Relationship Id="rId12" Type="http://schemas.openxmlformats.org/officeDocument/2006/relationships/slideLayout" Target="../slideLayouts/slideLayout14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tags" Target="../tags/tag14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154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4.xml"/><Relationship Id="rId11" Type="http://schemas.openxmlformats.org/officeDocument/2006/relationships/tags" Target="../tags/tag161.xml"/><Relationship Id="rId10" Type="http://schemas.openxmlformats.org/officeDocument/2006/relationships/tags" Target="../tags/tag160.xml"/><Relationship Id="rId1" Type="http://schemas.openxmlformats.org/officeDocument/2006/relationships/tags" Target="../tags/tag15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163.xml"/><Relationship Id="rId12" Type="http://schemas.openxmlformats.org/officeDocument/2006/relationships/slideLayout" Target="../slideLayouts/slideLayout14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tags" Target="../tags/tag16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172.xml"/><Relationship Id="rId12" Type="http://schemas.openxmlformats.org/officeDocument/2006/relationships/slideLayout" Target="../slideLayouts/slideLayout14.xml"/><Relationship Id="rId11" Type="http://schemas.openxmlformats.org/officeDocument/2006/relationships/tags" Target="../tags/tag179.xml"/><Relationship Id="rId10" Type="http://schemas.openxmlformats.org/officeDocument/2006/relationships/tags" Target="../tags/tag178.xml"/><Relationship Id="rId1" Type="http://schemas.openxmlformats.org/officeDocument/2006/relationships/tags" Target="../tags/tag17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tags" Target="../tags/tag184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tags" Target="../tags/tag181.xml"/><Relationship Id="rId12" Type="http://schemas.openxmlformats.org/officeDocument/2006/relationships/slideLayout" Target="../slideLayouts/slideLayout14.xml"/><Relationship Id="rId11" Type="http://schemas.openxmlformats.org/officeDocument/2006/relationships/tags" Target="../tags/tag188.xml"/><Relationship Id="rId10" Type="http://schemas.openxmlformats.org/officeDocument/2006/relationships/tags" Target="../tags/tag187.xml"/><Relationship Id="rId1" Type="http://schemas.openxmlformats.org/officeDocument/2006/relationships/tags" Target="../tags/tag18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190.xml"/><Relationship Id="rId12" Type="http://schemas.openxmlformats.org/officeDocument/2006/relationships/slideLayout" Target="../slideLayouts/slideLayout14.xml"/><Relationship Id="rId11" Type="http://schemas.openxmlformats.org/officeDocument/2006/relationships/tags" Target="../tags/tag197.xml"/><Relationship Id="rId10" Type="http://schemas.openxmlformats.org/officeDocument/2006/relationships/tags" Target="../tags/tag196.xml"/><Relationship Id="rId1" Type="http://schemas.openxmlformats.org/officeDocument/2006/relationships/tags" Target="../tags/tag18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tags" Target="../tags/tag199.xml"/><Relationship Id="rId12" Type="http://schemas.openxmlformats.org/officeDocument/2006/relationships/slideLayout" Target="../slideLayouts/slideLayout14.xml"/><Relationship Id="rId11" Type="http://schemas.openxmlformats.org/officeDocument/2006/relationships/tags" Target="../tags/tag206.xml"/><Relationship Id="rId10" Type="http://schemas.openxmlformats.org/officeDocument/2006/relationships/tags" Target="../tags/tag205.xml"/><Relationship Id="rId1" Type="http://schemas.openxmlformats.org/officeDocument/2006/relationships/tags" Target="../tags/tag198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15.xml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0" Type="http://schemas.openxmlformats.org/officeDocument/2006/relationships/slideLayout" Target="../slideLayouts/slideLayout14.xml"/><Relationship Id="rId1" Type="http://schemas.openxmlformats.org/officeDocument/2006/relationships/tags" Target="../tags/tag20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0" Type="http://schemas.openxmlformats.org/officeDocument/2006/relationships/slideLayout" Target="../slideLayouts/slideLayout14.xml"/><Relationship Id="rId1" Type="http://schemas.openxmlformats.org/officeDocument/2006/relationships/tags" Target="../tags/tag21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33.xml"/><Relationship Id="rId8" Type="http://schemas.openxmlformats.org/officeDocument/2006/relationships/tags" Target="../tags/tag232.xml"/><Relationship Id="rId7" Type="http://schemas.openxmlformats.org/officeDocument/2006/relationships/tags" Target="../tags/tag231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tags" Target="../tags/tag228.xml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0" Type="http://schemas.openxmlformats.org/officeDocument/2006/relationships/slideLayout" Target="../slideLayouts/slideLayout14.xml"/><Relationship Id="rId1" Type="http://schemas.openxmlformats.org/officeDocument/2006/relationships/tags" Target="../tags/tag225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tags" Target="../tags/tag239.xml"/><Relationship Id="rId7" Type="http://schemas.openxmlformats.org/officeDocument/2006/relationships/tags" Target="../tags/tag238.xml"/><Relationship Id="rId6" Type="http://schemas.openxmlformats.org/officeDocument/2006/relationships/image" Target="../media/image31.png"/><Relationship Id="rId5" Type="http://schemas.openxmlformats.org/officeDocument/2006/relationships/tags" Target="../tags/tag237.xml"/><Relationship Id="rId4" Type="http://schemas.openxmlformats.org/officeDocument/2006/relationships/image" Target="../media/image30.png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4" Type="http://schemas.openxmlformats.org/officeDocument/2006/relationships/slideLayout" Target="../slideLayouts/slideLayout14.xml"/><Relationship Id="rId13" Type="http://schemas.openxmlformats.org/officeDocument/2006/relationships/tags" Target="../tags/tag244.xml"/><Relationship Id="rId12" Type="http://schemas.openxmlformats.org/officeDocument/2006/relationships/tags" Target="../tags/tag243.xml"/><Relationship Id="rId11" Type="http://schemas.openxmlformats.org/officeDocument/2006/relationships/tags" Target="../tags/tag242.xml"/><Relationship Id="rId10" Type="http://schemas.openxmlformats.org/officeDocument/2006/relationships/tags" Target="../tags/tag241.xml"/><Relationship Id="rId1" Type="http://schemas.openxmlformats.org/officeDocument/2006/relationships/tags" Target="../tags/tag234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53.xml"/><Relationship Id="rId8" Type="http://schemas.openxmlformats.org/officeDocument/2006/relationships/tags" Target="../tags/tag252.xml"/><Relationship Id="rId7" Type="http://schemas.openxmlformats.org/officeDocument/2006/relationships/tags" Target="../tags/tag251.xml"/><Relationship Id="rId6" Type="http://schemas.openxmlformats.org/officeDocument/2006/relationships/tags" Target="../tags/tag250.xml"/><Relationship Id="rId5" Type="http://schemas.openxmlformats.org/officeDocument/2006/relationships/tags" Target="../tags/tag249.xml"/><Relationship Id="rId4" Type="http://schemas.openxmlformats.org/officeDocument/2006/relationships/tags" Target="../tags/tag248.xml"/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0" Type="http://schemas.openxmlformats.org/officeDocument/2006/relationships/slideLayout" Target="../slideLayouts/slideLayout14.xml"/><Relationship Id="rId1" Type="http://schemas.openxmlformats.org/officeDocument/2006/relationships/tags" Target="../tags/tag2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255.xml"/><Relationship Id="rId1" Type="http://schemas.openxmlformats.org/officeDocument/2006/relationships/tags" Target="../tags/tag25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image" Target="../media/image5.png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73.xml"/><Relationship Id="rId14" Type="http://schemas.openxmlformats.org/officeDocument/2006/relationships/tags" Target="../tags/tag72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tags" Target="../tags/tag6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image" Target="../media/image7.png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9" Type="http://schemas.openxmlformats.org/officeDocument/2006/relationships/tags" Target="../tags/tag97.xml"/><Relationship Id="rId18" Type="http://schemas.openxmlformats.org/officeDocument/2006/relationships/tags" Target="../tags/tag96.xml"/><Relationship Id="rId17" Type="http://schemas.openxmlformats.org/officeDocument/2006/relationships/tags" Target="../tags/tag95.xml"/><Relationship Id="rId16" Type="http://schemas.openxmlformats.org/officeDocument/2006/relationships/tags" Target="../tags/tag94.xml"/><Relationship Id="rId15" Type="http://schemas.openxmlformats.org/officeDocument/2006/relationships/tags" Target="../tags/tag93.xml"/><Relationship Id="rId14" Type="http://schemas.openxmlformats.org/officeDocument/2006/relationships/tags" Target="../tags/tag92.xml"/><Relationship Id="rId13" Type="http://schemas.openxmlformats.org/officeDocument/2006/relationships/tags" Target="../tags/tag91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tags" Target="../tags/tag8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image" Target="../media/image8.png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tags" Target="../tags/tag118.xml"/><Relationship Id="rId12" Type="http://schemas.openxmlformats.org/officeDocument/2006/relationships/slideLayout" Target="../slideLayouts/slideLayout14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tags" Target="../tags/tag11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27.xml"/><Relationship Id="rId12" Type="http://schemas.openxmlformats.org/officeDocument/2006/relationships/slideLayout" Target="../slideLayouts/slideLayout14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图片 114" descr="白框logoRGB深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2283" y="326390"/>
            <a:ext cx="1048385" cy="892175"/>
          </a:xfrm>
          <a:prstGeom prst="rect">
            <a:avLst/>
          </a:prstGeom>
        </p:spPr>
      </p:pic>
      <p:sp>
        <p:nvSpPr>
          <p:cNvPr id="113" name="文本框 112"/>
          <p:cNvSpPr txBox="1"/>
          <p:nvPr/>
        </p:nvSpPr>
        <p:spPr>
          <a:xfrm>
            <a:off x="1050925" y="1661160"/>
            <a:ext cx="9614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600" dirty="0">
                <a:ln w="19050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3600" spc="600" dirty="0">
                <a:ln w="19050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输液器在线检测方案V</a:t>
            </a:r>
            <a:r>
              <a:rPr lang="en-US" altLang="zh-CN" sz="3600" spc="600" dirty="0">
                <a:ln w="19050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9</a:t>
            </a:r>
            <a:r>
              <a:rPr lang="en-US" sz="3600" spc="600" dirty="0">
                <a:ln w="19050">
                  <a:noFill/>
                  <a:prstDash val="solid"/>
                </a:ln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.0</a:t>
            </a:r>
            <a:endParaRPr lang="en-US" sz="3600" spc="600" dirty="0">
              <a:ln w="19050">
                <a:noFill/>
                <a:prstDash val="solid"/>
              </a:ln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2909570" y="3430270"/>
            <a:ext cx="63734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CA6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源于视觉</a:t>
            </a:r>
            <a:r>
              <a:rPr lang="en-US" altLang="zh-CN" sz="2400" b="1" dirty="0">
                <a:solidFill>
                  <a:srgbClr val="FCA6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en-US" sz="2400" b="1" dirty="0">
                <a:solidFill>
                  <a:srgbClr val="FCA6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不止视觉</a:t>
            </a:r>
            <a:r>
              <a:rPr lang="en-US" altLang="zh-CN" sz="2400" b="1" dirty="0">
                <a:solidFill>
                  <a:srgbClr val="FCA6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</a:t>
            </a:r>
            <a:r>
              <a:rPr lang="zh-CN" altLang="en-US" sz="2400" b="1" dirty="0">
                <a:solidFill>
                  <a:srgbClr val="FCA6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源至精密</a:t>
            </a:r>
            <a:r>
              <a:rPr lang="en-US" altLang="zh-CN" sz="2400" b="1" dirty="0">
                <a:solidFill>
                  <a:srgbClr val="FCA6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en-US" sz="2400" b="1" dirty="0">
                <a:solidFill>
                  <a:srgbClr val="FCA6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追求卓越</a:t>
            </a:r>
            <a:endParaRPr lang="zh-CN" altLang="en-US" sz="2400" b="1" dirty="0">
              <a:solidFill>
                <a:srgbClr val="FCA6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386455" y="2901950"/>
            <a:ext cx="5264785" cy="408940"/>
            <a:chOff x="5333" y="4386"/>
            <a:chExt cx="8291" cy="644"/>
          </a:xfrm>
        </p:grpSpPr>
        <p:sp>
          <p:nvSpPr>
            <p:cNvPr id="2" name="矩形 1"/>
            <p:cNvSpPr/>
            <p:nvPr/>
          </p:nvSpPr>
          <p:spPr>
            <a:xfrm>
              <a:off x="5333" y="4386"/>
              <a:ext cx="4261" cy="6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汇报人：林立富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 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杨如寿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9363" y="4386"/>
              <a:ext cx="4261" cy="6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73405" y="908685"/>
          <a:ext cx="10821670" cy="540893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938530"/>
                <a:gridCol w="2705100"/>
                <a:gridCol w="1144905"/>
                <a:gridCol w="1560830"/>
                <a:gridCol w="2705100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3</a:t>
                      </a: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、静脉针无护套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方正粗黑宋简体" panose="02000000000000000000" pitchFamily="2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AI</a:t>
                      </a:r>
                      <a:r>
                        <a:rPr lang="zh-CN" altLang="en-US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检测</a:t>
                      </a:r>
                      <a:endParaRPr lang="zh-CN" altLang="en-US" sz="1600" dirty="0"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目标检测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局部放大图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、指标待分析。</a:t>
                      </a: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被盘管完全遮挡的情况下，会误检。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5" y="3355426"/>
            <a:ext cx="2663373" cy="148173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350" y="3355426"/>
            <a:ext cx="2619375" cy="14817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237" y="3017455"/>
            <a:ext cx="2619375" cy="20002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50920" y="4259580"/>
            <a:ext cx="541020" cy="396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393180" y="3627120"/>
            <a:ext cx="1729740" cy="13030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object 46"/>
          <p:cNvSpPr txBox="1">
            <a:spLocks noGrp="1"/>
          </p:cNvSpPr>
          <p:nvPr>
            <p:custDataLst>
              <p:tags r:id="rId5"/>
            </p:custDataLst>
          </p:nvPr>
        </p:nvSpPr>
        <p:spPr>
          <a:xfrm>
            <a:off x="793115" y="433705"/>
            <a:ext cx="4202430" cy="432435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700" spc="25" dirty="0">
                <a:sym typeface="+mn-ea"/>
              </a:rPr>
              <a:t>6</a:t>
            </a:r>
            <a:r>
              <a:rPr lang="zh-CN" altLang="en-US" sz="2700" spc="25" dirty="0">
                <a:sym typeface="+mn-ea"/>
              </a:rPr>
              <a:t>、</a:t>
            </a:r>
            <a:r>
              <a:rPr sz="2700" spc="25" dirty="0">
                <a:sym typeface="+mn-ea"/>
              </a:rPr>
              <a:t>测试分析</a:t>
            </a:r>
            <a:endParaRPr sz="2700" spc="25" dirty="0">
              <a:sym typeface="+mn-ea"/>
            </a:endParaRPr>
          </a:p>
        </p:txBody>
      </p:sp>
      <p:sp>
        <p:nvSpPr>
          <p:cNvPr id="41" name="object 41"/>
          <p:cNvSpPr/>
          <p:nvPr>
            <p:custDataLst>
              <p:tags r:id="rId6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7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8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9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10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73405" y="908685"/>
          <a:ext cx="10821670" cy="540893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938530"/>
                <a:gridCol w="2705100"/>
                <a:gridCol w="1144905"/>
                <a:gridCol w="1560830"/>
                <a:gridCol w="2705100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4</a:t>
                      </a: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、静脉针有无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方正粗黑宋简体" panose="02000000000000000000" pitchFamily="2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AI</a:t>
                      </a:r>
                      <a:r>
                        <a:rPr lang="zh-CN" altLang="en-US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检测</a:t>
                      </a:r>
                      <a:endParaRPr lang="zh-CN" altLang="en-US" sz="1600" dirty="0"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目标检测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局部放大图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、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指标待分析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。</a:t>
                      </a: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被盘管完全遮挡的情况下，会误检。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5" y="3268717"/>
            <a:ext cx="2684802" cy="15076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438" y="3268717"/>
            <a:ext cx="2684802" cy="15076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471" y="2912855"/>
            <a:ext cx="2589857" cy="222670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090160" y="4152900"/>
            <a:ext cx="350520" cy="2819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284720" y="3627120"/>
            <a:ext cx="1013460" cy="647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object 46"/>
          <p:cNvSpPr txBox="1">
            <a:spLocks noGrp="1"/>
          </p:cNvSpPr>
          <p:nvPr>
            <p:custDataLst>
              <p:tags r:id="rId5"/>
            </p:custDataLst>
          </p:nvPr>
        </p:nvSpPr>
        <p:spPr>
          <a:xfrm>
            <a:off x="793115" y="433705"/>
            <a:ext cx="4202430" cy="432435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700" spc="25" dirty="0">
                <a:sym typeface="+mn-ea"/>
              </a:rPr>
              <a:t>6</a:t>
            </a:r>
            <a:r>
              <a:rPr lang="zh-CN" altLang="en-US" sz="2700" spc="25" dirty="0">
                <a:sym typeface="+mn-ea"/>
              </a:rPr>
              <a:t>、</a:t>
            </a:r>
            <a:r>
              <a:rPr sz="2700" spc="25" dirty="0">
                <a:sym typeface="+mn-ea"/>
              </a:rPr>
              <a:t>测试分析</a:t>
            </a:r>
            <a:endParaRPr sz="2700" spc="25" dirty="0">
              <a:sym typeface="+mn-ea"/>
            </a:endParaRPr>
          </a:p>
        </p:txBody>
      </p:sp>
      <p:sp>
        <p:nvSpPr>
          <p:cNvPr id="41" name="object 41"/>
          <p:cNvSpPr/>
          <p:nvPr>
            <p:custDataLst>
              <p:tags r:id="rId6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7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8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9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10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73405" y="908685"/>
          <a:ext cx="10821670" cy="540893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938530"/>
                <a:gridCol w="2705100"/>
                <a:gridCol w="1144905"/>
                <a:gridCol w="1560830"/>
                <a:gridCol w="2705100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6</a:t>
                      </a: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、封边压管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方正粗黑宋简体" panose="02000000000000000000" pitchFamily="2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AI</a:t>
                      </a:r>
                      <a:r>
                        <a:rPr lang="zh-CN" altLang="en-US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检测</a:t>
                      </a:r>
                      <a:endParaRPr lang="zh-CN" altLang="en-US" sz="1600" dirty="0"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目标检测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局部放大图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、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AI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目标检测可行。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备注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: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管路需超出包装袋。（以封口线为界）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5" y="3321661"/>
            <a:ext cx="2663781" cy="14801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459" y="3321661"/>
            <a:ext cx="2663781" cy="14801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543" y="2922791"/>
            <a:ext cx="2663781" cy="205911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440680" y="3977640"/>
            <a:ext cx="434340" cy="6629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162800" y="2922791"/>
            <a:ext cx="1494524" cy="2059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object 46"/>
          <p:cNvSpPr txBox="1">
            <a:spLocks noGrp="1"/>
          </p:cNvSpPr>
          <p:nvPr>
            <p:custDataLst>
              <p:tags r:id="rId5"/>
            </p:custDataLst>
          </p:nvPr>
        </p:nvSpPr>
        <p:spPr>
          <a:xfrm>
            <a:off x="793115" y="433705"/>
            <a:ext cx="4202430" cy="432435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700" spc="25" dirty="0">
                <a:sym typeface="+mn-ea"/>
              </a:rPr>
              <a:t>6</a:t>
            </a:r>
            <a:r>
              <a:rPr lang="zh-CN" altLang="en-US" sz="2700" spc="25" dirty="0">
                <a:sym typeface="+mn-ea"/>
              </a:rPr>
              <a:t>、</a:t>
            </a:r>
            <a:r>
              <a:rPr sz="2700" spc="25" dirty="0">
                <a:sym typeface="+mn-ea"/>
              </a:rPr>
              <a:t>测试分析</a:t>
            </a:r>
            <a:endParaRPr sz="2700" spc="25" dirty="0">
              <a:sym typeface="+mn-ea"/>
            </a:endParaRPr>
          </a:p>
        </p:txBody>
      </p:sp>
      <p:sp>
        <p:nvSpPr>
          <p:cNvPr id="41" name="object 41"/>
          <p:cNvSpPr/>
          <p:nvPr>
            <p:custDataLst>
              <p:tags r:id="rId6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7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8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9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10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73405" y="908685"/>
          <a:ext cx="10821670" cy="540893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938530"/>
                <a:gridCol w="2705100"/>
                <a:gridCol w="1144905"/>
                <a:gridCol w="1560830"/>
                <a:gridCol w="2705100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7</a:t>
                      </a: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、蓝盖有无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方正粗黑宋简体" panose="02000000000000000000" pitchFamily="2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AI</a:t>
                      </a:r>
                      <a:r>
                        <a:rPr lang="zh-CN" altLang="en-US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检测</a:t>
                      </a:r>
                      <a:endParaRPr lang="zh-CN" altLang="en-US" sz="1600" dirty="0"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目标检测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局部放大图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、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AI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目标检测可行。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6" y="3334406"/>
            <a:ext cx="2660006" cy="15175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34" y="3339059"/>
            <a:ext cx="2660006" cy="15175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050" y="3159726"/>
            <a:ext cx="2576387" cy="18669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191000" y="3779520"/>
            <a:ext cx="388620" cy="350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621780" y="3334406"/>
            <a:ext cx="1348740" cy="11690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object 46"/>
          <p:cNvSpPr txBox="1">
            <a:spLocks noGrp="1"/>
          </p:cNvSpPr>
          <p:nvPr>
            <p:custDataLst>
              <p:tags r:id="rId5"/>
            </p:custDataLst>
          </p:nvPr>
        </p:nvSpPr>
        <p:spPr>
          <a:xfrm>
            <a:off x="793115" y="433705"/>
            <a:ext cx="4202430" cy="432435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700" spc="25" dirty="0">
                <a:sym typeface="+mn-ea"/>
              </a:rPr>
              <a:t>6</a:t>
            </a:r>
            <a:r>
              <a:rPr lang="zh-CN" altLang="en-US" sz="2700" spc="25" dirty="0">
                <a:sym typeface="+mn-ea"/>
              </a:rPr>
              <a:t>、</a:t>
            </a:r>
            <a:r>
              <a:rPr sz="2700" spc="25" dirty="0">
                <a:sym typeface="+mn-ea"/>
              </a:rPr>
              <a:t>测试分析</a:t>
            </a:r>
            <a:endParaRPr sz="2700" spc="25" dirty="0">
              <a:sym typeface="+mn-ea"/>
            </a:endParaRPr>
          </a:p>
        </p:txBody>
      </p:sp>
      <p:sp>
        <p:nvSpPr>
          <p:cNvPr id="41" name="object 41"/>
          <p:cNvSpPr/>
          <p:nvPr>
            <p:custDataLst>
              <p:tags r:id="rId6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7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8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9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10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73405" y="908685"/>
          <a:ext cx="10821670" cy="540893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938530"/>
                <a:gridCol w="2705100"/>
                <a:gridCol w="1144905"/>
                <a:gridCol w="1560830"/>
                <a:gridCol w="2705100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10</a:t>
                      </a: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、油墨污点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方正粗黑宋简体" panose="02000000000000000000" pitchFamily="2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AI</a:t>
                      </a:r>
                      <a:r>
                        <a:rPr lang="zh-CN" altLang="en-US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检测</a:t>
                      </a:r>
                      <a:endParaRPr lang="zh-CN" altLang="en-US" sz="1600" dirty="0"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</a:t>
                      </a:r>
                      <a:endParaRPr lang="en-US" altLang="zh-CN" sz="1600" b="1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目标检测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局部放大图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1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、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指标待分析，</a:t>
                      </a: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缺陷成像对比度明显，可以检测，缺陷成像对比度不明显，不可检测。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52" y="3310342"/>
            <a:ext cx="2551192" cy="15559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104" y="3310342"/>
            <a:ext cx="2551192" cy="15559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056" y="3204920"/>
            <a:ext cx="2647628" cy="175783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419600" y="4033520"/>
            <a:ext cx="406400" cy="325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030720" y="3606800"/>
            <a:ext cx="1026160" cy="863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object 46"/>
          <p:cNvSpPr txBox="1">
            <a:spLocks noGrp="1"/>
          </p:cNvSpPr>
          <p:nvPr>
            <p:custDataLst>
              <p:tags r:id="rId5"/>
            </p:custDataLst>
          </p:nvPr>
        </p:nvSpPr>
        <p:spPr>
          <a:xfrm>
            <a:off x="793115" y="433705"/>
            <a:ext cx="4202430" cy="432435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700" spc="25" dirty="0">
                <a:sym typeface="+mn-ea"/>
              </a:rPr>
              <a:t>6</a:t>
            </a:r>
            <a:r>
              <a:rPr lang="zh-CN" altLang="en-US" sz="2700" spc="25" dirty="0">
                <a:sym typeface="+mn-ea"/>
              </a:rPr>
              <a:t>、</a:t>
            </a:r>
            <a:r>
              <a:rPr sz="2700" spc="25" dirty="0">
                <a:sym typeface="+mn-ea"/>
              </a:rPr>
              <a:t>测试分析</a:t>
            </a:r>
            <a:endParaRPr sz="2700" spc="25" dirty="0">
              <a:sym typeface="+mn-ea"/>
            </a:endParaRPr>
          </a:p>
        </p:txBody>
      </p:sp>
      <p:sp>
        <p:nvSpPr>
          <p:cNvPr id="41" name="object 41"/>
          <p:cNvSpPr/>
          <p:nvPr>
            <p:custDataLst>
              <p:tags r:id="rId6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7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8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9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10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73405" y="908685"/>
          <a:ext cx="10821670" cy="540893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938530"/>
                <a:gridCol w="2705100"/>
                <a:gridCol w="1144905"/>
                <a:gridCol w="1560830"/>
                <a:gridCol w="2705100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11</a:t>
                      </a: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、毛发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方正粗黑宋简体" panose="02000000000000000000" pitchFamily="2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AI</a:t>
                      </a:r>
                      <a:r>
                        <a:rPr lang="zh-CN" altLang="en-US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检测</a:t>
                      </a:r>
                      <a:endParaRPr lang="zh-CN" altLang="en-US" sz="1600" dirty="0"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</a:t>
                      </a:r>
                      <a:endParaRPr lang="en-US" altLang="zh-CN" sz="1600" b="1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目标检测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局部放大图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、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AI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目标检测可行。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5" y="3345378"/>
            <a:ext cx="2650906" cy="15944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071" y="3345378"/>
            <a:ext cx="2650906" cy="15944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977" y="3154700"/>
            <a:ext cx="2642673" cy="189755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236720" y="4074160"/>
            <a:ext cx="558800" cy="467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786880" y="3345378"/>
            <a:ext cx="1371600" cy="13079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object 46"/>
          <p:cNvSpPr txBox="1">
            <a:spLocks noGrp="1"/>
          </p:cNvSpPr>
          <p:nvPr>
            <p:custDataLst>
              <p:tags r:id="rId5"/>
            </p:custDataLst>
          </p:nvPr>
        </p:nvSpPr>
        <p:spPr>
          <a:xfrm>
            <a:off x="793115" y="433705"/>
            <a:ext cx="4202430" cy="432435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700" spc="25" dirty="0">
                <a:sym typeface="+mn-ea"/>
              </a:rPr>
              <a:t>6</a:t>
            </a:r>
            <a:r>
              <a:rPr lang="zh-CN" altLang="en-US" sz="2700" spc="25" dirty="0">
                <a:sym typeface="+mn-ea"/>
              </a:rPr>
              <a:t>、</a:t>
            </a:r>
            <a:r>
              <a:rPr sz="2700" spc="25" dirty="0">
                <a:sym typeface="+mn-ea"/>
              </a:rPr>
              <a:t>测试分析</a:t>
            </a:r>
            <a:endParaRPr sz="2700" spc="25" dirty="0">
              <a:sym typeface="+mn-ea"/>
            </a:endParaRPr>
          </a:p>
        </p:txBody>
      </p:sp>
      <p:sp>
        <p:nvSpPr>
          <p:cNvPr id="41" name="object 41"/>
          <p:cNvSpPr/>
          <p:nvPr>
            <p:custDataLst>
              <p:tags r:id="rId6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7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8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9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10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73405" y="908685"/>
          <a:ext cx="10821670" cy="540893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938530"/>
                <a:gridCol w="2705100"/>
                <a:gridCol w="1144905"/>
                <a:gridCol w="1560830"/>
                <a:gridCol w="2705100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12</a:t>
                      </a: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、黑点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方正粗黑宋简体" panose="02000000000000000000" pitchFamily="2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AI</a:t>
                      </a:r>
                      <a:r>
                        <a:rPr lang="zh-CN" altLang="en-US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检测</a:t>
                      </a:r>
                      <a:endParaRPr lang="zh-CN" altLang="en-US" sz="1600" dirty="0"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</a:t>
                      </a:r>
                      <a:endParaRPr lang="en-US" altLang="zh-CN" sz="1600" b="1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目标检测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局部放大图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、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AI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目标检测可行。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88" y="3429000"/>
            <a:ext cx="2578781" cy="149001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352" y="3429000"/>
            <a:ext cx="2578781" cy="14900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893" y="3216330"/>
            <a:ext cx="2613385" cy="184965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622800" y="4429760"/>
            <a:ext cx="528320" cy="335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091680" y="3759200"/>
            <a:ext cx="66040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object 46"/>
          <p:cNvSpPr txBox="1">
            <a:spLocks noGrp="1"/>
          </p:cNvSpPr>
          <p:nvPr>
            <p:custDataLst>
              <p:tags r:id="rId5"/>
            </p:custDataLst>
          </p:nvPr>
        </p:nvSpPr>
        <p:spPr>
          <a:xfrm>
            <a:off x="793115" y="433705"/>
            <a:ext cx="4202430" cy="432435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700" spc="25" dirty="0">
                <a:sym typeface="+mn-ea"/>
              </a:rPr>
              <a:t>6</a:t>
            </a:r>
            <a:r>
              <a:rPr lang="zh-CN" altLang="en-US" sz="2700" spc="25" dirty="0">
                <a:sym typeface="+mn-ea"/>
              </a:rPr>
              <a:t>、</a:t>
            </a:r>
            <a:r>
              <a:rPr sz="2700" spc="25" dirty="0">
                <a:sym typeface="+mn-ea"/>
              </a:rPr>
              <a:t>测试分析</a:t>
            </a:r>
            <a:endParaRPr sz="2700" spc="25" dirty="0">
              <a:sym typeface="+mn-ea"/>
            </a:endParaRPr>
          </a:p>
        </p:txBody>
      </p:sp>
      <p:sp>
        <p:nvSpPr>
          <p:cNvPr id="41" name="object 41"/>
          <p:cNvSpPr/>
          <p:nvPr>
            <p:custDataLst>
              <p:tags r:id="rId6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7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8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9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10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73405" y="908685"/>
          <a:ext cx="10821670" cy="540893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938530"/>
                <a:gridCol w="2705100"/>
                <a:gridCol w="1144905"/>
                <a:gridCol w="1560830"/>
                <a:gridCol w="2705100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13</a:t>
                      </a: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、调节架有无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方正粗黑宋简体" panose="02000000000000000000" pitchFamily="2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AI</a:t>
                      </a:r>
                      <a:r>
                        <a:rPr lang="zh-CN" altLang="en-US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检测</a:t>
                      </a:r>
                      <a:endParaRPr lang="zh-CN" altLang="en-US" sz="1600" dirty="0"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</a:t>
                      </a:r>
                      <a:endParaRPr lang="en-US" altLang="zh-CN" sz="1600" b="1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目标检测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局部放大图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、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AI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目标检测可行。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40" y="3428999"/>
            <a:ext cx="2597010" cy="15423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885" y="3428999"/>
            <a:ext cx="2597010" cy="15423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655" y="3195308"/>
            <a:ext cx="2623830" cy="200977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257040" y="3606800"/>
            <a:ext cx="772160" cy="5994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451600" y="3606800"/>
            <a:ext cx="1625600" cy="13645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object 46"/>
          <p:cNvSpPr txBox="1">
            <a:spLocks noGrp="1"/>
          </p:cNvSpPr>
          <p:nvPr>
            <p:custDataLst>
              <p:tags r:id="rId5"/>
            </p:custDataLst>
          </p:nvPr>
        </p:nvSpPr>
        <p:spPr>
          <a:xfrm>
            <a:off x="793115" y="433705"/>
            <a:ext cx="4202430" cy="432435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700" spc="25" dirty="0">
                <a:sym typeface="+mn-ea"/>
              </a:rPr>
              <a:t>6</a:t>
            </a:r>
            <a:r>
              <a:rPr lang="zh-CN" altLang="en-US" sz="2700" spc="25" dirty="0">
                <a:sym typeface="+mn-ea"/>
              </a:rPr>
              <a:t>、</a:t>
            </a:r>
            <a:r>
              <a:rPr sz="2700" spc="25" dirty="0">
                <a:sym typeface="+mn-ea"/>
              </a:rPr>
              <a:t>测试分析</a:t>
            </a:r>
            <a:endParaRPr sz="2700" spc="25" dirty="0">
              <a:sym typeface="+mn-ea"/>
            </a:endParaRPr>
          </a:p>
        </p:txBody>
      </p:sp>
      <p:sp>
        <p:nvSpPr>
          <p:cNvPr id="41" name="object 41"/>
          <p:cNvSpPr/>
          <p:nvPr>
            <p:custDataLst>
              <p:tags r:id="rId6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7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8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9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10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bject 46"/>
          <p:cNvSpPr txBox="1">
            <a:spLocks noGrp="1"/>
          </p:cNvSpPr>
          <p:nvPr>
            <p:custDataLst>
              <p:tags r:id="rId2"/>
            </p:custDataLst>
          </p:nvPr>
        </p:nvSpPr>
        <p:spPr>
          <a:xfrm>
            <a:off x="793115" y="433705"/>
            <a:ext cx="4202430" cy="432435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altLang="zh-CN" sz="2700" dirty="0">
                <a:latin typeface="+mn-lt"/>
                <a:ea typeface="微软雅黑" panose="020B0503020204020204" charset="-122"/>
                <a:cs typeface="+mn-lt"/>
                <a:sym typeface="+mn-ea"/>
              </a:rPr>
              <a:t>7</a:t>
            </a:r>
            <a:r>
              <a:rPr lang="zh-CN" altLang="en-US" sz="2700" dirty="0">
                <a:latin typeface="+mn-lt"/>
                <a:ea typeface="微软雅黑" panose="020B0503020204020204" charset="-122"/>
                <a:cs typeface="+mn-lt"/>
                <a:sym typeface="+mn-ea"/>
              </a:rPr>
              <a:t>、视觉方案总结</a:t>
            </a:r>
            <a:endParaRPr sz="2700" spc="25" dirty="0">
              <a:latin typeface="+mn-lt"/>
              <a:cs typeface="+mn-lt"/>
              <a:sym typeface="+mn-ea"/>
            </a:endParaRPr>
          </a:p>
        </p:txBody>
      </p:sp>
      <p:sp>
        <p:nvSpPr>
          <p:cNvPr id="41" name="object 41"/>
          <p:cNvSpPr/>
          <p:nvPr>
            <p:custDataLst>
              <p:tags r:id="rId3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4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5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6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7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3" name="文本框 2"/>
          <p:cNvSpPr txBox="1"/>
          <p:nvPr/>
        </p:nvSpPr>
        <p:spPr>
          <a:xfrm>
            <a:off x="541655" y="1329055"/>
            <a:ext cx="2396490" cy="2176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     </a:t>
            </a:r>
            <a:r>
              <a:rPr lang="zh-CN" altLang="en-US"/>
              <a:t>数据为近期样本测试数据。</a:t>
            </a:r>
            <a:r>
              <a:rPr lang="en-US" altLang="zh-CN"/>
              <a:t>AI</a:t>
            </a:r>
            <a:r>
              <a:rPr lang="zh-CN" altLang="en-US"/>
              <a:t>训练在实际应用中，样本的增加会使指标数据继续优化加强。</a:t>
            </a:r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8"/>
            </p:custDataLst>
          </p:nvPr>
        </p:nvGraphicFramePr>
        <p:xfrm>
          <a:off x="3547110" y="1219200"/>
          <a:ext cx="7804785" cy="5015230"/>
        </p:xfrm>
        <a:graphic>
          <a:graphicData uri="http://schemas.openxmlformats.org/drawingml/2006/table">
            <a:tbl>
              <a:tblPr/>
              <a:tblGrid>
                <a:gridCol w="5980430"/>
                <a:gridCol w="1824355"/>
              </a:tblGrid>
              <a:tr h="455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新的数据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可优化指标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</a:tr>
              <a:tr h="455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整体针有无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99.50%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整体针无护套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99.50%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静脉针有无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99.50%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静脉针针无护套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99.50%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调节架有无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99.50%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蓝盖有无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sym typeface="+mn-ea"/>
                        </a:rPr>
                        <a:t>99.50%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毛发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sym typeface="+mn-ea"/>
                        </a:rPr>
                        <a:t>98.50%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封边压管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sym typeface="+mn-ea"/>
                        </a:rPr>
                        <a:t>98.50%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油墨污点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sym typeface="+mn-ea"/>
                        </a:rPr>
                        <a:t>98.50%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黑点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98.50%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表格 1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898525" y="970280"/>
          <a:ext cx="9998710" cy="525589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43341"/>
                <a:gridCol w="2297430"/>
                <a:gridCol w="1790065"/>
                <a:gridCol w="1459230"/>
                <a:gridCol w="1446530"/>
                <a:gridCol w="2262114"/>
              </a:tblGrid>
              <a:tr h="39878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序号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检测项名称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判定标准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判定依据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可行性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说明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43624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1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整体针多件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AI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目标检测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99.5%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endParaRPr lang="zh-CN" altLang="en-US" sz="14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  <a:tr h="37528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整体针无护套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altLang="zh-CN" sz="14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AI</a:t>
                      </a:r>
                      <a:r>
                        <a:rPr lang="zh-CN" altLang="en-US" sz="14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目标检测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99.5%</a:t>
                      </a:r>
                      <a:endParaRPr lang="en-US" altLang="zh-CN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</a:tr>
              <a:tr h="34798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3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静脉针无护套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altLang="zh-CN" sz="14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AI</a:t>
                      </a:r>
                      <a:r>
                        <a:rPr lang="zh-CN" altLang="en-US" sz="14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目标检测</a:t>
                      </a:r>
                      <a:endParaRPr lang="en-US" altLang="zh-CN" sz="14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指标待分析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被盘管完全遮挡的情况下，会误检。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  <a:tr h="32829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4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14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静脉针有无</a:t>
                      </a:r>
                      <a:endParaRPr lang="zh-CN" altLang="en-US" sz="14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AI目标检测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指标待分析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被盘管完全遮挡的情况下，会误检。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  <a:tr h="3048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6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封边压管</a:t>
                      </a:r>
                      <a:endParaRPr lang="zh-CN" altLang="en-US" sz="14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endParaRPr lang="en-US" altLang="zh-CN" sz="14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AI目标检测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         98.5%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  <a:tr h="36322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7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蓝盖缺件</a:t>
                      </a:r>
                      <a:endParaRPr lang="zh-CN" altLang="en-US" sz="14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endParaRPr lang="en-US" altLang="zh-CN" sz="14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AI目标检测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99.5%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8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油墨污点</a:t>
                      </a:r>
                      <a:endParaRPr lang="zh-CN" altLang="en-US" sz="14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endParaRPr lang="en-US" altLang="zh-CN" sz="14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AI目标检测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指标待分析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缺陷成像对比度明显，可以检测，缺陷成像对比度不明显，不可检测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</a:tr>
              <a:tr h="34925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9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毛发</a:t>
                      </a:r>
                      <a:endParaRPr lang="zh-CN" altLang="en-US" sz="14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endParaRPr lang="en-US" altLang="zh-CN" sz="14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AI目标检测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98.5%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</a:tr>
              <a:tr h="34925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10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黑点</a:t>
                      </a:r>
                      <a:endParaRPr lang="zh-CN" altLang="en-US" sz="14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允许公差范围</a:t>
                      </a:r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±0.2mm</a:t>
                      </a:r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AI目标检测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98.5%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14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6" name="object 46"/>
          <p:cNvSpPr txBox="1">
            <a:spLocks noGrp="1"/>
          </p:cNvSpPr>
          <p:nvPr>
            <p:custDataLst>
              <p:tags r:id="rId3"/>
            </p:custDataLst>
          </p:nvPr>
        </p:nvSpPr>
        <p:spPr>
          <a:xfrm>
            <a:off x="793115" y="433705"/>
            <a:ext cx="4202430" cy="432435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altLang="zh-CN" sz="2700" dirty="0">
                <a:latin typeface="+mn-lt"/>
                <a:ea typeface="微软雅黑" panose="020B0503020204020204" charset="-122"/>
                <a:cs typeface="+mn-lt"/>
                <a:sym typeface="+mn-ea"/>
              </a:rPr>
              <a:t>7</a:t>
            </a:r>
            <a:r>
              <a:rPr lang="zh-CN" altLang="en-US" sz="2700" dirty="0">
                <a:latin typeface="+mn-lt"/>
                <a:ea typeface="微软雅黑" panose="020B0503020204020204" charset="-122"/>
                <a:cs typeface="+mn-lt"/>
                <a:sym typeface="+mn-ea"/>
              </a:rPr>
              <a:t>、视觉方案总结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(</a:t>
            </a:r>
            <a:r>
              <a:rPr lang="zh-CN" altLang="en-US" sz="1800" dirty="0">
                <a:solidFill>
                  <a:srgbClr val="FF0000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样本数据）</a:t>
            </a:r>
            <a:endParaRPr lang="zh-CN" altLang="en-US" sz="1800" spc="25" dirty="0">
              <a:solidFill>
                <a:srgbClr val="FF0000"/>
              </a:solidFill>
              <a:latin typeface="+mn-lt"/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41" name="object 41"/>
          <p:cNvSpPr/>
          <p:nvPr>
            <p:custDataLst>
              <p:tags r:id="rId4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5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6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7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8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6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93115" y="433705"/>
            <a:ext cx="4202430" cy="4324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00" spc="25" dirty="0">
                <a:sym typeface="+mn-ea"/>
              </a:rPr>
              <a:t>1、</a:t>
            </a:r>
            <a:r>
              <a:rPr sz="2700" spc="25" dirty="0">
                <a:sym typeface="+mn-ea"/>
              </a:rPr>
              <a:t>项目概况</a:t>
            </a:r>
            <a:endParaRPr sz="2700" spc="25" dirty="0">
              <a:sym typeface="+mn-ea"/>
            </a:endParaRPr>
          </a:p>
        </p:txBody>
      </p:sp>
      <p:sp>
        <p:nvSpPr>
          <p:cNvPr id="41" name="object 41"/>
          <p:cNvSpPr/>
          <p:nvPr>
            <p:custDataLst>
              <p:tags r:id="rId2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3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4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5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6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graphicFrame>
        <p:nvGraphicFramePr>
          <p:cNvPr id="15" name="表格 14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780732" y="908684"/>
          <a:ext cx="10630535" cy="51873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7015"/>
                <a:gridCol w="360680"/>
                <a:gridCol w="288290"/>
                <a:gridCol w="2914503"/>
                <a:gridCol w="5550047"/>
              </a:tblGrid>
              <a:tr h="486410">
                <a:tc gridSpan="2">
                  <a:txBody>
                    <a:bodyPr/>
                    <a:p>
                      <a:pPr algn="ctr" fontAlgn="ctr"/>
                      <a:r>
                        <a:rPr lang="zh-CN" alt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项目编号</a:t>
                      </a:r>
                      <a:endParaRPr lang="zh-CN" alt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p>
                      <a:pPr marL="182245" marR="0" lvl="0" indent="-182245" algn="ctr" defTabSz="914400" rtl="0" eaLnBrk="0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rowSpan="5">
                  <a:txBody>
                    <a:bodyPr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　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2910">
                <a:tc gridSpan="2">
                  <a:txBody>
                    <a:bodyPr/>
                    <a:p>
                      <a:pPr algn="ctr" fontAlgn="ctr"/>
                      <a:r>
                        <a:rPr lang="zh-CN" altLang="en-US" sz="2000" b="1" u="none" strike="noStrike" dirty="0">
                          <a:effectLst/>
                        </a:rPr>
                        <a:t>客户名称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p>
                      <a:pPr marL="0" marR="0" indent="0" algn="l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0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vMerge="1">
                  <a:tcPr/>
                </a:tc>
              </a:tr>
              <a:tr h="622300">
                <a:tc gridSpan="2">
                  <a:txBody>
                    <a:bodyPr/>
                    <a:p>
                      <a:pPr algn="ctr" fontAlgn="ctr"/>
                      <a:r>
                        <a:rPr lang="zh-CN" altLang="en-US" sz="2000" b="1" u="none" strike="noStrike" dirty="0">
                          <a:effectLst/>
                        </a:rPr>
                        <a:t>设备名称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p>
                      <a:pPr marL="0" marR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kern="1200" dirty="0">
                          <a:solidFill>
                            <a:srgbClr val="000000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  <a:cs typeface="+mn-cs"/>
                        </a:rPr>
                        <a:t>输液器外观检测设备</a:t>
                      </a:r>
                      <a:endParaRPr lang="zh-CN" altLang="en-US" sz="2000" kern="1200" dirty="0">
                        <a:solidFill>
                          <a:srgbClr val="000000"/>
                        </a:solidFill>
                        <a:effectLst/>
                        <a:latin typeface="新宋体" panose="02010609030101010101" charset="-122"/>
                        <a:ea typeface="新宋体" panose="02010609030101010101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vMerge="1">
                  <a:tcPr/>
                </a:tc>
              </a:tr>
              <a:tr h="397510">
                <a:tc gridSpan="4">
                  <a:txBody>
                    <a:bodyPr/>
                    <a:p>
                      <a:pPr algn="l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vMerge="1">
                  <a:tcPr/>
                </a:tc>
              </a:tr>
              <a:tr h="827405">
                <a:tc>
                  <a:txBody>
                    <a:bodyPr/>
                    <a:p>
                      <a:pPr algn="ctr" fontAlgn="ctr"/>
                      <a:r>
                        <a:rPr lang="zh-CN" altLang="en-US" sz="1800" b="1" i="0" u="none" strike="noStrike" dirty="0">
                          <a:effectLst/>
                        </a:rPr>
                        <a:t>检测节拍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algn="l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新宋体" panose="02010609030101010101" charset="-122"/>
                          <a:ea typeface="新宋体" panose="02010609030101010101" charset="-122"/>
                        </a:rPr>
                        <a:t>       </a:t>
                      </a:r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新宋体" panose="02010609030101010101" charset="-122"/>
                          <a:ea typeface="新宋体" panose="02010609030101010101" charset="-122"/>
                        </a:rPr>
                        <a:t>匹配线速度</a:t>
                      </a:r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新宋体" panose="02010609030101010101" charset="-122"/>
                          <a:ea typeface="新宋体" panose="02010609030101010101" charset="-122"/>
                        </a:rPr>
                        <a:t>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FF"/>
                        </a:highlight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  <a:p>
                      <a:pPr algn="l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新宋体" panose="02010609030101010101" charset="-122"/>
                          <a:ea typeface="新宋体" panose="02010609030101010101" charset="-122"/>
                        </a:rPr>
                        <a:t> 4000-4500pcs/h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FF"/>
                        </a:highlight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vMerge="1">
                  <a:tcPr/>
                </a:tc>
              </a:tr>
              <a:tr h="582295">
                <a:tc>
                  <a:txBody>
                    <a:bodyPr/>
                    <a:p>
                      <a:pPr algn="ctr" fontAlgn="ctr"/>
                      <a:r>
                        <a:rPr lang="zh-CN" altLang="en-US" sz="1800" b="1" i="0" u="none" strike="noStrike" dirty="0">
                          <a:effectLst/>
                        </a:rPr>
                        <a:t>项目概述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p>
                      <a:pPr algn="l" fontAlgn="ctr"/>
                      <a:r>
                        <a:rPr lang="zh-CN" altLang="en-US" sz="1200" u="none" strike="noStrike" dirty="0">
                          <a:effectLst/>
                        </a:rPr>
                        <a:t>　</a:t>
                      </a:r>
                      <a:r>
                        <a:rPr lang="en-US" altLang="zh-CN" sz="1200" u="none" strike="noStrike" dirty="0">
                          <a:effectLst/>
                        </a:rPr>
                        <a:t>1</a:t>
                      </a:r>
                      <a:r>
                        <a:rPr lang="zh-CN" altLang="en-US" sz="1200" u="none" strike="noStrike" dirty="0">
                          <a:effectLst/>
                        </a:rPr>
                        <a:t>、</a:t>
                      </a:r>
                      <a:r>
                        <a:rPr lang="zh-CN" altLang="en-US" sz="16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流水线跑料检测产品，</a:t>
                      </a:r>
                      <a:r>
                        <a:rPr lang="en-US" altLang="zh-CN" sz="16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确保产品来料相机拍摄过程保持一致，</a:t>
                      </a:r>
                      <a:r>
                        <a:rPr lang="en-US" altLang="zh-CN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3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</a:t>
                      </a:r>
                      <a:r>
                        <a:rPr lang="zh-CN" altLang="en-US" sz="16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产品检测要规避自然光干扰。</a:t>
                      </a:r>
                      <a:endParaRPr lang="zh-CN" altLang="en-US" sz="160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49555">
                <a:tc rowSpan="6">
                  <a:txBody>
                    <a:bodyPr/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具体需求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相机一</a:t>
                      </a:r>
                      <a:endParaRPr lang="zh-CN" altLang="en-US" sz="160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rowSpan="3" gridSpan="2">
                  <a:txBody>
                    <a:bodyPr/>
                    <a:p>
                      <a:r>
                        <a:rPr lang="en-US" altLang="zh-CN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、整体针多件</a:t>
                      </a:r>
                      <a:r>
                        <a:rPr lang="en-US" altLang="zh-CN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en-US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、整体针无护套</a:t>
                      </a:r>
                      <a:r>
                        <a:rPr lang="en-US" altLang="zh-CN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lang="zh-CN" altLang="en-US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、静脉针无护套</a:t>
                      </a:r>
                      <a:r>
                        <a:rPr lang="en-US" altLang="zh-CN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r>
                        <a:rPr lang="zh-CN" altLang="en-US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、静脉针有无</a:t>
                      </a:r>
                      <a:r>
                        <a:rPr lang="en-US" altLang="zh-CN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r>
                        <a:rPr lang="zh-CN" altLang="en-US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、封边压管</a:t>
                      </a:r>
                      <a:r>
                        <a:rPr lang="en-US" altLang="zh-CN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</a:t>
                      </a:r>
                      <a:r>
                        <a:rPr lang="zh-CN" altLang="en-US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、蓝盖缺件</a:t>
                      </a:r>
                      <a:r>
                        <a:rPr lang="en-US" altLang="zh-CN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7</a:t>
                      </a:r>
                      <a:r>
                        <a:rPr lang="zh-CN" altLang="en-US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、油墨污点</a:t>
                      </a:r>
                      <a:r>
                        <a:rPr lang="en-US" altLang="zh-CN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8</a:t>
                      </a:r>
                      <a:r>
                        <a:rPr lang="zh-CN" altLang="en-US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、毛发</a:t>
                      </a:r>
                      <a:r>
                        <a:rPr lang="en-US" altLang="zh-CN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9</a:t>
                      </a:r>
                      <a:r>
                        <a:rPr lang="zh-CN" altLang="en-US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、黑点</a:t>
                      </a:r>
                      <a:r>
                        <a:rPr lang="en-US" altLang="zh-CN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10</a:t>
                      </a:r>
                      <a:r>
                        <a:rPr lang="zh-CN" altLang="en-US" sz="1600" dirty="0"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、调节架有无</a:t>
                      </a:r>
                      <a:endParaRPr lang="zh-CN" altLang="en-US" sz="1600" dirty="0">
                        <a:effectLst/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cPr/>
                </a:tc>
              </a:tr>
              <a:tr h="263525">
                <a:tc vMerge="1">
                  <a:tcPr/>
                </a:tc>
                <a:tc gridSpan="2">
                  <a:txBody>
                    <a:bodyPr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相机一</a:t>
                      </a:r>
                      <a:endParaRPr lang="zh-CN" altLang="en-US" sz="160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vMerge="1" gridSpan="2"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/>
                </a:tc>
              </a:tr>
              <a:tr h="283845">
                <a:tc vMerge="1">
                  <a:tcPr/>
                </a:tc>
                <a:tc gridSpan="2">
                  <a:txBody>
                    <a:bodyPr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相机一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vMerge="1" gridSpan="2"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/>
                </a:tc>
              </a:tr>
              <a:tr h="283845">
                <a:tc vMerge="1">
                  <a:tcPr/>
                </a:tc>
                <a:tc gridSpan="2">
                  <a:txBody>
                    <a:bodyPr/>
                    <a:p>
                      <a:pPr algn="ctr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p>
                      <a:pPr marL="0" marR="0" indent="0" algn="l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64160">
                <a:tc vMerge="1">
                  <a:tcPr/>
                </a:tc>
                <a:tc gridSpan="2">
                  <a:txBody>
                    <a:bodyPr/>
                    <a:p>
                      <a:pPr algn="ctr" fontAlgn="ctr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p>
                      <a:pPr algn="l" fontAlgn="ctr"/>
                      <a:endParaRPr lang="zh-CN" altLang="en-US" sz="18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64160">
                <a:tc v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endParaRPr lang="zh-CN" altLang="en-US" sz="18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006465" y="908685"/>
            <a:ext cx="5404485" cy="27076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5970" y="6119495"/>
            <a:ext cx="10720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备注：需要满足同一款产品（产品配件一致，包装纸内容一致），同一款产品需连续生产</a:t>
            </a:r>
            <a:r>
              <a:rPr lang="en-US" altLang="zh-CN"/>
              <a:t>10</a:t>
            </a:r>
            <a:r>
              <a:rPr lang="zh-CN" altLang="en-US"/>
              <a:t>天以上周期。</a:t>
            </a:r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表格 1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897890" y="970280"/>
          <a:ext cx="9998710" cy="49815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43585"/>
                <a:gridCol w="1914525"/>
                <a:gridCol w="2436495"/>
                <a:gridCol w="1381125"/>
                <a:gridCol w="1394460"/>
                <a:gridCol w="2128520"/>
              </a:tblGrid>
              <a:tr h="41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序号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检测项名称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判定标准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判定依据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可行性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说明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4483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11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调节架有无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AI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目标检测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99.5%</a:t>
                      </a:r>
                      <a:endParaRPr lang="en-US" altLang="zh-CN" sz="1400" u="none" strike="noStrike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endParaRPr lang="zh-CN" altLang="en-US" sz="14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  <a:tr h="53149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</a:tr>
              <a:tr h="53213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endParaRPr lang="en-US" altLang="zh-CN" sz="14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  <a:tr h="53213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endParaRPr lang="zh-CN" altLang="en-US" sz="14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endParaRPr lang="zh-CN" altLang="en-US" sz="1400" u="none" strike="noStrike" kern="1200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</a:tr>
              <a:tr h="4946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sz="14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endParaRPr lang="zh-CN" altLang="en-US" sz="1400" u="none" strike="noStrike" kern="1200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</a:tr>
              <a:tr h="75057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sz="14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endParaRPr lang="en-US" altLang="zh-CN" sz="14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  <a:tr h="60642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sz="14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endParaRPr lang="en-US" altLang="zh-CN" sz="14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</a:tr>
              <a:tr h="66675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备注：测试风险评估，项目风险点说明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、产品来料，拍摄位置要确保一致性。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、视觉检测不允许有自然光干扰。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anchor="ctr"/>
                </a:tc>
              </a:tr>
            </a:tbl>
          </a:graphicData>
        </a:graphic>
      </p:graphicFrame>
      <p:sp>
        <p:nvSpPr>
          <p:cNvPr id="46" name="object 46"/>
          <p:cNvSpPr txBox="1">
            <a:spLocks noGrp="1"/>
          </p:cNvSpPr>
          <p:nvPr>
            <p:custDataLst>
              <p:tags r:id="rId3"/>
            </p:custDataLst>
          </p:nvPr>
        </p:nvSpPr>
        <p:spPr>
          <a:xfrm>
            <a:off x="793115" y="433705"/>
            <a:ext cx="4202430" cy="432435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altLang="zh-CN" sz="27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7</a:t>
            </a:r>
            <a:r>
              <a:rPr lang="zh-CN" altLang="en-US" sz="27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、视觉方案总结</a:t>
            </a:r>
            <a:endParaRPr sz="2700" spc="25" dirty="0">
              <a:sym typeface="+mn-ea"/>
            </a:endParaRPr>
          </a:p>
        </p:txBody>
      </p:sp>
      <p:sp>
        <p:nvSpPr>
          <p:cNvPr id="41" name="object 41"/>
          <p:cNvSpPr/>
          <p:nvPr>
            <p:custDataLst>
              <p:tags r:id="rId4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5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6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7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8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0478" y="1054801"/>
          <a:ext cx="10830560" cy="542925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501775"/>
                <a:gridCol w="3913505"/>
                <a:gridCol w="1971040"/>
                <a:gridCol w="3444240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检测工位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</a:rPr>
                        <a:t>相机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</a:rPr>
                        <a:t>1 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相机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光源参数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检测项内容</a:t>
                      </a:r>
                      <a:r>
                        <a:rPr lang="en-US" altLang="zh-CN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FFFF00"/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790">
                <a:tc rowSpan="9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镜头类型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FA 25mm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镜头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00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思源黑体" panose="020B0400000000000000" charset="-122"/>
                          <a:ea typeface="思源黑体" panose="020B0400000000000000" charset="-122"/>
                        </a:rPr>
                        <a:t>1200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思源黑体" panose="020B0400000000000000" charset="-122"/>
                          <a:ea typeface="思源黑体" panose="020B0400000000000000" charset="-122"/>
                        </a:rPr>
                        <a:t>万彩色</a:t>
                      </a:r>
                      <a:endParaRPr lang="zh-CN" altLang="en-US" sz="14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737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思源黑体" panose="020B0400000000000000" charset="-122"/>
                          <a:ea typeface="思源黑体" panose="020B0400000000000000" charset="-122"/>
                        </a:rPr>
                        <a:t>底部背光源</a:t>
                      </a:r>
                      <a:endParaRPr lang="zh-CN" altLang="en-US" sz="14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737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思源黑体" panose="020B0400000000000000" charset="-122"/>
                          <a:ea typeface="思源黑体" panose="020B0400000000000000" charset="-122"/>
                        </a:rPr>
                        <a:t>3.45um</a:t>
                      </a:r>
                      <a:endParaRPr lang="zh-CN" altLang="en-US" sz="14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737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X,Y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思源黑体" panose="020B0400000000000000" charset="-122"/>
                          <a:ea typeface="思源黑体" panose="020B0400000000000000" charset="-122"/>
                        </a:rPr>
                        <a:t>230mm*200mm</a:t>
                      </a:r>
                      <a:endParaRPr lang="en-US" altLang="zh-CN" sz="14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7370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思源黑体" panose="020B0400000000000000" charset="-122"/>
                          <a:ea typeface="思源黑体" panose="020B0400000000000000" charset="-122"/>
                        </a:rPr>
                        <a:t>单像素精度 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思源黑体" panose="020B0400000000000000" charset="-122"/>
                          <a:ea typeface="思源黑体" panose="020B0400000000000000" charset="-122"/>
                        </a:rPr>
                        <a:t>0.056</a:t>
                      </a:r>
                      <a:endParaRPr lang="zh-CN" altLang="en-US" sz="14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7370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相机状态参数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</a:rPr>
                        <a:t>全局曝光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</a:rPr>
                        <a:t> 600us 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</a:rPr>
                        <a:t>增益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</a:rPr>
                        <a:t>50</a:t>
                      </a:r>
                      <a:endParaRPr lang="en-US" altLang="zh-CN" sz="14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767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光源状态参数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</a:rPr>
                        <a:t>数显控制器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</a:rPr>
                        <a:t>255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</a:rPr>
                        <a:t>级</a:t>
                      </a:r>
                      <a:endParaRPr lang="zh-CN" altLang="en-US" sz="14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737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镜头状态参数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highlight>
                            <a:srgbClr val="FFFFFF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25mm</a:t>
                      </a:r>
                      <a:r>
                        <a:rPr lang="zh-CN" altLang="en-US" sz="1400" dirty="0">
                          <a:highlight>
                            <a:srgbClr val="FFFFFF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</a:t>
                      </a:r>
                      <a:r>
                        <a:rPr lang="en-US" altLang="zh-CN" sz="1400" dirty="0">
                          <a:highlight>
                            <a:srgbClr val="FFFFFF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 1.1</a:t>
                      </a:r>
                      <a:r>
                        <a:rPr lang="zh-CN" altLang="en-US" sz="1400" dirty="0">
                          <a:highlight>
                            <a:srgbClr val="FFFFFF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靶面</a:t>
                      </a:r>
                      <a:endParaRPr lang="en-US" altLang="zh-CN" sz="1400" dirty="0">
                        <a:highlight>
                          <a:srgbClr val="FFFFFF"/>
                        </a:highlight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5" name="矩形 24"/>
          <p:cNvSpPr/>
          <p:nvPr/>
        </p:nvSpPr>
        <p:spPr>
          <a:xfrm>
            <a:off x="4079632" y="1694821"/>
            <a:ext cx="1729752" cy="10214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1200</a:t>
            </a:r>
            <a:r>
              <a:rPr lang="zh-CN" altLang="en-US" dirty="0"/>
              <a:t>万彩色</a:t>
            </a:r>
            <a:r>
              <a:rPr lang="en-US" altLang="zh-CN" dirty="0"/>
              <a:t>+25mm</a:t>
            </a:r>
            <a:r>
              <a:rPr lang="zh-CN" altLang="en-US" dirty="0"/>
              <a:t>镜头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4080510" y="5418455"/>
            <a:ext cx="1729105" cy="55943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ym typeface="+mn-ea"/>
              </a:rPr>
              <a:t>底部背光源</a:t>
            </a:r>
            <a:endParaRPr lang="zh-CN" altLang="en-US" dirty="0"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079875" y="4276725"/>
            <a:ext cx="1729740" cy="5492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ym typeface="+mn-ea"/>
              </a:rPr>
              <a:t>产品</a:t>
            </a:r>
            <a:endParaRPr lang="zh-CN" altLang="en-US" dirty="0">
              <a:sym typeface="+mn-ea"/>
            </a:endParaRPr>
          </a:p>
        </p:txBody>
      </p:sp>
      <p:pic>
        <p:nvPicPr>
          <p:cNvPr id="33" name="图片 3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692642" y="1694520"/>
            <a:ext cx="791210" cy="110934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4" name="直接连接符 33"/>
          <p:cNvCxnSpPr/>
          <p:nvPr/>
        </p:nvCxnSpPr>
        <p:spPr>
          <a:xfrm>
            <a:off x="1716647" y="2785849"/>
            <a:ext cx="1588770" cy="14605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2728751" y="4528646"/>
            <a:ext cx="744855" cy="2851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100"/>
          </a:p>
        </p:txBody>
      </p:sp>
      <p:cxnSp>
        <p:nvCxnSpPr>
          <p:cNvPr id="36" name="直接连接符 35"/>
          <p:cNvCxnSpPr/>
          <p:nvPr/>
        </p:nvCxnSpPr>
        <p:spPr>
          <a:xfrm flipV="1">
            <a:off x="1745222" y="4520270"/>
            <a:ext cx="1525270" cy="8255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H="1" flipV="1">
            <a:off x="2499043" y="2944599"/>
            <a:ext cx="22623" cy="143101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"/>
          <p:cNvSpPr txBox="1"/>
          <p:nvPr/>
        </p:nvSpPr>
        <p:spPr>
          <a:xfrm>
            <a:off x="972427" y="3411242"/>
            <a:ext cx="1297305" cy="36131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highlight>
                  <a:srgbClr val="FFFFFF"/>
                </a:highlight>
              </a:rPr>
              <a:t>410±30mm</a:t>
            </a:r>
            <a:endParaRPr lang="zh-CN" sz="1600" dirty="0">
              <a:highlight>
                <a:srgbClr val="FFFFFF"/>
              </a:highlight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 rot="5400000" flipV="1">
            <a:off x="2084947" y="5039065"/>
            <a:ext cx="863600" cy="9525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>
            <a:endCxn id="33" idx="3"/>
          </p:cNvCxnSpPr>
          <p:nvPr/>
        </p:nvCxnSpPr>
        <p:spPr>
          <a:xfrm flipH="1">
            <a:off x="3483367" y="2242993"/>
            <a:ext cx="504190" cy="6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>
            <a:endCxn id="35" idx="3"/>
          </p:cNvCxnSpPr>
          <p:nvPr/>
        </p:nvCxnSpPr>
        <p:spPr>
          <a:xfrm flipH="1">
            <a:off x="3473218" y="4660547"/>
            <a:ext cx="422275" cy="114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746492" y="5481660"/>
            <a:ext cx="1524000" cy="635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2"/>
          <p:cNvSpPr txBox="1"/>
          <p:nvPr/>
        </p:nvSpPr>
        <p:spPr>
          <a:xfrm>
            <a:off x="972185" y="4831080"/>
            <a:ext cx="1285875" cy="3587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highlight>
                  <a:srgbClr val="FFFFFF"/>
                </a:highlight>
              </a:rPr>
              <a:t>50±30mm</a:t>
            </a:r>
            <a:endParaRPr lang="zh-CN" sz="1400" dirty="0">
              <a:highlight>
                <a:srgbClr val="FFFFFF"/>
              </a:highlight>
            </a:endParaRPr>
          </a:p>
        </p:txBody>
      </p:sp>
      <p:cxnSp>
        <p:nvCxnSpPr>
          <p:cNvPr id="8" name="直接箭头连接符 7"/>
          <p:cNvCxnSpPr>
            <a:endCxn id="11268" idx="3"/>
          </p:cNvCxnSpPr>
          <p:nvPr/>
        </p:nvCxnSpPr>
        <p:spPr>
          <a:xfrm flipH="1">
            <a:off x="3683031" y="5692745"/>
            <a:ext cx="290830" cy="5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图片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213610" y="5488305"/>
            <a:ext cx="1469390" cy="41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" name="object 46"/>
          <p:cNvSpPr txBox="1">
            <a:spLocks noGrp="1"/>
          </p:cNvSpPr>
          <p:nvPr>
            <p:custDataLst>
              <p:tags r:id="rId7"/>
            </p:custDataLst>
          </p:nvPr>
        </p:nvSpPr>
        <p:spPr>
          <a:xfrm>
            <a:off x="793115" y="433705"/>
            <a:ext cx="4202430" cy="432435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altLang="zh-CN" sz="2700" spc="25" dirty="0">
                <a:sym typeface="+mn-ea"/>
              </a:rPr>
              <a:t>8</a:t>
            </a:r>
            <a:r>
              <a:rPr lang="zh-CN" sz="2700" spc="25" dirty="0">
                <a:sym typeface="+mn-ea"/>
              </a:rPr>
              <a:t>、</a:t>
            </a:r>
            <a:r>
              <a:rPr sz="2700" spc="25" dirty="0">
                <a:sym typeface="+mn-ea"/>
              </a:rPr>
              <a:t>视觉架设</a:t>
            </a:r>
            <a:endParaRPr sz="2700" spc="25" dirty="0">
              <a:sym typeface="+mn-ea"/>
            </a:endParaRPr>
          </a:p>
        </p:txBody>
      </p:sp>
      <p:sp>
        <p:nvSpPr>
          <p:cNvPr id="41" name="object 41"/>
          <p:cNvSpPr/>
          <p:nvPr>
            <p:custDataLst>
              <p:tags r:id="rId8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9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10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3" name="object 44"/>
          <p:cNvSpPr/>
          <p:nvPr>
            <p:custDataLst>
              <p:tags r:id="rId11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12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70300" y="492760"/>
            <a:ext cx="7083425" cy="203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918845" y="1071245"/>
          <a:ext cx="10354310" cy="5177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780"/>
                <a:gridCol w="1567180"/>
                <a:gridCol w="3795395"/>
                <a:gridCol w="774065"/>
                <a:gridCol w="835660"/>
                <a:gridCol w="862330"/>
                <a:gridCol w="1739900"/>
              </a:tblGrid>
              <a:tr h="54165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货物名称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型号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单位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品牌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9433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alt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主机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I5 6500 16+256  gtx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2060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显卡 6网卡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台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台进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Windows</a:t>
                      </a: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多线程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81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显示器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15.6</a:t>
                      </a: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英寸</a:t>
                      </a:r>
                      <a:r>
                        <a:rPr lang="en-US" alt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分辨率</a:t>
                      </a:r>
                      <a:r>
                        <a:rPr lang="en-US" alt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1920*1080</a:t>
                      </a:r>
                      <a:endParaRPr lang="en-US" altLang="zh-CN" sz="16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台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金乐驰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15.6</a:t>
                      </a: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英寸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镜头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+mn-lt"/>
                        </a:rPr>
                        <a:t>BSY-MFA230-S25</a:t>
                      </a:r>
                      <a:endParaRPr lang="en-US" altLang="zh-CN" sz="1600" b="0" dirty="0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+mn-lt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视清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1600" dirty="0"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相机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BSY-CH120-10GC</a:t>
                      </a:r>
                      <a:endParaRPr lang="en-US" altLang="zh-CN" sz="1600" b="0" kern="1200" dirty="0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+mn-lt"/>
                        <a:sym typeface="+mn-ea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海康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光源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BSY-HFS260200-W</a:t>
                      </a:r>
                      <a:endParaRPr lang="en-US" altLang="zh-CN" sz="1600" dirty="0"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康视达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689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endParaRPr lang="en-US" altLang="zh-CN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光源控制器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600" b="0" dirty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BSY-SPS24120B-4TD</a:t>
                      </a:r>
                      <a:endParaRPr lang="en-US" altLang="zh-CN" sz="1600" b="0" dirty="0"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康视达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endParaRPr lang="en-US" altLang="zh-CN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通讯方式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b="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6" name="object 46"/>
          <p:cNvSpPr txBox="1">
            <a:spLocks noGrp="1"/>
          </p:cNvSpPr>
          <p:nvPr>
            <p:custDataLst>
              <p:tags r:id="rId3"/>
            </p:custDataLst>
          </p:nvPr>
        </p:nvSpPr>
        <p:spPr>
          <a:xfrm>
            <a:off x="793115" y="433705"/>
            <a:ext cx="4202430" cy="432435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altLang="zh-CN" sz="27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9</a:t>
            </a:r>
            <a:r>
              <a:rPr lang="zh-CN" altLang="en-US" sz="27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、视觉方案配置</a:t>
            </a:r>
            <a:endParaRPr sz="2700" spc="25" dirty="0">
              <a:sym typeface="+mn-ea"/>
            </a:endParaRPr>
          </a:p>
        </p:txBody>
      </p:sp>
      <p:sp>
        <p:nvSpPr>
          <p:cNvPr id="41" name="object 41"/>
          <p:cNvSpPr/>
          <p:nvPr>
            <p:custDataLst>
              <p:tags r:id="rId4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5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6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7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8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文本框 112"/>
          <p:cNvSpPr txBox="1"/>
          <p:nvPr>
            <p:custDataLst>
              <p:tags r:id="rId1"/>
            </p:custDataLst>
          </p:nvPr>
        </p:nvSpPr>
        <p:spPr>
          <a:xfrm>
            <a:off x="3769360" y="2626360"/>
            <a:ext cx="48825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rgbClr val="40404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Thanks You</a:t>
            </a:r>
            <a:r>
              <a:rPr lang="zh-CN" altLang="en-US" sz="6000">
                <a:solidFill>
                  <a:srgbClr val="40404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！</a:t>
            </a:r>
            <a:endParaRPr lang="zh-CN" altLang="en-US" sz="6000">
              <a:solidFill>
                <a:srgbClr val="40404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350385" y="1471930"/>
            <a:ext cx="37204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>
                <a:solidFill>
                  <a:srgbClr val="40404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谢谢观看！</a:t>
            </a:r>
            <a:endParaRPr lang="zh-CN" altLang="en-US" sz="6000">
              <a:solidFill>
                <a:srgbClr val="40404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6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93115" y="433705"/>
            <a:ext cx="4442460" cy="4324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700" spc="25" dirty="0"/>
              <a:t>2</a:t>
            </a:r>
            <a:r>
              <a:rPr lang="zh-CN" altLang="en-US" sz="2700" spc="25" dirty="0"/>
              <a:t>、</a:t>
            </a:r>
            <a:r>
              <a:rPr sz="2700" spc="25" dirty="0"/>
              <a:t>设备布局示意</a:t>
            </a:r>
            <a:r>
              <a:rPr sz="2700" spc="35" dirty="0"/>
              <a:t>图</a:t>
            </a:r>
            <a:endParaRPr lang="zh-CN" sz="2700" spc="35" dirty="0"/>
          </a:p>
        </p:txBody>
      </p:sp>
      <p:sp>
        <p:nvSpPr>
          <p:cNvPr id="41" name="object 41"/>
          <p:cNvSpPr/>
          <p:nvPr>
            <p:custDataLst>
              <p:tags r:id="rId2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3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4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5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6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690" y="1530350"/>
            <a:ext cx="11015345" cy="4093845"/>
          </a:xfrm>
          <a:prstGeom prst="rect">
            <a:avLst/>
          </a:prstGeom>
        </p:spPr>
      </p:pic>
      <p:sp>
        <p:nvSpPr>
          <p:cNvPr id="3" name="圆角矩形标注 2"/>
          <p:cNvSpPr/>
          <p:nvPr>
            <p:custDataLst>
              <p:tags r:id="rId8"/>
            </p:custDataLst>
          </p:nvPr>
        </p:nvSpPr>
        <p:spPr>
          <a:xfrm>
            <a:off x="2753360" y="1313180"/>
            <a:ext cx="1448435" cy="382270"/>
          </a:xfrm>
          <a:prstGeom prst="wedgeRoundRectCallout">
            <a:avLst>
              <a:gd name="adj1" fmla="val -73691"/>
              <a:gd name="adj2" fmla="val 17906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600"/>
              <a:t>掉落导向槽</a:t>
            </a:r>
            <a:endParaRPr lang="zh-CN" sz="1600"/>
          </a:p>
        </p:txBody>
      </p:sp>
      <p:sp>
        <p:nvSpPr>
          <p:cNvPr id="4" name="圆角矩形标注 3"/>
          <p:cNvSpPr/>
          <p:nvPr>
            <p:custDataLst>
              <p:tags r:id="rId9"/>
            </p:custDataLst>
          </p:nvPr>
        </p:nvSpPr>
        <p:spPr>
          <a:xfrm>
            <a:off x="5642610" y="5624195"/>
            <a:ext cx="1181100" cy="382270"/>
          </a:xfrm>
          <a:prstGeom prst="wedgeRoundRectCallout">
            <a:avLst>
              <a:gd name="adj1" fmla="val 73864"/>
              <a:gd name="adj2" fmla="val -4428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400"/>
              <a:t>爬坡线提速</a:t>
            </a:r>
            <a:endParaRPr lang="zh-CN" sz="1400"/>
          </a:p>
        </p:txBody>
      </p:sp>
      <p:sp>
        <p:nvSpPr>
          <p:cNvPr id="5" name="圆角矩形标注 4"/>
          <p:cNvSpPr/>
          <p:nvPr>
            <p:custDataLst>
              <p:tags r:id="rId10"/>
            </p:custDataLst>
          </p:nvPr>
        </p:nvSpPr>
        <p:spPr>
          <a:xfrm>
            <a:off x="635000" y="3923665"/>
            <a:ext cx="1419860" cy="382270"/>
          </a:xfrm>
          <a:prstGeom prst="wedgeRoundRectCallout">
            <a:avLst>
              <a:gd name="adj1" fmla="val 56976"/>
              <a:gd name="adj2" fmla="val -3377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600">
                <a:sym typeface="+mn-ea"/>
              </a:rPr>
              <a:t>防叠料机构</a:t>
            </a:r>
            <a:endParaRPr lang="zh-CN" sz="1600"/>
          </a:p>
        </p:txBody>
      </p:sp>
      <p:sp>
        <p:nvSpPr>
          <p:cNvPr id="8" name="圆角矩形标注 7"/>
          <p:cNvSpPr/>
          <p:nvPr>
            <p:custDataLst>
              <p:tags r:id="rId11"/>
            </p:custDataLst>
          </p:nvPr>
        </p:nvSpPr>
        <p:spPr>
          <a:xfrm>
            <a:off x="8258810" y="5624195"/>
            <a:ext cx="638810" cy="382270"/>
          </a:xfrm>
          <a:prstGeom prst="wedgeRoundRectCallout">
            <a:avLst>
              <a:gd name="adj1" fmla="val 17395"/>
              <a:gd name="adj2" fmla="val -4418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/>
              <a:t>CCD</a:t>
            </a:r>
            <a:endParaRPr lang="en-US" altLang="zh-CN" sz="1600"/>
          </a:p>
        </p:txBody>
      </p:sp>
      <p:sp>
        <p:nvSpPr>
          <p:cNvPr id="9" name="圆角矩形标注 8"/>
          <p:cNvSpPr/>
          <p:nvPr>
            <p:custDataLst>
              <p:tags r:id="rId12"/>
            </p:custDataLst>
          </p:nvPr>
        </p:nvSpPr>
        <p:spPr>
          <a:xfrm>
            <a:off x="9110980" y="5624195"/>
            <a:ext cx="974090" cy="382270"/>
          </a:xfrm>
          <a:prstGeom prst="wedgeRoundRectCallout">
            <a:avLst>
              <a:gd name="adj1" fmla="val -44850"/>
              <a:gd name="adj2" fmla="val -3769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/>
              <a:t>NG</a:t>
            </a:r>
            <a:r>
              <a:rPr lang="zh-CN" altLang="en-US" sz="1600"/>
              <a:t>剔除</a:t>
            </a:r>
            <a:endParaRPr lang="zh-CN" altLang="en-US" sz="1600"/>
          </a:p>
        </p:txBody>
      </p:sp>
      <p:sp>
        <p:nvSpPr>
          <p:cNvPr id="11" name="圆角矩形标注 10"/>
          <p:cNvSpPr/>
          <p:nvPr>
            <p:custDataLst>
              <p:tags r:id="rId13"/>
            </p:custDataLst>
          </p:nvPr>
        </p:nvSpPr>
        <p:spPr>
          <a:xfrm>
            <a:off x="6950710" y="5624195"/>
            <a:ext cx="1181100" cy="382270"/>
          </a:xfrm>
          <a:prstGeom prst="wedgeRoundRectCallout">
            <a:avLst>
              <a:gd name="adj1" fmla="val 26021"/>
              <a:gd name="adj2" fmla="val -4152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400"/>
              <a:t>直线再提速</a:t>
            </a:r>
            <a:endParaRPr lang="zh-CN" sz="1400"/>
          </a:p>
        </p:txBody>
      </p:sp>
      <p:sp>
        <p:nvSpPr>
          <p:cNvPr id="12" name="圆角矩形标注 11"/>
          <p:cNvSpPr/>
          <p:nvPr>
            <p:custDataLst>
              <p:tags r:id="rId14"/>
            </p:custDataLst>
          </p:nvPr>
        </p:nvSpPr>
        <p:spPr>
          <a:xfrm>
            <a:off x="4890135" y="5624195"/>
            <a:ext cx="625475" cy="382270"/>
          </a:xfrm>
          <a:prstGeom prst="wedgeRoundRectCallout">
            <a:avLst>
              <a:gd name="adj1" fmla="val 162284"/>
              <a:gd name="adj2" fmla="val -4553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400"/>
              <a:t>滚刷</a:t>
            </a:r>
            <a:endParaRPr lang="zh-CN" sz="1400"/>
          </a:p>
        </p:txBody>
      </p:sp>
      <p:sp>
        <p:nvSpPr>
          <p:cNvPr id="13" name="圆角矩形标注 12"/>
          <p:cNvSpPr/>
          <p:nvPr>
            <p:custDataLst>
              <p:tags r:id="rId15"/>
            </p:custDataLst>
          </p:nvPr>
        </p:nvSpPr>
        <p:spPr>
          <a:xfrm>
            <a:off x="10212070" y="5624195"/>
            <a:ext cx="974090" cy="382270"/>
          </a:xfrm>
          <a:prstGeom prst="wedgeRoundRectCallout">
            <a:avLst>
              <a:gd name="adj1" fmla="val -60625"/>
              <a:gd name="adj2" fmla="val -35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600"/>
              <a:t>转向线</a:t>
            </a:r>
            <a:endParaRPr lang="zh-CN" sz="1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6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93115" y="433705"/>
            <a:ext cx="3320415" cy="4324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700" spc="25" dirty="0"/>
              <a:t>3</a:t>
            </a:r>
            <a:r>
              <a:rPr lang="zh-CN" altLang="en-US" sz="2700" spc="25" dirty="0"/>
              <a:t>、</a:t>
            </a:r>
            <a:r>
              <a:rPr sz="2700" spc="25" dirty="0"/>
              <a:t>设备尺寸</a:t>
            </a:r>
            <a:endParaRPr sz="2700" spc="25" dirty="0"/>
          </a:p>
        </p:txBody>
      </p:sp>
      <p:sp>
        <p:nvSpPr>
          <p:cNvPr id="41" name="object 41"/>
          <p:cNvSpPr/>
          <p:nvPr>
            <p:custDataLst>
              <p:tags r:id="rId2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3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4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5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6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680" y="1066165"/>
            <a:ext cx="10201275" cy="55422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6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93115" y="433705"/>
            <a:ext cx="3484245" cy="4324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700" spc="25" dirty="0"/>
              <a:t>4</a:t>
            </a:r>
            <a:r>
              <a:rPr lang="zh-CN" altLang="en-US" sz="2700" spc="25" dirty="0"/>
              <a:t>、</a:t>
            </a:r>
            <a:r>
              <a:rPr sz="2700" spc="25" dirty="0"/>
              <a:t>设备说明</a:t>
            </a:r>
            <a:endParaRPr sz="2700" spc="25" dirty="0"/>
          </a:p>
        </p:txBody>
      </p:sp>
      <p:sp>
        <p:nvSpPr>
          <p:cNvPr id="41" name="object 41"/>
          <p:cNvSpPr/>
          <p:nvPr>
            <p:custDataLst>
              <p:tags r:id="rId2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3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4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5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6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492760" y="1238250"/>
            <a:ext cx="11655425" cy="4826635"/>
          </a:xfrm>
          <a:prstGeom prst="rect">
            <a:avLst/>
          </a:prstGeom>
        </p:spPr>
      </p:pic>
      <p:sp>
        <p:nvSpPr>
          <p:cNvPr id="3" name="右箭头 2"/>
          <p:cNvSpPr/>
          <p:nvPr>
            <p:custDataLst>
              <p:tags r:id="rId8"/>
            </p:custDataLst>
          </p:nvPr>
        </p:nvSpPr>
        <p:spPr>
          <a:xfrm>
            <a:off x="1395095" y="5372735"/>
            <a:ext cx="613410" cy="1631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右箭头 5"/>
          <p:cNvSpPr/>
          <p:nvPr>
            <p:custDataLst>
              <p:tags r:id="rId9"/>
            </p:custDataLst>
          </p:nvPr>
        </p:nvSpPr>
        <p:spPr>
          <a:xfrm rot="5400000">
            <a:off x="4366895" y="4868545"/>
            <a:ext cx="613410" cy="1631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sp>
        <p:nvSpPr>
          <p:cNvPr id="7" name="右箭头 6"/>
          <p:cNvSpPr/>
          <p:nvPr>
            <p:custDataLst>
              <p:tags r:id="rId10"/>
            </p:custDataLst>
          </p:nvPr>
        </p:nvSpPr>
        <p:spPr>
          <a:xfrm rot="16200000">
            <a:off x="10688955" y="4377055"/>
            <a:ext cx="613410" cy="1631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标注 7"/>
          <p:cNvSpPr/>
          <p:nvPr>
            <p:custDataLst>
              <p:tags r:id="rId11"/>
            </p:custDataLst>
          </p:nvPr>
        </p:nvSpPr>
        <p:spPr>
          <a:xfrm>
            <a:off x="9234170" y="5955665"/>
            <a:ext cx="1016000" cy="382270"/>
          </a:xfrm>
          <a:prstGeom prst="wedgeRoundRectCallout">
            <a:avLst>
              <a:gd name="adj1" fmla="val -36562"/>
              <a:gd name="adj2" fmla="val -2913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/>
              <a:t>NG</a:t>
            </a:r>
            <a:r>
              <a:rPr lang="zh-CN" altLang="en-US" sz="1600"/>
              <a:t>剔除</a:t>
            </a:r>
            <a:endParaRPr lang="zh-CN" altLang="en-US" sz="1600"/>
          </a:p>
        </p:txBody>
      </p:sp>
      <p:sp>
        <p:nvSpPr>
          <p:cNvPr id="18" name="圆角矩形标注 17"/>
          <p:cNvSpPr/>
          <p:nvPr>
            <p:custDataLst>
              <p:tags r:id="rId12"/>
            </p:custDataLst>
          </p:nvPr>
        </p:nvSpPr>
        <p:spPr>
          <a:xfrm>
            <a:off x="7795895" y="5955665"/>
            <a:ext cx="1088390" cy="382270"/>
          </a:xfrm>
          <a:prstGeom prst="wedgeRoundRectCallout">
            <a:avLst>
              <a:gd name="adj1" fmla="val 11435"/>
              <a:gd name="adj2" fmla="val -3242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缺陷检测</a:t>
            </a:r>
            <a:endParaRPr lang="zh-CN" altLang="en-US" sz="1600"/>
          </a:p>
        </p:txBody>
      </p:sp>
      <p:sp>
        <p:nvSpPr>
          <p:cNvPr id="20" name="右箭头 19"/>
          <p:cNvSpPr/>
          <p:nvPr>
            <p:custDataLst>
              <p:tags r:id="rId13"/>
            </p:custDataLst>
          </p:nvPr>
        </p:nvSpPr>
        <p:spPr>
          <a:xfrm>
            <a:off x="5355590" y="5372735"/>
            <a:ext cx="613410" cy="1631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圆角矩形标注 20"/>
          <p:cNvSpPr/>
          <p:nvPr>
            <p:custDataLst>
              <p:tags r:id="rId14"/>
            </p:custDataLst>
          </p:nvPr>
        </p:nvSpPr>
        <p:spPr>
          <a:xfrm>
            <a:off x="6351270" y="3140710"/>
            <a:ext cx="1181100" cy="382270"/>
          </a:xfrm>
          <a:prstGeom prst="wedgeRoundRectCallout">
            <a:avLst>
              <a:gd name="adj1" fmla="val -6451"/>
              <a:gd name="adj2" fmla="val 35199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400"/>
              <a:t>直线再提速</a:t>
            </a:r>
            <a:endParaRPr lang="zh-CN" sz="1400"/>
          </a:p>
        </p:txBody>
      </p:sp>
      <p:sp>
        <p:nvSpPr>
          <p:cNvPr id="23" name="圆角矩形标注 22"/>
          <p:cNvSpPr/>
          <p:nvPr>
            <p:custDataLst>
              <p:tags r:id="rId15"/>
            </p:custDataLst>
          </p:nvPr>
        </p:nvSpPr>
        <p:spPr>
          <a:xfrm>
            <a:off x="4999990" y="3140710"/>
            <a:ext cx="1181100" cy="382270"/>
          </a:xfrm>
          <a:prstGeom prst="wedgeRoundRectCallout">
            <a:avLst>
              <a:gd name="adj1" fmla="val 6505"/>
              <a:gd name="adj2" fmla="val 3920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400"/>
              <a:t>爬坡线提速</a:t>
            </a:r>
            <a:endParaRPr lang="zh-CN" sz="1400"/>
          </a:p>
        </p:txBody>
      </p:sp>
      <p:sp>
        <p:nvSpPr>
          <p:cNvPr id="24" name="圆角矩形标注 23"/>
          <p:cNvSpPr/>
          <p:nvPr>
            <p:custDataLst>
              <p:tags r:id="rId16"/>
            </p:custDataLst>
          </p:nvPr>
        </p:nvSpPr>
        <p:spPr>
          <a:xfrm>
            <a:off x="6351905" y="5955665"/>
            <a:ext cx="705485" cy="382270"/>
          </a:xfrm>
          <a:prstGeom prst="wedgeRoundRectCallout">
            <a:avLst>
              <a:gd name="adj1" fmla="val 32898"/>
              <a:gd name="adj2" fmla="val -2589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导向</a:t>
            </a:r>
            <a:endParaRPr lang="zh-CN" altLang="en-US" sz="1600"/>
          </a:p>
        </p:txBody>
      </p:sp>
      <p:sp>
        <p:nvSpPr>
          <p:cNvPr id="26" name="圆角矩形标注 25"/>
          <p:cNvSpPr/>
          <p:nvPr>
            <p:custDataLst>
              <p:tags r:id="rId17"/>
            </p:custDataLst>
          </p:nvPr>
        </p:nvSpPr>
        <p:spPr>
          <a:xfrm>
            <a:off x="3903345" y="6006465"/>
            <a:ext cx="625475" cy="382270"/>
          </a:xfrm>
          <a:prstGeom prst="wedgeRoundRectCallout">
            <a:avLst>
              <a:gd name="adj1" fmla="val 10609"/>
              <a:gd name="adj2" fmla="val -2272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400"/>
              <a:t>滚刷</a:t>
            </a:r>
            <a:endParaRPr lang="zh-CN" sz="1400"/>
          </a:p>
        </p:txBody>
      </p:sp>
      <p:sp>
        <p:nvSpPr>
          <p:cNvPr id="27" name="圆角矩形标注 26"/>
          <p:cNvSpPr/>
          <p:nvPr>
            <p:custDataLst>
              <p:tags r:id="rId18"/>
            </p:custDataLst>
          </p:nvPr>
        </p:nvSpPr>
        <p:spPr>
          <a:xfrm>
            <a:off x="2369820" y="2568575"/>
            <a:ext cx="1448435" cy="382270"/>
          </a:xfrm>
          <a:prstGeom prst="wedgeRoundRectCallout">
            <a:avLst>
              <a:gd name="adj1" fmla="val -2170"/>
              <a:gd name="adj2" fmla="val 26926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600"/>
              <a:t>掉落导向槽</a:t>
            </a:r>
            <a:endParaRPr lang="zh-CN" sz="1600"/>
          </a:p>
        </p:txBody>
      </p:sp>
      <p:sp>
        <p:nvSpPr>
          <p:cNvPr id="29" name="圆角矩形标注 28"/>
          <p:cNvSpPr/>
          <p:nvPr>
            <p:custDataLst>
              <p:tags r:id="rId19"/>
            </p:custDataLst>
          </p:nvPr>
        </p:nvSpPr>
        <p:spPr>
          <a:xfrm>
            <a:off x="1929130" y="6006465"/>
            <a:ext cx="1419860" cy="382270"/>
          </a:xfrm>
          <a:prstGeom prst="wedgeRoundRectCallout">
            <a:avLst>
              <a:gd name="adj1" fmla="val 15787"/>
              <a:gd name="adj2" fmla="val -277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600">
                <a:sym typeface="+mn-ea"/>
              </a:rPr>
              <a:t>防叠料机构</a:t>
            </a:r>
            <a:endParaRPr lang="zh-CN"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6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93115" y="433705"/>
            <a:ext cx="4202430" cy="4324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altLang="zh-CN" sz="2700" spc="25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4.1</a:t>
            </a:r>
            <a:r>
              <a:rPr lang="zh-CN" altLang="en-US" sz="2700" spc="25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</a:t>
            </a:r>
            <a:r>
              <a:rPr lang="en-US" altLang="zh-CN" sz="2700" spc="25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CCD</a:t>
            </a:r>
            <a:r>
              <a:rPr lang="zh-CN" altLang="en-US" sz="2700" spc="25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机台</a:t>
            </a:r>
            <a:r>
              <a:rPr lang="zh-CN" sz="2700" spc="25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示意</a:t>
            </a:r>
            <a:endParaRPr lang="zh-CN" sz="2700" spc="25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1" name="object 41"/>
          <p:cNvSpPr/>
          <p:nvPr>
            <p:custDataLst>
              <p:tags r:id="rId2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3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4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5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6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120" y="433705"/>
            <a:ext cx="4941570" cy="6077585"/>
          </a:xfrm>
          <a:prstGeom prst="rect">
            <a:avLst/>
          </a:prstGeom>
        </p:spPr>
      </p:pic>
      <p:sp>
        <p:nvSpPr>
          <p:cNvPr id="3" name="圆角矩形标注 2"/>
          <p:cNvSpPr/>
          <p:nvPr>
            <p:custDataLst>
              <p:tags r:id="rId8"/>
            </p:custDataLst>
          </p:nvPr>
        </p:nvSpPr>
        <p:spPr>
          <a:xfrm>
            <a:off x="8370570" y="888365"/>
            <a:ext cx="1104265" cy="382270"/>
          </a:xfrm>
          <a:prstGeom prst="wedgeRoundRectCallout">
            <a:avLst>
              <a:gd name="adj1" fmla="val -219580"/>
              <a:gd name="adj2" fmla="val 2166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600"/>
              <a:t>相机</a:t>
            </a:r>
            <a:endParaRPr lang="zh-CN" sz="1600"/>
          </a:p>
        </p:txBody>
      </p:sp>
      <p:sp>
        <p:nvSpPr>
          <p:cNvPr id="5" name="圆角矩形标注 4"/>
          <p:cNvSpPr/>
          <p:nvPr>
            <p:custDataLst>
              <p:tags r:id="rId9"/>
            </p:custDataLst>
          </p:nvPr>
        </p:nvSpPr>
        <p:spPr>
          <a:xfrm>
            <a:off x="9474835" y="1859280"/>
            <a:ext cx="1295400" cy="382270"/>
          </a:xfrm>
          <a:prstGeom prst="wedgeRoundRectCallout">
            <a:avLst>
              <a:gd name="adj1" fmla="val -108088"/>
              <a:gd name="adj2" fmla="val 710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600"/>
              <a:t>可旋转屏幕</a:t>
            </a:r>
            <a:endParaRPr lang="zh-CN" sz="1600"/>
          </a:p>
        </p:txBody>
      </p:sp>
      <p:sp>
        <p:nvSpPr>
          <p:cNvPr id="12" name="圆角矩形标注 11"/>
          <p:cNvSpPr/>
          <p:nvPr>
            <p:custDataLst>
              <p:tags r:id="rId10"/>
            </p:custDataLst>
          </p:nvPr>
        </p:nvSpPr>
        <p:spPr>
          <a:xfrm>
            <a:off x="8370570" y="3524250"/>
            <a:ext cx="1104265" cy="382270"/>
          </a:xfrm>
          <a:prstGeom prst="wedgeRoundRectCallout">
            <a:avLst>
              <a:gd name="adj1" fmla="val -216935"/>
              <a:gd name="adj2" fmla="val 58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600"/>
              <a:t>背光源</a:t>
            </a:r>
            <a:endParaRPr lang="zh-CN" sz="1600"/>
          </a:p>
        </p:txBody>
      </p:sp>
      <p:sp>
        <p:nvSpPr>
          <p:cNvPr id="13" name="圆角矩形标注 12"/>
          <p:cNvSpPr/>
          <p:nvPr>
            <p:custDataLst>
              <p:tags r:id="rId11"/>
            </p:custDataLst>
          </p:nvPr>
        </p:nvSpPr>
        <p:spPr>
          <a:xfrm>
            <a:off x="8370570" y="4232275"/>
            <a:ext cx="1104265" cy="382270"/>
          </a:xfrm>
          <a:prstGeom prst="wedgeRoundRectCallout">
            <a:avLst>
              <a:gd name="adj1" fmla="val -120672"/>
              <a:gd name="adj2" fmla="val -843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600"/>
              <a:t>进料口</a:t>
            </a:r>
            <a:endParaRPr lang="zh-CN" sz="1600"/>
          </a:p>
        </p:txBody>
      </p:sp>
      <p:sp>
        <p:nvSpPr>
          <p:cNvPr id="14" name="圆角矩形标注 13"/>
          <p:cNvSpPr/>
          <p:nvPr>
            <p:custDataLst>
              <p:tags r:id="rId12"/>
            </p:custDataLst>
          </p:nvPr>
        </p:nvSpPr>
        <p:spPr>
          <a:xfrm>
            <a:off x="2660650" y="4778375"/>
            <a:ext cx="1104265" cy="382270"/>
          </a:xfrm>
          <a:prstGeom prst="wedgeRoundRectCallout">
            <a:avLst>
              <a:gd name="adj1" fmla="val 156267"/>
              <a:gd name="adj2" fmla="val -1945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/>
              <a:t>NG</a:t>
            </a:r>
            <a:r>
              <a:rPr lang="zh-CN" altLang="en-US" sz="1600"/>
              <a:t>下料口</a:t>
            </a:r>
            <a:endParaRPr lang="zh-CN" altLang="en-US" sz="1600"/>
          </a:p>
        </p:txBody>
      </p:sp>
      <p:sp>
        <p:nvSpPr>
          <p:cNvPr id="15" name="圆角矩形标注 14"/>
          <p:cNvSpPr/>
          <p:nvPr>
            <p:custDataLst>
              <p:tags r:id="rId13"/>
            </p:custDataLst>
          </p:nvPr>
        </p:nvSpPr>
        <p:spPr>
          <a:xfrm>
            <a:off x="2660650" y="2269490"/>
            <a:ext cx="1104265" cy="382270"/>
          </a:xfrm>
          <a:prstGeom prst="wedgeRoundRectCallout">
            <a:avLst>
              <a:gd name="adj1" fmla="val 176221"/>
              <a:gd name="adj2" fmla="val 1865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/>
              <a:t>NG</a:t>
            </a:r>
            <a:r>
              <a:rPr lang="zh-CN" altLang="en-US" sz="1600"/>
              <a:t>剔除</a:t>
            </a:r>
            <a:endParaRPr lang="zh-CN" altLang="en-US" sz="1600"/>
          </a:p>
        </p:txBody>
      </p:sp>
      <p:sp>
        <p:nvSpPr>
          <p:cNvPr id="16" name="圆角矩形标注 15"/>
          <p:cNvSpPr/>
          <p:nvPr>
            <p:custDataLst>
              <p:tags r:id="rId14"/>
            </p:custDataLst>
          </p:nvPr>
        </p:nvSpPr>
        <p:spPr>
          <a:xfrm>
            <a:off x="2526665" y="3524250"/>
            <a:ext cx="1238250" cy="382270"/>
          </a:xfrm>
          <a:prstGeom prst="wedgeRoundRectCallout">
            <a:avLst>
              <a:gd name="adj1" fmla="val 83352"/>
              <a:gd name="adj2" fmla="val 9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600"/>
              <a:t>良品出</a:t>
            </a:r>
            <a:r>
              <a:rPr lang="zh-CN" altLang="en-US" sz="1600"/>
              <a:t>料口</a:t>
            </a:r>
            <a:endParaRPr lang="zh-CN" altLang="en-US"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6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93115" y="433705"/>
            <a:ext cx="4202430" cy="4324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altLang="zh-CN" sz="2700" spc="25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5</a:t>
            </a:r>
            <a:r>
              <a:rPr lang="zh-CN" altLang="en-US" sz="2700" spc="25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</a:t>
            </a:r>
            <a:r>
              <a:rPr lang="zh-CN" sz="2700" spc="25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现场空间布局示意</a:t>
            </a:r>
            <a:endParaRPr lang="zh-CN" sz="2700" spc="25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1" name="object 41"/>
          <p:cNvSpPr/>
          <p:nvPr>
            <p:custDataLst>
              <p:tags r:id="rId2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3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4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5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6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1325" y="970280"/>
            <a:ext cx="8903335" cy="56730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73405" y="908685"/>
          <a:ext cx="10821670" cy="540893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938530"/>
                <a:gridCol w="2705100"/>
                <a:gridCol w="1144905"/>
                <a:gridCol w="1560830"/>
                <a:gridCol w="2705100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</a:t>
                      </a: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、整体针多件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方正粗黑宋简体" panose="02000000000000000000" pitchFamily="2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AI</a:t>
                      </a:r>
                      <a:r>
                        <a:rPr lang="zh-CN" altLang="en-US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检测</a:t>
                      </a:r>
                      <a:endParaRPr lang="zh-CN" altLang="en-US" sz="1600" dirty="0"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目标检测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局部放大图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、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AI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目标检测可行。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5" y="3195144"/>
            <a:ext cx="2674725" cy="16501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053" y="3284482"/>
            <a:ext cx="2674725" cy="16501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700" y="3081992"/>
            <a:ext cx="2674724" cy="206045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710152" y="3972910"/>
            <a:ext cx="546538" cy="399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442841" y="3794234"/>
            <a:ext cx="1996966" cy="1219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object 46"/>
          <p:cNvSpPr txBox="1">
            <a:spLocks noGrp="1"/>
          </p:cNvSpPr>
          <p:nvPr>
            <p:custDataLst>
              <p:tags r:id="rId5"/>
            </p:custDataLst>
          </p:nvPr>
        </p:nvSpPr>
        <p:spPr>
          <a:xfrm>
            <a:off x="793115" y="433705"/>
            <a:ext cx="4202430" cy="432435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700" spc="25" dirty="0">
                <a:sym typeface="+mn-ea"/>
              </a:rPr>
              <a:t>6</a:t>
            </a:r>
            <a:r>
              <a:rPr lang="zh-CN" altLang="en-US" sz="2700" spc="25" dirty="0">
                <a:sym typeface="+mn-ea"/>
              </a:rPr>
              <a:t>、</a:t>
            </a:r>
            <a:r>
              <a:rPr sz="2700" spc="25" dirty="0">
                <a:sym typeface="+mn-ea"/>
              </a:rPr>
              <a:t>测试分析</a:t>
            </a:r>
            <a:endParaRPr sz="2700" spc="25" dirty="0">
              <a:sym typeface="+mn-ea"/>
            </a:endParaRPr>
          </a:p>
        </p:txBody>
      </p:sp>
      <p:sp>
        <p:nvSpPr>
          <p:cNvPr id="41" name="object 41"/>
          <p:cNvSpPr/>
          <p:nvPr>
            <p:custDataLst>
              <p:tags r:id="rId6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7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8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9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10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73405" y="908685"/>
          <a:ext cx="10821670" cy="540893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938530"/>
                <a:gridCol w="2705100"/>
                <a:gridCol w="1144905"/>
                <a:gridCol w="1560830"/>
                <a:gridCol w="2705100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、整体针无护套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方正粗黑宋简体" panose="02000000000000000000" pitchFamily="2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AI</a:t>
                      </a:r>
                      <a:r>
                        <a:rPr lang="zh-CN" altLang="en-US" sz="1600" dirty="0"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检测</a:t>
                      </a:r>
                      <a:endParaRPr lang="zh-CN" altLang="en-US" sz="1600" dirty="0"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ED7D31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ED7D31"/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ED7D31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目标检测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ED7D31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局部放大图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、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AI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目标检测可行。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56" y="3289738"/>
            <a:ext cx="2592510" cy="15345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026" y="3310759"/>
            <a:ext cx="2645861" cy="15345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915" y="3081896"/>
            <a:ext cx="2592510" cy="181829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888828" y="3773214"/>
            <a:ext cx="840827" cy="5675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195060" y="3289738"/>
            <a:ext cx="2072640" cy="14499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object 46"/>
          <p:cNvSpPr txBox="1">
            <a:spLocks noGrp="1"/>
          </p:cNvSpPr>
          <p:nvPr>
            <p:custDataLst>
              <p:tags r:id="rId5"/>
            </p:custDataLst>
          </p:nvPr>
        </p:nvSpPr>
        <p:spPr>
          <a:xfrm>
            <a:off x="793115" y="433705"/>
            <a:ext cx="4202430" cy="432435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700" spc="25" dirty="0">
                <a:sym typeface="+mn-ea"/>
              </a:rPr>
              <a:t>6</a:t>
            </a:r>
            <a:r>
              <a:rPr lang="zh-CN" altLang="en-US" sz="2700" spc="25" dirty="0">
                <a:sym typeface="+mn-ea"/>
              </a:rPr>
              <a:t>、</a:t>
            </a:r>
            <a:r>
              <a:rPr sz="2700" spc="25" dirty="0">
                <a:sym typeface="+mn-ea"/>
              </a:rPr>
              <a:t>测试分析</a:t>
            </a:r>
            <a:endParaRPr sz="2700" spc="25" dirty="0">
              <a:sym typeface="+mn-ea"/>
            </a:endParaRPr>
          </a:p>
        </p:txBody>
      </p:sp>
      <p:sp>
        <p:nvSpPr>
          <p:cNvPr id="41" name="object 41"/>
          <p:cNvSpPr/>
          <p:nvPr>
            <p:custDataLst>
              <p:tags r:id="rId6"/>
            </p:custDataLst>
          </p:nvPr>
        </p:nvSpPr>
        <p:spPr>
          <a:xfrm>
            <a:off x="155447" y="97027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20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>
            <p:custDataLst>
              <p:tags r:id="rId7"/>
            </p:custDataLst>
          </p:nvPr>
        </p:nvSpPr>
        <p:spPr>
          <a:xfrm>
            <a:off x="179546" y="346709"/>
            <a:ext cx="0" cy="623570"/>
          </a:xfrm>
          <a:custGeom>
            <a:avLst/>
            <a:gdLst/>
            <a:ahLst/>
            <a:cxnLst/>
            <a:rect l="l" t="t" r="r" b="b"/>
            <a:pathLst>
              <a:path h="623569">
                <a:moveTo>
                  <a:pt x="0" y="0"/>
                </a:moveTo>
                <a:lnTo>
                  <a:pt x="0" y="623570"/>
                </a:lnTo>
              </a:path>
            </a:pathLst>
          </a:custGeom>
          <a:ln w="48196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>
            <p:custDataLst>
              <p:tags r:id="rId8"/>
            </p:custDataLst>
          </p:nvPr>
        </p:nvSpPr>
        <p:spPr>
          <a:xfrm>
            <a:off x="155447" y="33020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2" y="0"/>
                </a:lnTo>
              </a:path>
            </a:pathLst>
          </a:custGeom>
          <a:ln w="33019">
            <a:solidFill>
              <a:srgbClr val="FF8903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>
            <p:custDataLst>
              <p:tags r:id="rId9"/>
            </p:custDataLst>
          </p:nvPr>
        </p:nvSpPr>
        <p:spPr>
          <a:xfrm>
            <a:off x="492823" y="888238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>
            <p:custDataLst>
              <p:tags r:id="rId10"/>
            </p:custDataLst>
          </p:nvPr>
        </p:nvSpPr>
        <p:spPr>
          <a:xfrm>
            <a:off x="492823" y="346583"/>
            <a:ext cx="48260" cy="81915"/>
          </a:xfrm>
          <a:custGeom>
            <a:avLst/>
            <a:gdLst/>
            <a:ahLst/>
            <a:cxnLst/>
            <a:rect l="l" t="t" r="r" b="b"/>
            <a:pathLst>
              <a:path w="48259" h="81915">
                <a:moveTo>
                  <a:pt x="48196" y="0"/>
                </a:moveTo>
                <a:lnTo>
                  <a:pt x="0" y="0"/>
                </a:lnTo>
                <a:lnTo>
                  <a:pt x="0" y="81915"/>
                </a:lnTo>
                <a:lnTo>
                  <a:pt x="48196" y="81915"/>
                </a:lnTo>
                <a:lnTo>
                  <a:pt x="48196" y="0"/>
                </a:lnTo>
                <a:close/>
              </a:path>
            </a:pathLst>
          </a:custGeom>
          <a:solidFill>
            <a:srgbClr val="FF8903"/>
          </a:solidFill>
        </p:spPr>
        <p:txBody>
          <a:bodyPr wrap="square" lIns="0" tIns="0" rIns="0" bIns="0" rtlCol="0"/>
          <a:p/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FULL_TEXT_BEAUTIFY_COPY_ID" val="3"/>
</p:tagLst>
</file>

<file path=ppt/tags/tag118.xml><?xml version="1.0" encoding="utf-8"?>
<p:tagLst xmlns:p="http://schemas.openxmlformats.org/presentationml/2006/main">
  <p:tag name="KSO_WM_UNIT_TABLE_BEAUTIFY" val="smartTable{cf37d5f8-f551-4dff-90ff-9dd85a95a8da}"/>
  <p:tag name="TABLE_ENDDRAG_ORIGIN_RECT" val="852*425"/>
  <p:tag name="TABLE_ENDDRAG_RECT" val="45*57*852*425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26.xml><?xml version="1.0" encoding="utf-8"?>
<p:tagLst xmlns:p="http://schemas.openxmlformats.org/presentationml/2006/main">
  <p:tag name="KSO_WM_FULL_TEXT_BEAUTIFY_COPY_ID" val="3"/>
</p:tagLst>
</file>

<file path=ppt/tags/tag127.xml><?xml version="1.0" encoding="utf-8"?>
<p:tagLst xmlns:p="http://schemas.openxmlformats.org/presentationml/2006/main">
  <p:tag name="KSO_WM_UNIT_TABLE_BEAUTIFY" val="smartTable{cf37d5f8-f551-4dff-90ff-9dd85a95a8da}"/>
  <p:tag name="TABLE_ENDDRAG_ORIGIN_RECT" val="852*425"/>
  <p:tag name="TABLE_ENDDRAG_RECT" val="45*57*852*425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35.xml><?xml version="1.0" encoding="utf-8"?>
<p:tagLst xmlns:p="http://schemas.openxmlformats.org/presentationml/2006/main">
  <p:tag name="KSO_WM_FULL_TEXT_BEAUTIFY_COPY_ID" val="3"/>
</p:tagLst>
</file>

<file path=ppt/tags/tag136.xml><?xml version="1.0" encoding="utf-8"?>
<p:tagLst xmlns:p="http://schemas.openxmlformats.org/presentationml/2006/main">
  <p:tag name="KSO_WM_UNIT_TABLE_BEAUTIFY" val="smartTable{cf37d5f8-f551-4dff-90ff-9dd85a95a8da}"/>
  <p:tag name="TABLE_ENDDRAG_ORIGIN_RECT" val="852*425"/>
  <p:tag name="TABLE_ENDDRAG_RECT" val="45*57*852*425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44.xml><?xml version="1.0" encoding="utf-8"?>
<p:tagLst xmlns:p="http://schemas.openxmlformats.org/presentationml/2006/main">
  <p:tag name="KSO_WM_FULL_TEXT_BEAUTIFY_COPY_ID" val="3"/>
</p:tagLst>
</file>

<file path=ppt/tags/tag145.xml><?xml version="1.0" encoding="utf-8"?>
<p:tagLst xmlns:p="http://schemas.openxmlformats.org/presentationml/2006/main">
  <p:tag name="KSO_WM_UNIT_TABLE_BEAUTIFY" val="smartTable{cf37d5f8-f551-4dff-90ff-9dd85a95a8da}"/>
  <p:tag name="TABLE_ENDDRAG_ORIGIN_RECT" val="852*425"/>
  <p:tag name="TABLE_ENDDRAG_RECT" val="45*57*852*425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53.xml><?xml version="1.0" encoding="utf-8"?>
<p:tagLst xmlns:p="http://schemas.openxmlformats.org/presentationml/2006/main">
  <p:tag name="KSO_WM_FULL_TEXT_BEAUTIFY_COPY_ID" val="3"/>
</p:tagLst>
</file>

<file path=ppt/tags/tag154.xml><?xml version="1.0" encoding="utf-8"?>
<p:tagLst xmlns:p="http://schemas.openxmlformats.org/presentationml/2006/main">
  <p:tag name="KSO_WM_UNIT_TABLE_BEAUTIFY" val="smartTable{1ba881bf-37c5-4844-b396-488936c29ce6}"/>
  <p:tag name="TABLE_ENDDRAG_ORIGIN_RECT" val="852*425"/>
  <p:tag name="TABLE_ENDDRAG_RECT" val="45*57*852*425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62.xml><?xml version="1.0" encoding="utf-8"?>
<p:tagLst xmlns:p="http://schemas.openxmlformats.org/presentationml/2006/main">
  <p:tag name="KSO_WM_FULL_TEXT_BEAUTIFY_COPY_ID" val="3"/>
</p:tagLst>
</file>

<file path=ppt/tags/tag163.xml><?xml version="1.0" encoding="utf-8"?>
<p:tagLst xmlns:p="http://schemas.openxmlformats.org/presentationml/2006/main">
  <p:tag name="KSO_WM_UNIT_TABLE_BEAUTIFY" val="smartTable{cf37d5f8-f551-4dff-90ff-9dd85a95a8da}"/>
  <p:tag name="TABLE_ENDDRAG_ORIGIN_RECT" val="852*425"/>
  <p:tag name="TABLE_ENDDRAG_RECT" val="45*57*852*425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71.xml><?xml version="1.0" encoding="utf-8"?>
<p:tagLst xmlns:p="http://schemas.openxmlformats.org/presentationml/2006/main">
  <p:tag name="KSO_WM_FULL_TEXT_BEAUTIFY_COPY_ID" val="3"/>
</p:tagLst>
</file>

<file path=ppt/tags/tag172.xml><?xml version="1.0" encoding="utf-8"?>
<p:tagLst xmlns:p="http://schemas.openxmlformats.org/presentationml/2006/main">
  <p:tag name="KSO_WM_UNIT_TABLE_BEAUTIFY" val="smartTable{310526f7-25d4-43f6-b19e-972f33fcdc66}"/>
  <p:tag name="TABLE_ENDDRAG_ORIGIN_RECT" val="852*425"/>
  <p:tag name="TABLE_ENDDRAG_RECT" val="45*57*852*425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FULL_TEXT_BEAUTIFY_COPY_ID" val="3"/>
</p:tagLst>
</file>

<file path=ppt/tags/tag181.xml><?xml version="1.0" encoding="utf-8"?>
<p:tagLst xmlns:p="http://schemas.openxmlformats.org/presentationml/2006/main">
  <p:tag name="KSO_WM_UNIT_TABLE_BEAUTIFY" val="smartTable{cf37d5f8-f551-4dff-90ff-9dd85a95a8da}"/>
  <p:tag name="TABLE_ENDDRAG_ORIGIN_RECT" val="852*425"/>
  <p:tag name="TABLE_ENDDRAG_RECT" val="45*57*852*425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89.xml><?xml version="1.0" encoding="utf-8"?>
<p:tagLst xmlns:p="http://schemas.openxmlformats.org/presentationml/2006/main">
  <p:tag name="KSO_WM_FULL_TEXT_BEAUTIFY_COPY_ID" val="3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UNIT_TABLE_BEAUTIFY" val="smartTable{cf37d5f8-f551-4dff-90ff-9dd85a95a8da}"/>
  <p:tag name="TABLE_ENDDRAG_ORIGIN_RECT" val="852*425"/>
  <p:tag name="TABLE_ENDDRAG_RECT" val="45*57*852*425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98.xml><?xml version="1.0" encoding="utf-8"?>
<p:tagLst xmlns:p="http://schemas.openxmlformats.org/presentationml/2006/main">
  <p:tag name="KSO_WM_FULL_TEXT_BEAUTIFY_COPY_ID" val="3"/>
</p:tagLst>
</file>

<file path=ppt/tags/tag199.xml><?xml version="1.0" encoding="utf-8"?>
<p:tagLst xmlns:p="http://schemas.openxmlformats.org/presentationml/2006/main">
  <p:tag name="KSO_WM_UNIT_TABLE_BEAUTIFY" val="smartTable{cf37d5f8-f551-4dff-90ff-9dd85a95a8da}"/>
  <p:tag name="TABLE_ENDDRAG_ORIGIN_RECT" val="852*425"/>
  <p:tag name="TABLE_ENDDRAG_RECT" val="45*57*852*425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07.xml><?xml version="1.0" encoding="utf-8"?>
<p:tagLst xmlns:p="http://schemas.openxmlformats.org/presentationml/2006/main">
  <p:tag name="KSO_WM_FULL_TEXT_BEAUTIFY_COPY_ID" val="3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TABLE_ENDDRAG_ORIGIN_RECT" val="614*394"/>
  <p:tag name="TABLE_ENDDRAG_RECT" val="279*96*614*394"/>
  <p:tag name="KSO_WM_UNIT_TABLE_BEAUTIFY" val="smartTable{38a82cff-3dc8-4edd-a3cd-f0a4595fb0cf}"/>
</p:tagLst>
</file>

<file path=ppt/tags/tag21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16.xml><?xml version="1.0" encoding="utf-8"?>
<p:tagLst xmlns:p="http://schemas.openxmlformats.org/presentationml/2006/main">
  <p:tag name="KSO_WM_FULL_TEXT_BEAUTIFY_COPY_ID" val="3"/>
</p:tagLst>
</file>

<file path=ppt/tags/tag217.xml><?xml version="1.0" encoding="utf-8"?>
<p:tagLst xmlns:p="http://schemas.openxmlformats.org/presentationml/2006/main">
  <p:tag name="KSO_WM_UNIT_TABLE_BEAUTIFY" val="smartTable{df0d8998-f4f3-46d2-b5a2-ea0aece305d1}"/>
  <p:tag name="TABLE_ENDDRAG_ORIGIN_RECT" val="787*430"/>
  <p:tag name="TABLE_ENDDRAG_RECT" val="70*67*787*430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25.xml><?xml version="1.0" encoding="utf-8"?>
<p:tagLst xmlns:p="http://schemas.openxmlformats.org/presentationml/2006/main">
  <p:tag name="KSO_WM_FULL_TEXT_BEAUTIFY_COPY_ID" val="3"/>
</p:tagLst>
</file>

<file path=ppt/tags/tag226.xml><?xml version="1.0" encoding="utf-8"?>
<p:tagLst xmlns:p="http://schemas.openxmlformats.org/presentationml/2006/main">
  <p:tag name="KSO_WM_UNIT_TABLE_BEAUTIFY" val="smartTable{df0d8998-f4f3-46d2-b5a2-ea0aece305d1}"/>
  <p:tag name="TABLE_ENDDRAG_ORIGIN_RECT" val="787*433"/>
  <p:tag name="TABLE_ENDDRAG_RECT" val="70*76*787*433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34.xml><?xml version="1.0" encoding="utf-8"?>
<p:tagLst xmlns:p="http://schemas.openxmlformats.org/presentationml/2006/main">
  <p:tag name="KSO_WM_FULL_TEXT_BEAUTIFY_COPY_ID" val="3"/>
</p:tagLst>
</file>

<file path=ppt/tags/tag235.xml><?xml version="1.0" encoding="utf-8"?>
<p:tagLst xmlns:p="http://schemas.openxmlformats.org/presentationml/2006/main">
  <p:tag name="KSO_WM_UNIT_TABLE_BEAUTIFY" val="smartTable{cf37d5f8-f551-4dff-90ff-9dd85a95a8da}"/>
  <p:tag name="TABLE_ENDDRAG_ORIGIN_RECT" val="852*426"/>
  <p:tag name="TABLE_ENDDRAG_RECT" val="53*67*852*426"/>
</p:tagLst>
</file>

<file path=ppt/tags/tag236.xml><?xml version="1.0" encoding="utf-8"?>
<p:tagLst xmlns:p="http://schemas.openxmlformats.org/presentationml/2006/main">
  <p:tag name="KSO_WM_UNIT_PLACING_PICTURE_USER_VIEWPORT" val="{&quot;height&quot;:1747,&quot;width&quot;:1246}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45.xml><?xml version="1.0" encoding="utf-8"?>
<p:tagLst xmlns:p="http://schemas.openxmlformats.org/presentationml/2006/main">
  <p:tag name="KSO_WM_FULL_TEXT_BEAUTIFY_COPY_ID" val="3"/>
</p:tagLst>
</file>

<file path=ppt/tags/tag246.xml><?xml version="1.0" encoding="utf-8"?>
<p:tagLst xmlns:p="http://schemas.openxmlformats.org/presentationml/2006/main">
  <p:tag name="KSO_WM_UNIT_TABLE_BEAUTIFY" val="smartTable{254daf79-d011-4d99-afef-c6e068268b0b}"/>
  <p:tag name="TABLE_ENDDRAG_ORIGIN_RECT" val="930*406"/>
  <p:tag name="TABLE_ENDDRAG_RECT" val="11*80*930*406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COMMONDATA" val="eyJoZGlkIjoiZmU4Zjg0N2NlMjlhNWE0OWFlZGNmNDBmMjQ5MjE1ZjMifQ=="/>
  <p:tag name="KSO_WPP_MARK_KEY" val="15890b0b-001f-4d65-951a-808f2f879f89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UNIT_TABLE_BEAUTIFY" val="smartTable{2c5af3d1-4ae1-4dba-b7ff-823333981056}"/>
  <p:tag name="TABLE_ENDDRAG_ORIGIN_RECT" val="837*366"/>
  <p:tag name="TABLE_ENDDRAG_RECT" val="55*99*837*366"/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3333</Words>
  <Application>WPS 演示</Application>
  <PresentationFormat>宽屏</PresentationFormat>
  <Paragraphs>907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Arial</vt:lpstr>
      <vt:lpstr>宋体</vt:lpstr>
      <vt:lpstr>Wingdings</vt:lpstr>
      <vt:lpstr>思源黑体 CN Normal</vt:lpstr>
      <vt:lpstr>黑体</vt:lpstr>
      <vt:lpstr>思源黑体 CN Medium</vt:lpstr>
      <vt:lpstr>微软雅黑</vt:lpstr>
      <vt:lpstr>新宋体</vt:lpstr>
      <vt:lpstr>思源黑体</vt:lpstr>
      <vt:lpstr>Helvetica Neue</vt:lpstr>
      <vt:lpstr>方正粗黑宋简体</vt:lpstr>
      <vt:lpstr>Helvetica Neue Light</vt:lpstr>
      <vt:lpstr>Arial Unicode MS</vt:lpstr>
      <vt:lpstr>Calibri</vt:lpstr>
      <vt:lpstr>思源黑体 CN Bold</vt:lpstr>
      <vt:lpstr>Office 主题</vt:lpstr>
      <vt:lpstr>1_Office 主题</vt:lpstr>
      <vt:lpstr>PowerPoint 演示文稿</vt:lpstr>
      <vt:lpstr>1、项目概况</vt:lpstr>
      <vt:lpstr>2、设备布局示意图</vt:lpstr>
      <vt:lpstr>3、设备尺寸</vt:lpstr>
      <vt:lpstr>4、设备说明</vt:lpstr>
      <vt:lpstr>4.1、CCD机台示意</vt:lpstr>
      <vt:lpstr>5、现场空间布局示意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642</cp:revision>
  <dcterms:created xsi:type="dcterms:W3CDTF">2023-02-18T00:32:00Z</dcterms:created>
  <dcterms:modified xsi:type="dcterms:W3CDTF">2023-09-13T03:33:31Z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227691527E6A4F739ABD5E24E868688D_12</vt:lpwstr>
  </property>
  <property fmtid="{D5CDD505-2E9C-101B-9397-08002B2CF9AE}" pid="3" name="KSOProductBuildVer">
    <vt:lpwstr>2052-12.1.0.15374</vt:lpwstr>
  </property>
</Properties>
</file>