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2.xml" ContentType="application/vnd.openxmlformats-officedocument.presentationml.notesSlid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notesSlides/notesSlide3.xml" ContentType="application/vnd.openxmlformats-officedocument.presentationml.notesSlide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notesSlides/notesSlide4.xml" ContentType="application/vnd.openxmlformats-officedocument.presentationml.notesSlide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3" r:id="rId3"/>
    <p:sldMasterId id="2147483686" r:id="rId4"/>
    <p:sldMasterId id="2147483699" r:id="rId5"/>
  </p:sldMasterIdLst>
  <p:notesMasterIdLst>
    <p:notesMasterId r:id="rId20"/>
  </p:notesMasterIdLst>
  <p:handoutMasterIdLst>
    <p:handoutMasterId r:id="rId21"/>
  </p:handoutMasterIdLst>
  <p:sldIdLst>
    <p:sldId id="2772" r:id="rId6"/>
    <p:sldId id="2872" r:id="rId7"/>
    <p:sldId id="2707" r:id="rId8"/>
    <p:sldId id="2878" r:id="rId9"/>
    <p:sldId id="2877" r:id="rId10"/>
    <p:sldId id="2784" r:id="rId11"/>
    <p:sldId id="2863" r:id="rId12"/>
    <p:sldId id="2869" r:id="rId13"/>
    <p:sldId id="2870" r:id="rId14"/>
    <p:sldId id="2871" r:id="rId15"/>
    <p:sldId id="2775" r:id="rId16"/>
    <p:sldId id="2862" r:id="rId17"/>
    <p:sldId id="2711" r:id="rId18"/>
    <p:sldId id="2757" r:id="rId19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F1224284-8750-4B8F-B9C2-B60B62C70E6B}">
          <p14:sldIdLst>
            <p14:sldId id="2772"/>
            <p14:sldId id="2872"/>
            <p14:sldId id="2707"/>
            <p14:sldId id="2878"/>
            <p14:sldId id="2877"/>
            <p14:sldId id="2784"/>
            <p14:sldId id="2863"/>
            <p14:sldId id="2869"/>
            <p14:sldId id="2870"/>
            <p14:sldId id="2871"/>
            <p14:sldId id="2775"/>
            <p14:sldId id="2862"/>
            <p14:sldId id="2711"/>
            <p14:sldId id="2757"/>
          </p14:sldIdLst>
        </p14:section>
        <p14:section name="无标题节" id="{4AFB3A38-0D32-418E-8468-E6A7803A917B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  <p:cmAuthor id="3" name="Author" initials="A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7AB78"/>
    <a:srgbClr val="E7E6E6"/>
    <a:srgbClr val="ED7D31"/>
    <a:srgbClr val="F37A29"/>
    <a:srgbClr val="D6680F"/>
    <a:srgbClr val="BF835A"/>
    <a:srgbClr val="FF9900"/>
    <a:srgbClr val="333F50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浅色样式 2 - 强调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389" autoAdjust="0"/>
  </p:normalViewPr>
  <p:slideViewPr>
    <p:cSldViewPr snapToGrid="0">
      <p:cViewPr varScale="1">
        <p:scale>
          <a:sx n="108" d="100"/>
          <a:sy n="108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zh-CN" altLang="en-US"/>
              <a:t>博视源企业宣传画册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zh-CN" altLang="en-US"/>
              <a:t>博视源企业宣传画册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39.xml"/><Relationship Id="rId3" Type="http://schemas.openxmlformats.org/officeDocument/2006/relationships/tags" Target="../tags/tag34.xml"/><Relationship Id="rId7" Type="http://schemas.openxmlformats.org/officeDocument/2006/relationships/tags" Target="../tags/tag38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9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4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4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57.xml"/><Relationship Id="rId4" Type="http://schemas.openxmlformats.org/officeDocument/2006/relationships/tags" Target="../tags/tag56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6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66.xml"/><Relationship Id="rId4" Type="http://schemas.openxmlformats.org/officeDocument/2006/relationships/tags" Target="../tags/tag65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6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7.png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70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7.png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7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slideMaster" Target="../slideMasters/slideMaster5.xml"/><Relationship Id="rId7" Type="http://schemas.openxmlformats.org/officeDocument/2006/relationships/image" Target="../media/image7.png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7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5678805"/>
            <a:ext cx="12209780" cy="1179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直角三角形 10"/>
          <p:cNvSpPr>
            <a:spLocks noChangeAspect="1"/>
          </p:cNvSpPr>
          <p:nvPr userDrawn="1"/>
        </p:nvSpPr>
        <p:spPr>
          <a:xfrm flipH="1" flipV="1">
            <a:off x="7234160" y="0"/>
            <a:ext cx="4968000" cy="496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直角三角形 12"/>
          <p:cNvSpPr>
            <a:spLocks noChangeAspect="1"/>
          </p:cNvSpPr>
          <p:nvPr userDrawn="1"/>
        </p:nvSpPr>
        <p:spPr>
          <a:xfrm flipV="1">
            <a:off x="0" y="0"/>
            <a:ext cx="1620000" cy="16200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2" name="图片 11" descr="图片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45255" y="19050"/>
            <a:ext cx="8275955" cy="6858000"/>
          </a:xfrm>
          <a:prstGeom prst="rect">
            <a:avLst/>
          </a:prstGeom>
        </p:spPr>
      </p:pic>
      <p:pic>
        <p:nvPicPr>
          <p:cNvPr id="14" name="图片 13" descr="公司LOGO白色字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98505" y="229235"/>
            <a:ext cx="978535" cy="791210"/>
          </a:xfrm>
          <a:prstGeom prst="rect">
            <a:avLst/>
          </a:prstGeom>
        </p:spPr>
      </p:pic>
      <p:pic>
        <p:nvPicPr>
          <p:cNvPr id="15" name="图片 14" descr="图片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637145" y="9525"/>
            <a:ext cx="4590415" cy="6858000"/>
          </a:xfrm>
          <a:prstGeom prst="rect">
            <a:avLst/>
          </a:prstGeom>
        </p:spPr>
      </p:pic>
      <p:pic>
        <p:nvPicPr>
          <p:cNvPr id="16" name="图片 15" descr="公司LOGO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641330" y="229054"/>
            <a:ext cx="997585" cy="806450"/>
          </a:xfrm>
          <a:prstGeom prst="rect">
            <a:avLst/>
          </a:prstGeom>
        </p:spPr>
      </p:pic>
      <p:pic>
        <p:nvPicPr>
          <p:cNvPr id="17" name="图片 16" descr="图片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-10160"/>
            <a:ext cx="3462655" cy="3273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2022/11/23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5678805"/>
            <a:ext cx="12209780" cy="1179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直角三角形 10"/>
          <p:cNvSpPr>
            <a:spLocks noChangeAspect="1"/>
          </p:cNvSpPr>
          <p:nvPr userDrawn="1"/>
        </p:nvSpPr>
        <p:spPr>
          <a:xfrm flipH="1" flipV="1">
            <a:off x="7234160" y="0"/>
            <a:ext cx="4968000" cy="496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直角三角形 12"/>
          <p:cNvSpPr>
            <a:spLocks noChangeAspect="1"/>
          </p:cNvSpPr>
          <p:nvPr userDrawn="1"/>
        </p:nvSpPr>
        <p:spPr>
          <a:xfrm flipV="1">
            <a:off x="0" y="0"/>
            <a:ext cx="1620000" cy="16200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2" name="图片 11" descr="图片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45255" y="19050"/>
            <a:ext cx="8275955" cy="6858000"/>
          </a:xfrm>
          <a:prstGeom prst="rect">
            <a:avLst/>
          </a:prstGeom>
        </p:spPr>
      </p:pic>
      <p:pic>
        <p:nvPicPr>
          <p:cNvPr id="14" name="图片 13" descr="公司LOGO白色字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98505" y="229235"/>
            <a:ext cx="978535" cy="791210"/>
          </a:xfrm>
          <a:prstGeom prst="rect">
            <a:avLst/>
          </a:prstGeom>
        </p:spPr>
      </p:pic>
      <p:pic>
        <p:nvPicPr>
          <p:cNvPr id="15" name="图片 14" descr="图片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637145" y="9525"/>
            <a:ext cx="4590415" cy="6858000"/>
          </a:xfrm>
          <a:prstGeom prst="rect">
            <a:avLst/>
          </a:prstGeom>
        </p:spPr>
      </p:pic>
      <p:pic>
        <p:nvPicPr>
          <p:cNvPr id="16" name="图片 15" descr="公司LOGO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641330" y="229054"/>
            <a:ext cx="997585" cy="806450"/>
          </a:xfrm>
          <a:prstGeom prst="rect">
            <a:avLst/>
          </a:prstGeom>
        </p:spPr>
      </p:pic>
      <p:pic>
        <p:nvPicPr>
          <p:cNvPr id="17" name="图片 16" descr="图片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-10160"/>
            <a:ext cx="3462655" cy="3273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1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739255"/>
            <a:ext cx="12192000" cy="118745"/>
          </a:xfrm>
          <a:prstGeom prst="rect">
            <a:avLst/>
          </a:prstGeom>
          <a:solidFill>
            <a:srgbClr val="D6680F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公司LOGO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977245" y="18234"/>
            <a:ext cx="997585" cy="806450"/>
          </a:xfrm>
          <a:prstGeom prst="rect">
            <a:avLst/>
          </a:prstGeom>
        </p:spPr>
      </p:pic>
      <p:sp>
        <p:nvSpPr>
          <p:cNvPr id="42" name="文本框 41"/>
          <p:cNvSpPr txBox="1"/>
          <p:nvPr userDrawn="1"/>
        </p:nvSpPr>
        <p:spPr>
          <a:xfrm>
            <a:off x="9925397" y="6308725"/>
            <a:ext cx="1986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 保密资料      版权所有</a:t>
            </a:r>
          </a:p>
          <a:p>
            <a:r>
              <a:rPr lang="en-US" altLang="zh-CN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Confidential  Information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664710" y="6478905"/>
            <a:ext cx="2924810" cy="252730"/>
            <a:chOff x="7001" y="10215"/>
            <a:chExt cx="4606" cy="398"/>
          </a:xfrm>
        </p:grpSpPr>
        <p:pic>
          <p:nvPicPr>
            <p:cNvPr id="5" name="图片 4" descr="32313536303935323b32313536303930383bb5e7bbb0"/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01" y="10331"/>
              <a:ext cx="173" cy="173"/>
            </a:xfrm>
            <a:prstGeom prst="rect">
              <a:avLst/>
            </a:prstGeom>
          </p:spPr>
        </p:pic>
        <p:pic>
          <p:nvPicPr>
            <p:cNvPr id="7" name="图片 6" descr="32313534323535353b32313534323533323bcdf8c2e7"/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47" y="10274"/>
              <a:ext cx="230" cy="2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 userDrawn="1"/>
          </p:nvSpPr>
          <p:spPr>
            <a:xfrm>
              <a:off x="9209" y="10215"/>
              <a:ext cx="2398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http://www.xmbsy.net</a:t>
              </a: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7174" y="10227"/>
              <a:ext cx="1589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0592-6077810</a:t>
              </a:r>
            </a:p>
          </p:txBody>
        </p:sp>
      </p:grpSp>
      <p:sp>
        <p:nvSpPr>
          <p:cNvPr id="13" name="文本框 12"/>
          <p:cNvSpPr txBox="1"/>
          <p:nvPr userDrawn="1"/>
        </p:nvSpPr>
        <p:spPr>
          <a:xfrm>
            <a:off x="47625" y="6494145"/>
            <a:ext cx="214820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rPr>
              <a:t>厦门博视源机器视觉技术有限公司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5678805"/>
            <a:ext cx="12209780" cy="1179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直角三角形 10"/>
          <p:cNvSpPr>
            <a:spLocks noChangeAspect="1"/>
          </p:cNvSpPr>
          <p:nvPr userDrawn="1"/>
        </p:nvSpPr>
        <p:spPr>
          <a:xfrm flipH="1" flipV="1">
            <a:off x="7234160" y="0"/>
            <a:ext cx="4968000" cy="496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直角三角形 12"/>
          <p:cNvSpPr>
            <a:spLocks noChangeAspect="1"/>
          </p:cNvSpPr>
          <p:nvPr userDrawn="1"/>
        </p:nvSpPr>
        <p:spPr>
          <a:xfrm flipV="1">
            <a:off x="0" y="0"/>
            <a:ext cx="1620000" cy="16200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2" name="图片 11" descr="图片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45255" y="19050"/>
            <a:ext cx="8275955" cy="6858000"/>
          </a:xfrm>
          <a:prstGeom prst="rect">
            <a:avLst/>
          </a:prstGeom>
        </p:spPr>
      </p:pic>
      <p:pic>
        <p:nvPicPr>
          <p:cNvPr id="14" name="图片 13" descr="公司LOGO白色字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98505" y="229235"/>
            <a:ext cx="978535" cy="791210"/>
          </a:xfrm>
          <a:prstGeom prst="rect">
            <a:avLst/>
          </a:prstGeom>
        </p:spPr>
      </p:pic>
      <p:pic>
        <p:nvPicPr>
          <p:cNvPr id="15" name="图片 14" descr="图片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637145" y="9525"/>
            <a:ext cx="4590415" cy="6858000"/>
          </a:xfrm>
          <a:prstGeom prst="rect">
            <a:avLst/>
          </a:prstGeom>
        </p:spPr>
      </p:pic>
      <p:pic>
        <p:nvPicPr>
          <p:cNvPr id="16" name="图片 15" descr="公司LOGO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641330" y="229054"/>
            <a:ext cx="997585" cy="806450"/>
          </a:xfrm>
          <a:prstGeom prst="rect">
            <a:avLst/>
          </a:prstGeom>
        </p:spPr>
      </p:pic>
      <p:pic>
        <p:nvPicPr>
          <p:cNvPr id="17" name="图片 16" descr="图片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-10160"/>
            <a:ext cx="3462655" cy="3273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1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739255"/>
            <a:ext cx="12192000" cy="118745"/>
          </a:xfrm>
          <a:prstGeom prst="rect">
            <a:avLst/>
          </a:prstGeom>
          <a:solidFill>
            <a:srgbClr val="D6680F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公司LOGO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977245" y="18234"/>
            <a:ext cx="997585" cy="806450"/>
          </a:xfrm>
          <a:prstGeom prst="rect">
            <a:avLst/>
          </a:prstGeom>
        </p:spPr>
      </p:pic>
      <p:sp>
        <p:nvSpPr>
          <p:cNvPr id="42" name="文本框 41"/>
          <p:cNvSpPr txBox="1"/>
          <p:nvPr userDrawn="1"/>
        </p:nvSpPr>
        <p:spPr>
          <a:xfrm>
            <a:off x="9925397" y="6308725"/>
            <a:ext cx="1986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 保密资料      版权所有</a:t>
            </a:r>
          </a:p>
          <a:p>
            <a:r>
              <a:rPr lang="en-US" altLang="zh-CN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Confidential  Information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664710" y="6478905"/>
            <a:ext cx="2924810" cy="252730"/>
            <a:chOff x="7001" y="10215"/>
            <a:chExt cx="4606" cy="398"/>
          </a:xfrm>
        </p:grpSpPr>
        <p:pic>
          <p:nvPicPr>
            <p:cNvPr id="5" name="图片 4" descr="32313536303935323b32313536303930383bb5e7bbb0"/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01" y="10331"/>
              <a:ext cx="173" cy="173"/>
            </a:xfrm>
            <a:prstGeom prst="rect">
              <a:avLst/>
            </a:prstGeom>
          </p:spPr>
        </p:pic>
        <p:pic>
          <p:nvPicPr>
            <p:cNvPr id="7" name="图片 6" descr="32313534323535353b32313534323533323bcdf8c2e7"/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47" y="10274"/>
              <a:ext cx="230" cy="2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 userDrawn="1"/>
          </p:nvSpPr>
          <p:spPr>
            <a:xfrm>
              <a:off x="9209" y="10215"/>
              <a:ext cx="2398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http://www.xmbsy.net</a:t>
              </a: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7174" y="10227"/>
              <a:ext cx="1589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0592-6077810</a:t>
              </a:r>
            </a:p>
          </p:txBody>
        </p:sp>
      </p:grpSp>
      <p:sp>
        <p:nvSpPr>
          <p:cNvPr id="13" name="文本框 12"/>
          <p:cNvSpPr txBox="1"/>
          <p:nvPr userDrawn="1"/>
        </p:nvSpPr>
        <p:spPr>
          <a:xfrm>
            <a:off x="47625" y="6494145"/>
            <a:ext cx="214820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rPr>
              <a:t>厦门博视源机器视觉技术有限公司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hf sldNum="0"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5678805"/>
            <a:ext cx="12209780" cy="1179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直角三角形 10"/>
          <p:cNvSpPr>
            <a:spLocks noChangeAspect="1"/>
          </p:cNvSpPr>
          <p:nvPr userDrawn="1"/>
        </p:nvSpPr>
        <p:spPr>
          <a:xfrm flipH="1" flipV="1">
            <a:off x="7234160" y="0"/>
            <a:ext cx="4968000" cy="496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直角三角形 12"/>
          <p:cNvSpPr>
            <a:spLocks noChangeAspect="1"/>
          </p:cNvSpPr>
          <p:nvPr userDrawn="1"/>
        </p:nvSpPr>
        <p:spPr>
          <a:xfrm flipV="1">
            <a:off x="0" y="0"/>
            <a:ext cx="1620000" cy="16200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2" name="图片 11" descr="图片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45255" y="19050"/>
            <a:ext cx="8275955" cy="6858000"/>
          </a:xfrm>
          <a:prstGeom prst="rect">
            <a:avLst/>
          </a:prstGeom>
        </p:spPr>
      </p:pic>
      <p:pic>
        <p:nvPicPr>
          <p:cNvPr id="14" name="图片 13" descr="公司LOGO白色字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98505" y="229235"/>
            <a:ext cx="978535" cy="791210"/>
          </a:xfrm>
          <a:prstGeom prst="rect">
            <a:avLst/>
          </a:prstGeom>
        </p:spPr>
      </p:pic>
      <p:pic>
        <p:nvPicPr>
          <p:cNvPr id="15" name="图片 14" descr="图片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637145" y="9525"/>
            <a:ext cx="4590415" cy="6858000"/>
          </a:xfrm>
          <a:prstGeom prst="rect">
            <a:avLst/>
          </a:prstGeom>
        </p:spPr>
      </p:pic>
      <p:pic>
        <p:nvPicPr>
          <p:cNvPr id="16" name="图片 15" descr="公司LOGO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641330" y="229054"/>
            <a:ext cx="997585" cy="806450"/>
          </a:xfrm>
          <a:prstGeom prst="rect">
            <a:avLst/>
          </a:prstGeom>
        </p:spPr>
      </p:pic>
      <p:pic>
        <p:nvPicPr>
          <p:cNvPr id="17" name="图片 16" descr="图片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-10160"/>
            <a:ext cx="3462655" cy="3273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hf sldNum="0"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hf sldNum="0"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hf sldNum="0"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hf sldNum="0"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hf sldNum="0"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1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739255"/>
            <a:ext cx="12192000" cy="118745"/>
          </a:xfrm>
          <a:prstGeom prst="rect">
            <a:avLst/>
          </a:prstGeom>
          <a:solidFill>
            <a:srgbClr val="D6680F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公司LOGO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977245" y="18234"/>
            <a:ext cx="997585" cy="806450"/>
          </a:xfrm>
          <a:prstGeom prst="rect">
            <a:avLst/>
          </a:prstGeom>
        </p:spPr>
      </p:pic>
      <p:sp>
        <p:nvSpPr>
          <p:cNvPr id="42" name="文本框 41"/>
          <p:cNvSpPr txBox="1"/>
          <p:nvPr userDrawn="1"/>
        </p:nvSpPr>
        <p:spPr>
          <a:xfrm>
            <a:off x="9925397" y="6308725"/>
            <a:ext cx="1986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 保密资料      版权所有</a:t>
            </a:r>
          </a:p>
          <a:p>
            <a:r>
              <a:rPr lang="en-US" altLang="zh-CN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Confidential  Information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664710" y="6478905"/>
            <a:ext cx="2924810" cy="252730"/>
            <a:chOff x="7001" y="10215"/>
            <a:chExt cx="4606" cy="398"/>
          </a:xfrm>
        </p:grpSpPr>
        <p:pic>
          <p:nvPicPr>
            <p:cNvPr id="5" name="图片 4" descr="32313536303935323b32313536303930383bb5e7bbb0"/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01" y="10331"/>
              <a:ext cx="173" cy="173"/>
            </a:xfrm>
            <a:prstGeom prst="rect">
              <a:avLst/>
            </a:prstGeom>
          </p:spPr>
        </p:pic>
        <p:pic>
          <p:nvPicPr>
            <p:cNvPr id="7" name="图片 6" descr="32313534323535353b32313534323533323bcdf8c2e7"/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47" y="10274"/>
              <a:ext cx="230" cy="2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 userDrawn="1"/>
          </p:nvSpPr>
          <p:spPr>
            <a:xfrm>
              <a:off x="9209" y="10215"/>
              <a:ext cx="2398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http://www.xmbsy.net</a:t>
              </a: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7174" y="10227"/>
              <a:ext cx="1589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0592-6077810</a:t>
              </a:r>
            </a:p>
          </p:txBody>
        </p:sp>
      </p:grpSp>
      <p:sp>
        <p:nvSpPr>
          <p:cNvPr id="13" name="文本框 12"/>
          <p:cNvSpPr txBox="1"/>
          <p:nvPr userDrawn="1"/>
        </p:nvSpPr>
        <p:spPr>
          <a:xfrm>
            <a:off x="47625" y="6494145"/>
            <a:ext cx="214820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rPr>
              <a:t>厦门博视源机器视觉技术有限公司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hf sldNum="0"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hf sldNum="0"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hf sldNum="0"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hf sldNum="0"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1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739255"/>
            <a:ext cx="12192000" cy="118745"/>
          </a:xfrm>
          <a:prstGeom prst="rect">
            <a:avLst/>
          </a:prstGeom>
          <a:solidFill>
            <a:srgbClr val="D6680F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公司LOGO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977245" y="18234"/>
            <a:ext cx="997585" cy="806450"/>
          </a:xfrm>
          <a:prstGeom prst="rect">
            <a:avLst/>
          </a:prstGeom>
        </p:spPr>
      </p:pic>
      <p:sp>
        <p:nvSpPr>
          <p:cNvPr id="42" name="文本框 41"/>
          <p:cNvSpPr txBox="1"/>
          <p:nvPr userDrawn="1"/>
        </p:nvSpPr>
        <p:spPr>
          <a:xfrm>
            <a:off x="9925397" y="6308725"/>
            <a:ext cx="1986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 保密资料      版权所有</a:t>
            </a:r>
          </a:p>
          <a:p>
            <a:r>
              <a:rPr lang="en-US" altLang="zh-CN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Confidential  Information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664710" y="6478905"/>
            <a:ext cx="2924810" cy="252730"/>
            <a:chOff x="7001" y="10215"/>
            <a:chExt cx="4606" cy="398"/>
          </a:xfrm>
        </p:grpSpPr>
        <p:pic>
          <p:nvPicPr>
            <p:cNvPr id="5" name="图片 4" descr="32313536303935323b32313536303930383bb5e7bbb0"/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01" y="10331"/>
              <a:ext cx="173" cy="173"/>
            </a:xfrm>
            <a:prstGeom prst="rect">
              <a:avLst/>
            </a:prstGeom>
          </p:spPr>
        </p:pic>
        <p:pic>
          <p:nvPicPr>
            <p:cNvPr id="7" name="图片 6" descr="32313534323535353b32313534323533323bcdf8c2e7"/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47" y="10274"/>
              <a:ext cx="230" cy="2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 userDrawn="1"/>
          </p:nvSpPr>
          <p:spPr>
            <a:xfrm>
              <a:off x="9209" y="10215"/>
              <a:ext cx="2398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http://www.xmbsy.net</a:t>
              </a: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7174" y="10227"/>
              <a:ext cx="1589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0592-6077810</a:t>
              </a:r>
            </a:p>
          </p:txBody>
        </p:sp>
      </p:grpSp>
      <p:sp>
        <p:nvSpPr>
          <p:cNvPr id="13" name="文本框 12"/>
          <p:cNvSpPr txBox="1"/>
          <p:nvPr userDrawn="1"/>
        </p:nvSpPr>
        <p:spPr>
          <a:xfrm>
            <a:off x="47625" y="6494145"/>
            <a:ext cx="214820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rPr>
              <a:t>厦门博视源机器视觉技术有限公司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ags" Target="../tags/tag5.xml"/><Relationship Id="rId18" Type="http://schemas.openxmlformats.org/officeDocument/2006/relationships/tags" Target="../tags/tag1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17" Type="http://schemas.openxmlformats.org/officeDocument/2006/relationships/tags" Target="../tags/tag9.xml"/><Relationship Id="rId2" Type="http://schemas.openxmlformats.org/officeDocument/2006/relationships/slideLayout" Target="../slideLayouts/slideLayout14.xml"/><Relationship Id="rId16" Type="http://schemas.openxmlformats.org/officeDocument/2006/relationships/tags" Target="../tags/tag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ags" Target="../tags/tag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ags" Target="../tags/tag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5644B-2C09-4D17-8744-A9015C94210C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7A786-B424-4A02-9209-1F4DBF3849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5644B-2C09-4D17-8744-A9015C94210C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7A786-B424-4A02-9209-1F4DBF3849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5644B-2C09-4D17-8744-A9015C94210C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7A786-B424-4A02-9209-1F4DBF3849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5644B-2C09-4D17-8744-A9015C94210C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7A786-B424-4A02-9209-1F4DBF3849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108.xml"/><Relationship Id="rId7" Type="http://schemas.openxmlformats.org/officeDocument/2006/relationships/image" Target="../media/image22.png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6" Type="http://schemas.openxmlformats.org/officeDocument/2006/relationships/image" Target="../media/image21.png"/><Relationship Id="rId5" Type="http://schemas.openxmlformats.org/officeDocument/2006/relationships/slideLayout" Target="../slideLayouts/slideLayout42.xml"/><Relationship Id="rId4" Type="http://schemas.openxmlformats.org/officeDocument/2006/relationships/tags" Target="../tags/tag10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30.xml"/><Relationship Id="rId4" Type="http://schemas.openxmlformats.org/officeDocument/2006/relationships/tags" Target="../tags/tag1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slideLayout" Target="../slideLayouts/slideLayout5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4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7" Type="http://schemas.openxmlformats.org/officeDocument/2006/relationships/notesSlide" Target="../notesSlides/notesSlide2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80.xml"/><Relationship Id="rId4" Type="http://schemas.openxmlformats.org/officeDocument/2006/relationships/tags" Target="../tags/tag7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image" Target="../media/image8.jpe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92.xml"/><Relationship Id="rId7" Type="http://schemas.openxmlformats.org/officeDocument/2006/relationships/image" Target="../media/image13.png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image" Target="../media/image12.png"/><Relationship Id="rId5" Type="http://schemas.openxmlformats.org/officeDocument/2006/relationships/slideLayout" Target="../slideLayouts/slideLayout42.xml"/><Relationship Id="rId4" Type="http://schemas.openxmlformats.org/officeDocument/2006/relationships/tags" Target="../tags/tag9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96.xml"/><Relationship Id="rId7" Type="http://schemas.openxmlformats.org/officeDocument/2006/relationships/image" Target="../media/image16.png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image" Target="../media/image15.png"/><Relationship Id="rId5" Type="http://schemas.openxmlformats.org/officeDocument/2006/relationships/slideLayout" Target="../slideLayouts/slideLayout42.xml"/><Relationship Id="rId4" Type="http://schemas.openxmlformats.org/officeDocument/2006/relationships/tags" Target="../tags/tag9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100.xml"/><Relationship Id="rId7" Type="http://schemas.openxmlformats.org/officeDocument/2006/relationships/image" Target="../media/image18.png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image" Target="../media/image17.png"/><Relationship Id="rId5" Type="http://schemas.openxmlformats.org/officeDocument/2006/relationships/slideLayout" Target="../slideLayouts/slideLayout42.xml"/><Relationship Id="rId4" Type="http://schemas.openxmlformats.org/officeDocument/2006/relationships/tags" Target="../tags/tag10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104.xml"/><Relationship Id="rId7" Type="http://schemas.openxmlformats.org/officeDocument/2006/relationships/image" Target="../media/image14.png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image" Target="../media/image19.png"/><Relationship Id="rId5" Type="http://schemas.openxmlformats.org/officeDocument/2006/relationships/slideLayout" Target="../slideLayouts/slideLayout42.xml"/><Relationship Id="rId4" Type="http://schemas.openxmlformats.org/officeDocument/2006/relationships/tags" Target="../tags/tag10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0830" y="1925320"/>
            <a:ext cx="9836150" cy="702945"/>
          </a:xfrm>
          <a:prstGeom prst="rect">
            <a:avLst/>
          </a:prstGeom>
          <a:noFill/>
        </p:spPr>
        <p:txBody>
          <a:bodyPr wrap="square" lIns="87764" tIns="43882" rIns="87764" bIns="43882" rtlCol="0">
            <a:spAutoFit/>
          </a:bodyPr>
          <a:lstStyle/>
          <a:p>
            <a:pPr algn="l"/>
            <a:r>
              <a:rPr lang="zh-CN" altLang="en-US" sz="4000" spc="600" dirty="0">
                <a:ln w="19050">
                  <a:noFill/>
                  <a:prstDash val="solid"/>
                </a:ln>
                <a:solidFill>
                  <a:srgbClr val="F37A29"/>
                </a:solidFill>
                <a:latin typeface="汉仪雅酷黑 75W" panose="020B0804020202020204" charset="-122"/>
                <a:ea typeface="汉仪雅酷黑 75W" panose="020B0804020202020204" charset="-122"/>
                <a:cs typeface="阿里巴巴普惠体 Heavy" panose="00020600040101010101" charset="-122"/>
              </a:rPr>
              <a:t>厦门博视源机器视觉技术有限公司</a:t>
            </a:r>
          </a:p>
        </p:txBody>
      </p:sp>
      <p:sp>
        <p:nvSpPr>
          <p:cNvPr id="9" name="矩形 8"/>
          <p:cNvSpPr/>
          <p:nvPr/>
        </p:nvSpPr>
        <p:spPr>
          <a:xfrm>
            <a:off x="358140" y="4542790"/>
            <a:ext cx="2745278" cy="313690"/>
          </a:xfrm>
          <a:prstGeom prst="rect">
            <a:avLst/>
          </a:prstGeom>
          <a:solidFill>
            <a:srgbClr val="F37A29">
              <a:alpha val="63000"/>
            </a:srgbClr>
          </a:solidFill>
          <a:ln>
            <a:noFill/>
          </a:ln>
        </p:spPr>
        <p:txBody>
          <a:bodyPr wrap="square" anchor="ctr" anchorCtr="1">
            <a:no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汇报人：李文彬 杨如寿</a:t>
            </a:r>
          </a:p>
        </p:txBody>
      </p:sp>
      <p:sp>
        <p:nvSpPr>
          <p:cNvPr id="3" name="矩形 2"/>
          <p:cNvSpPr/>
          <p:nvPr/>
        </p:nvSpPr>
        <p:spPr>
          <a:xfrm>
            <a:off x="358140" y="5221605"/>
            <a:ext cx="2468245" cy="412750"/>
          </a:xfrm>
          <a:prstGeom prst="rect">
            <a:avLst/>
          </a:prstGeom>
          <a:solidFill>
            <a:srgbClr val="F37A29">
              <a:alpha val="63000"/>
            </a:srgbClr>
          </a:solidFill>
          <a:ln>
            <a:noFill/>
          </a:ln>
        </p:spPr>
        <p:txBody>
          <a:bodyPr wrap="square" anchor="ctr" anchorCtr="1">
            <a:no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时间：</a:t>
            </a:r>
            <a:r>
              <a:rPr lang="en-US" altLang="zh-CN" b="1" dirty="0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2022.10.12</a:t>
            </a:r>
          </a:p>
        </p:txBody>
      </p:sp>
      <p:sp>
        <p:nvSpPr>
          <p:cNvPr id="2" name="TextBox 5"/>
          <p:cNvSpPr txBox="1"/>
          <p:nvPr/>
        </p:nvSpPr>
        <p:spPr>
          <a:xfrm>
            <a:off x="358140" y="2982595"/>
            <a:ext cx="7559675" cy="642619"/>
          </a:xfrm>
          <a:prstGeom prst="rect">
            <a:avLst/>
          </a:prstGeom>
          <a:noFill/>
        </p:spPr>
        <p:txBody>
          <a:bodyPr wrap="square" lIns="87764" tIns="43882" rIns="87764" bIns="43882" rtlCol="0">
            <a:spAutoFit/>
          </a:bodyPr>
          <a:lstStyle/>
          <a:p>
            <a:pPr algn="l"/>
            <a:r>
              <a:rPr lang="zh-CN" altLang="en-US" sz="3600" spc="600" dirty="0">
                <a:ln w="19050">
                  <a:noFill/>
                  <a:prstDash val="solid"/>
                </a:ln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华佳源试管盖视觉检测报告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58140" y="5801995"/>
            <a:ext cx="35071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F37A29"/>
                </a:solidFill>
                <a:latin typeface="汉仪雅酷黑 75W" panose="020B0804020202020204" charset="-122"/>
                <a:ea typeface="汉仪雅酷黑 75W" panose="020B0804020202020204" charset="-122"/>
              </a:rPr>
              <a:t>源于视觉，不止视觉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338455" y="3978518"/>
            <a:ext cx="1972580" cy="256854"/>
            <a:chOff x="565079" y="6325713"/>
            <a:chExt cx="1972580" cy="256854"/>
          </a:xfrm>
          <a:solidFill>
            <a:srgbClr val="F7AB78"/>
          </a:solidFill>
        </p:grpSpPr>
        <p:sp>
          <p:nvSpPr>
            <p:cNvPr id="4" name="星形: 五角 3"/>
            <p:cNvSpPr/>
            <p:nvPr/>
          </p:nvSpPr>
          <p:spPr>
            <a:xfrm>
              <a:off x="565079" y="6325713"/>
              <a:ext cx="246579" cy="256854"/>
            </a:xfrm>
            <a:prstGeom prst="star5">
              <a:avLst/>
            </a:prstGeom>
            <a:grpFill/>
            <a:ln>
              <a:solidFill>
                <a:srgbClr val="F7AB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星形: 五角 7"/>
            <p:cNvSpPr/>
            <p:nvPr/>
          </p:nvSpPr>
          <p:spPr>
            <a:xfrm>
              <a:off x="996579" y="6325713"/>
              <a:ext cx="246579" cy="256854"/>
            </a:xfrm>
            <a:prstGeom prst="star5">
              <a:avLst/>
            </a:prstGeom>
            <a:grpFill/>
            <a:ln>
              <a:solidFill>
                <a:srgbClr val="F7AB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星形: 五角 10"/>
            <p:cNvSpPr/>
            <p:nvPr/>
          </p:nvSpPr>
          <p:spPr>
            <a:xfrm>
              <a:off x="1428079" y="6325713"/>
              <a:ext cx="246579" cy="256854"/>
            </a:xfrm>
            <a:prstGeom prst="star5">
              <a:avLst/>
            </a:prstGeom>
            <a:grpFill/>
            <a:ln>
              <a:solidFill>
                <a:srgbClr val="F7AB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星形: 五角 12"/>
            <p:cNvSpPr/>
            <p:nvPr/>
          </p:nvSpPr>
          <p:spPr>
            <a:xfrm>
              <a:off x="1859579" y="6325713"/>
              <a:ext cx="246579" cy="256854"/>
            </a:xfrm>
            <a:prstGeom prst="star5">
              <a:avLst/>
            </a:prstGeom>
            <a:noFill/>
            <a:ln>
              <a:solidFill>
                <a:srgbClr val="F7AB78"/>
              </a:solidFill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星形: 五角 14"/>
            <p:cNvSpPr/>
            <p:nvPr/>
          </p:nvSpPr>
          <p:spPr>
            <a:xfrm>
              <a:off x="2291080" y="6325713"/>
              <a:ext cx="246579" cy="256854"/>
            </a:xfrm>
            <a:prstGeom prst="star5">
              <a:avLst/>
            </a:prstGeom>
            <a:noFill/>
            <a:ln>
              <a:solidFill>
                <a:srgbClr val="F7AB78"/>
              </a:solidFill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bldLvl="0" animBg="1"/>
      <p:bldP spid="3" grpId="0" bldLvl="0" animBg="1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2"/>
            </p:custDataLst>
          </p:nvPr>
        </p:nvCxnSpPr>
        <p:spPr>
          <a:xfrm>
            <a:off x="2893695" y="532130"/>
            <a:ext cx="8003540" cy="120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>
            <p:custDataLst>
              <p:tags r:id="rId3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461645" y="263525"/>
            <a:ext cx="252158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、检测说明 </a:t>
            </a:r>
          </a:p>
        </p:txBody>
      </p:sp>
      <p:sp>
        <p:nvSpPr>
          <p:cNvPr id="8" name="矩形 7"/>
          <p:cNvSpPr/>
          <p:nvPr/>
        </p:nvSpPr>
        <p:spPr>
          <a:xfrm>
            <a:off x="6231467" y="2650067"/>
            <a:ext cx="4665768" cy="7411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641350" y="1329039"/>
          <a:ext cx="10830656" cy="4892675"/>
        </p:xfrm>
        <a:graphic>
          <a:graphicData uri="http://schemas.openxmlformats.org/drawingml/2006/table">
            <a:tbl>
              <a:tblPr firstRow="1" bandRow="1">
                <a:effectLst/>
                <a:tableStyleId>{F2DE63D5-997A-4646-A377-4702673A728D}</a:tableStyleId>
              </a:tblPr>
              <a:tblGrid>
                <a:gridCol w="1768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68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55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697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528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检测项内容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瓶底胶垫有无</a:t>
                      </a:r>
                      <a:endParaRPr lang="zh-CN" altLang="en-US" sz="16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检测原理：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斑点检测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37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检测判定标准：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6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80">
                <a:tc gridSpan="2"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原图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对比图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835">
                <a:tc gridSpan="2">
                  <a:txBody>
                    <a:bodyPr/>
                    <a:lstStyle/>
                    <a:p>
                      <a:pPr algn="ctr"/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algn="l">
                        <a:buNone/>
                      </a:pP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673" y="2782062"/>
            <a:ext cx="1875548" cy="180608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925" y="4980422"/>
            <a:ext cx="1504084" cy="1128063"/>
          </a:xfrm>
          <a:prstGeom prst="rect">
            <a:avLst/>
          </a:prstGeom>
        </p:spPr>
      </p:pic>
      <p:cxnSp>
        <p:nvCxnSpPr>
          <p:cNvPr id="16" name="直接箭头连接符 15"/>
          <p:cNvCxnSpPr/>
          <p:nvPr/>
        </p:nvCxnSpPr>
        <p:spPr>
          <a:xfrm flipV="1">
            <a:off x="7463261" y="4176070"/>
            <a:ext cx="1030290" cy="115350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983" y="2617385"/>
            <a:ext cx="4264057" cy="319804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2"/>
            </p:custDataLst>
          </p:nvPr>
        </p:nvCxnSpPr>
        <p:spPr>
          <a:xfrm>
            <a:off x="3683000" y="524510"/>
            <a:ext cx="7214235" cy="1968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>
            <p:custDataLst>
              <p:tags r:id="rId3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461645" y="263525"/>
            <a:ext cx="363791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、视觉方案总结 </a:t>
            </a:r>
          </a:p>
        </p:txBody>
      </p:sp>
      <p:graphicFrame>
        <p:nvGraphicFramePr>
          <p:cNvPr id="6" name="表格 12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1178156" y="1046191"/>
          <a:ext cx="9386570" cy="498107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17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57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9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98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43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501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549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1600" dirty="0">
                          <a:latin typeface="思源黑体" panose="020B0400000000000000" charset="-122"/>
                          <a:ea typeface="思源黑体" panose="020B0400000000000000" charset="-122"/>
                        </a:rPr>
                        <a:t>序号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1600" dirty="0">
                          <a:latin typeface="思源黑体" panose="020B0400000000000000" charset="-122"/>
                          <a:ea typeface="思源黑体" panose="020B0400000000000000" charset="-122"/>
                        </a:rPr>
                        <a:t>检测项名称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1600" dirty="0">
                          <a:latin typeface="思源黑体" panose="020B0400000000000000" charset="-122"/>
                          <a:ea typeface="思源黑体" panose="020B0400000000000000" charset="-122"/>
                        </a:rPr>
                        <a:t>判定标准定义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1600" dirty="0">
                          <a:latin typeface="思源黑体" panose="020B0400000000000000" charset="-122"/>
                          <a:ea typeface="思源黑体" panose="020B0400000000000000" charset="-122"/>
                        </a:rPr>
                        <a:t>判定依据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1600" dirty="0">
                          <a:latin typeface="思源黑体" panose="020B0400000000000000" charset="-122"/>
                          <a:ea typeface="思源黑体" panose="020B0400000000000000" charset="-122"/>
                        </a:rPr>
                        <a:t>可行性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</a:pPr>
                      <a:r>
                        <a:rPr lang="zh-CN" altLang="en-US" sz="1600" dirty="0">
                          <a:latin typeface="思源黑体" panose="020B0400000000000000" charset="-122"/>
                          <a:ea typeface="思源黑体" panose="020B0400000000000000" charset="-122"/>
                        </a:rPr>
                        <a:t>备注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339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瓶底异物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zh-CN" alt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异物</a:t>
                      </a:r>
                      <a:r>
                        <a:rPr lang="en-US" altLang="zh-CN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&gt;0.2mm;</a:t>
                      </a:r>
                      <a:r>
                        <a:rPr lang="zh-CN" alt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对比度大于</a:t>
                      </a:r>
                      <a:r>
                        <a:rPr lang="en-US" altLang="zh-CN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30</a:t>
                      </a:r>
                      <a:r>
                        <a:rPr lang="zh-CN" alt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个浓淡度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实物样品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zh-CN" alt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可行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zh-CN" altLang="en-US" sz="14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现有样品可行，实际待验证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41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zh-CN" alt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瓶底胶褶皱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胶面褶皱大小</a:t>
                      </a:r>
                      <a:r>
                        <a:rPr lang="en-US" altLang="zh-CN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&gt;0.25mm</a:t>
                      </a:r>
                      <a:endParaRPr lang="zh-CN" alt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实物样品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zh-CN" alt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可行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zh-CN" altLang="en-US" sz="14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单个样品可行，实际效果待验证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835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zh-CN" alt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瓶底胶有无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有无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实物样品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zh-CN" alt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可行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74004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+mn-ea"/>
                          <a:cs typeface="+mn-ea"/>
                          <a:sym typeface="+mn-ea"/>
                        </a:rPr>
                        <a:t>备注：</a:t>
                      </a:r>
                      <a:endParaRPr lang="en-US" altLang="zh-CN" sz="1400" b="1" dirty="0">
                        <a:solidFill>
                          <a:schemeClr val="tx1"/>
                        </a:solidFill>
                        <a:latin typeface="+mn-ea"/>
                        <a:cs typeface="+mn-ea"/>
                        <a:sym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+mn-ea"/>
                          <a:cs typeface="+mn-ea"/>
                          <a:sym typeface="+mn-ea"/>
                        </a:rPr>
                        <a:t>1</a:t>
                      </a: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+mn-ea"/>
                          <a:cs typeface="+mn-ea"/>
                          <a:sym typeface="+mn-ea"/>
                        </a:rPr>
                        <a:t>、检测时应保持背景干净，避免其他干扰物。</a:t>
                      </a:r>
                      <a:endParaRPr lang="en-US" altLang="zh-CN" sz="1400" b="1" dirty="0">
                        <a:solidFill>
                          <a:schemeClr val="tx1"/>
                        </a:solidFill>
                        <a:latin typeface="+mn-ea"/>
                        <a:cs typeface="+mn-ea"/>
                        <a:sym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+mn-ea"/>
                          <a:cs typeface="+mn-ea"/>
                          <a:sym typeface="+mn-ea"/>
                        </a:rPr>
                        <a:t>2</a:t>
                      </a: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+mn-ea"/>
                          <a:cs typeface="+mn-ea"/>
                          <a:sym typeface="+mn-ea"/>
                        </a:rPr>
                        <a:t>、避免其他杂光干扰。</a:t>
                      </a:r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+mn-ea"/>
                          <a:cs typeface="+mn-ea"/>
                          <a:sym typeface="+mn-ea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+mn-ea"/>
                          <a:cs typeface="+mn-ea"/>
                          <a:sym typeface="+mn-ea"/>
                        </a:rPr>
                        <a:t>3</a:t>
                      </a: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+mn-ea"/>
                          <a:cs typeface="+mn-ea"/>
                          <a:sym typeface="+mn-ea"/>
                        </a:rPr>
                        <a:t>、此方案检测效果是以实验室模拟为标准。</a:t>
                      </a:r>
                      <a:endParaRPr lang="zh-CN" altLang="en-US" sz="1400" u="none" strike="noStrike" dirty="0">
                        <a:effectLst/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  <a:p>
                      <a:pPr marL="0" algn="ctr" defTabSz="914400" rtl="0" eaLnBrk="1" fontAlgn="ctr" latinLnBrk="0" hangingPunct="1">
                        <a:buNone/>
                      </a:pPr>
                      <a:endParaRPr lang="en-US" altLang="zh-CN" sz="1400" kern="1200" dirty="0">
                        <a:solidFill>
                          <a:schemeClr val="dk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2"/>
            </p:custDataLst>
          </p:nvPr>
        </p:nvCxnSpPr>
        <p:spPr>
          <a:xfrm>
            <a:off x="2820670" y="532130"/>
            <a:ext cx="8012430" cy="120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1"/>
          <p:cNvSpPr txBox="1"/>
          <p:nvPr/>
        </p:nvSpPr>
        <p:spPr>
          <a:xfrm>
            <a:off x="381635" y="263525"/>
            <a:ext cx="254444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、视觉架设</a:t>
            </a:r>
          </a:p>
        </p:txBody>
      </p:sp>
      <p:graphicFrame>
        <p:nvGraphicFramePr>
          <p:cNvPr id="79" name="表格 78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550401" y="908685"/>
          <a:ext cx="10830627" cy="5147257"/>
        </p:xfrm>
        <a:graphic>
          <a:graphicData uri="http://schemas.openxmlformats.org/drawingml/2006/table">
            <a:tbl>
              <a:tblPr firstRow="1" bandRow="1">
                <a:effectLst/>
                <a:tableStyleId>{F2DE63D5-997A-4646-A377-4702673A728D}</a:tableStyleId>
              </a:tblPr>
              <a:tblGrid>
                <a:gridCol w="1501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916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94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577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检测工位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</a:rPr>
                        <a:t>镜头相机参数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30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检测项内容</a:t>
                      </a:r>
                      <a:r>
                        <a:rPr lang="en-US" altLang="zh-CN" sz="1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: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kern="1200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输液器外观脏污、毛发及缺件检测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6873">
                <a:tc rowSpan="8"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8"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相机分型号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None/>
                      </a:pP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MV-CE013-50GC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0516">
                <a:tc gridSpan="2"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传感器类型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CMOS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852">
                <a:tc gridSpan="2"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分辨率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1280*960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0516">
                <a:tc gridSpan="2"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像元尺寸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4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µm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9852">
                <a:tc gridSpan="2"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视野大小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30mm*22mm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9852">
                <a:tc gridSpan="2"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曝光大小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1</a:t>
                      </a:r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00us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4364">
                <a:tc gridSpan="2"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镜头类型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50MM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9852">
                <a:tc gridSpan="2"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光源类型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环形光源</a:t>
                      </a:r>
                      <a:endParaRPr lang="en-US" altLang="zh-CN" sz="1400" b="0" i="0" u="none" strike="noStrike" kern="1200" dirty="0">
                        <a:solidFill>
                          <a:srgbClr val="595959"/>
                        </a:solidFill>
                        <a:effectLst/>
                        <a:latin typeface="+mj-ea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64000" y="2020036"/>
            <a:ext cx="742217" cy="8877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 6"/>
          <p:cNvSpPr/>
          <p:nvPr/>
        </p:nvSpPr>
        <p:spPr>
          <a:xfrm>
            <a:off x="3676165" y="5204821"/>
            <a:ext cx="583626" cy="28069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zh-CN" altLang="en-US" sz="110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79016" y="4044971"/>
            <a:ext cx="1177925" cy="3727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矩形 12"/>
          <p:cNvSpPr/>
          <p:nvPr/>
        </p:nvSpPr>
        <p:spPr>
          <a:xfrm>
            <a:off x="4998970" y="2081063"/>
            <a:ext cx="1572333" cy="6536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130W</a:t>
            </a:r>
            <a:r>
              <a:rPr lang="zh-CN" altLang="en-US" dirty="0"/>
              <a:t>相机</a:t>
            </a:r>
            <a:r>
              <a:rPr lang="en-US" altLang="zh-CN" dirty="0"/>
              <a:t>+50</a:t>
            </a:r>
            <a:r>
              <a:rPr lang="zh-CN" altLang="en-US" dirty="0"/>
              <a:t>镜头</a:t>
            </a:r>
          </a:p>
        </p:txBody>
      </p:sp>
      <p:sp>
        <p:nvSpPr>
          <p:cNvPr id="14" name="矩形 13"/>
          <p:cNvSpPr/>
          <p:nvPr/>
        </p:nvSpPr>
        <p:spPr>
          <a:xfrm>
            <a:off x="5251198" y="3632769"/>
            <a:ext cx="1308639" cy="7259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环形光源</a:t>
            </a:r>
          </a:p>
        </p:txBody>
      </p:sp>
      <p:sp>
        <p:nvSpPr>
          <p:cNvPr id="15" name="矩形 14"/>
          <p:cNvSpPr/>
          <p:nvPr/>
        </p:nvSpPr>
        <p:spPr>
          <a:xfrm>
            <a:off x="5113210" y="4967314"/>
            <a:ext cx="1174336" cy="51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产品</a:t>
            </a:r>
          </a:p>
        </p:txBody>
      </p:sp>
      <p:cxnSp>
        <p:nvCxnSpPr>
          <p:cNvPr id="16" name="直接箭头连接符 15"/>
          <p:cNvCxnSpPr/>
          <p:nvPr/>
        </p:nvCxnSpPr>
        <p:spPr>
          <a:xfrm rot="5400000">
            <a:off x="4724983" y="5140280"/>
            <a:ext cx="240059" cy="4504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 rot="5400000">
            <a:off x="4746019" y="2241948"/>
            <a:ext cx="213546" cy="2923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 flipH="1">
            <a:off x="4791824" y="3904186"/>
            <a:ext cx="423545" cy="193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3"/>
          <p:cNvSpPr txBox="1"/>
          <p:nvPr/>
        </p:nvSpPr>
        <p:spPr>
          <a:xfrm>
            <a:off x="1695315" y="3089902"/>
            <a:ext cx="1196380" cy="446366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dirty="0"/>
              <a:t>400±30mm</a:t>
            </a:r>
            <a:endParaRPr lang="zh-CN" altLang="en-US" sz="1600" dirty="0"/>
          </a:p>
        </p:txBody>
      </p:sp>
      <p:sp>
        <p:nvSpPr>
          <p:cNvPr id="21" name="文本框 12"/>
          <p:cNvSpPr txBox="1"/>
          <p:nvPr/>
        </p:nvSpPr>
        <p:spPr>
          <a:xfrm>
            <a:off x="1395283" y="4521273"/>
            <a:ext cx="1254835" cy="313851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dirty="0" smtClean="0"/>
              <a:t>50±50mm</a:t>
            </a:r>
            <a:endParaRPr lang="zh-CN" altLang="en-US" sz="1400" dirty="0"/>
          </a:p>
        </p:txBody>
      </p:sp>
      <p:cxnSp>
        <p:nvCxnSpPr>
          <p:cNvPr id="22" name="直接箭头连接符 21"/>
          <p:cNvCxnSpPr/>
          <p:nvPr/>
        </p:nvCxnSpPr>
        <p:spPr>
          <a:xfrm flipV="1">
            <a:off x="3120883" y="2907821"/>
            <a:ext cx="5695" cy="218822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>
            <a:off x="2885500" y="4417716"/>
            <a:ext cx="0" cy="682974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rot="5400000" flipH="1" flipV="1">
            <a:off x="3117168" y="1569309"/>
            <a:ext cx="3817" cy="2636232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rot="5400000" flipH="1" flipV="1">
            <a:off x="3276218" y="4028943"/>
            <a:ext cx="15623" cy="2306325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rot="5400000" flipV="1">
            <a:off x="2931449" y="3311425"/>
            <a:ext cx="11431" cy="2130329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2"/>
            </p:custDataLst>
          </p:nvPr>
        </p:nvCxnSpPr>
        <p:spPr>
          <a:xfrm>
            <a:off x="3670300" y="492760"/>
            <a:ext cx="7083425" cy="203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1"/>
          <p:cNvSpPr txBox="1"/>
          <p:nvPr/>
        </p:nvSpPr>
        <p:spPr>
          <a:xfrm>
            <a:off x="461645" y="263525"/>
            <a:ext cx="3501390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、视觉方案配置</a:t>
            </a: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461645" y="1193339"/>
          <a:ext cx="10829809" cy="4372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22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2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46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13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21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69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997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6611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序号</a:t>
                      </a: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货物名称</a:t>
                      </a: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型号</a:t>
                      </a: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单位</a:t>
                      </a: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数量</a:t>
                      </a: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品牌</a:t>
                      </a: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备注</a:t>
                      </a: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746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主机</a:t>
                      </a: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en-US" altLang="zh-CN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AI-C4</a:t>
                      </a:r>
                      <a:endParaRPr lang="zh-CN" altLang="en-US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台</a:t>
                      </a: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1800" kern="1200" dirty="0">
                        <a:solidFill>
                          <a:schemeClr val="dk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V21+AI </a:t>
                      </a:r>
                      <a:r>
                        <a:rPr lang="zh-CN" alt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lang="en-US" altLang="zh-CN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Ubuntu</a:t>
                      </a:r>
                      <a:r>
                        <a:rPr lang="zh-CN" alt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1055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显示器</a:t>
                      </a: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台</a:t>
                      </a: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1800" kern="1200" dirty="0">
                        <a:solidFill>
                          <a:schemeClr val="dk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dirty="0"/>
                        <a:t>15.6</a:t>
                      </a:r>
                      <a:r>
                        <a:rPr lang="zh-CN" altLang="en-US" sz="1800" dirty="0"/>
                        <a:t>寸</a:t>
                      </a: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065">
                <a:tc>
                  <a:txBody>
                    <a:bodyPr/>
                    <a:lstStyle/>
                    <a:p>
                      <a:pPr algn="ctr">
                        <a:lnSpc>
                          <a:spcPct val="190000"/>
                        </a:lnSpc>
                      </a:pP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80000"/>
                        </a:lnSpc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相机</a:t>
                      </a: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MV-CE013-80GC</a:t>
                      </a:r>
                      <a:endParaRPr lang="en-US" altLang="en-US" sz="18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台</a:t>
                      </a: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130W</a:t>
                      </a:r>
                      <a:r>
                        <a:rPr lang="zh-CN" alt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彩色</a:t>
                      </a:r>
                      <a:endParaRPr lang="zh-CN" altLang="en-US" sz="1800" dirty="0"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3433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镜头</a:t>
                      </a: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buNone/>
                      </a:pPr>
                      <a:r>
                        <a:rPr lang="en-US" altLang="zh-CN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BLE-729 </a:t>
                      </a:r>
                      <a:endParaRPr lang="en-US" altLang="zh-CN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1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台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50mm</a:t>
                      </a:r>
                      <a:r>
                        <a:rPr lang="zh-CN" altLang="en-US" sz="18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镜头</a:t>
                      </a: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505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光源</a:t>
                      </a: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CST-HRS80-WZDX</a:t>
                      </a:r>
                      <a:endParaRPr lang="zh-CN" altLang="en-US" dirty="0"/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台</a:t>
                      </a: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8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定制高亮环形无影光源</a:t>
                      </a: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7365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光源控制器</a:t>
                      </a: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SPS24120C-4TD</a:t>
                      </a:r>
                      <a:endParaRPr lang="en-US" altLang="zh-CN" sz="18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台</a:t>
                      </a: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8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dirty="0"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4</a:t>
                      </a:r>
                      <a:r>
                        <a:rPr lang="zh-CN" altLang="en-US" sz="1800" dirty="0"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路数字控制器</a:t>
                      </a: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706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通讯方式</a:t>
                      </a: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网口通讯</a:t>
                      </a: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35" y="4306570"/>
            <a:ext cx="1207135" cy="1207135"/>
          </a:xfrm>
          <a:prstGeom prst="rect">
            <a:avLst/>
          </a:prstGeom>
        </p:spPr>
      </p:pic>
      <p:sp>
        <p:nvSpPr>
          <p:cNvPr id="23" name="TextBox 16"/>
          <p:cNvSpPr txBox="1"/>
          <p:nvPr/>
        </p:nvSpPr>
        <p:spPr>
          <a:xfrm>
            <a:off x="1359941" y="4315088"/>
            <a:ext cx="4331564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spc="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厦门博视源机器视觉技术有限公司</a:t>
            </a:r>
          </a:p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地址 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: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福建省厦门市集美区杏林瑶山路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13-17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号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电话 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: 0592-6077810 / 15392038593</a:t>
            </a:r>
          </a:p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邮箱 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: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tulinxiu@xmbsy.net</a:t>
            </a:r>
          </a:p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邮编 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: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361021</a:t>
            </a:r>
          </a:p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官网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: http://www.xmbsy.net</a:t>
            </a:r>
          </a:p>
        </p:txBody>
      </p:sp>
      <p:sp>
        <p:nvSpPr>
          <p:cNvPr id="4" name="TextBox 7"/>
          <p:cNvSpPr txBox="1"/>
          <p:nvPr/>
        </p:nvSpPr>
        <p:spPr>
          <a:xfrm>
            <a:off x="1922780" y="1884680"/>
            <a:ext cx="4648835" cy="1010920"/>
          </a:xfrm>
          <a:prstGeom prst="rect">
            <a:avLst/>
          </a:prstGeom>
          <a:noFill/>
          <a:effectLst/>
          <a:scene3d>
            <a:camera prst="orthographicFront">
              <a:rot lat="0" lon="0" rev="0"/>
            </a:camera>
            <a:lightRig rig="threePt" dir="t">
              <a:rot lat="0" lon="0" rev="0"/>
            </a:lightRig>
          </a:scene3d>
          <a:sp3d/>
        </p:spPr>
        <p:txBody>
          <a:bodyPr wrap="square" lIns="87764" tIns="43882" rIns="87764" bIns="43882" rtlCol="0">
            <a:spAutoFit/>
          </a:bodyPr>
          <a:lstStyle/>
          <a:p>
            <a:pPr algn="dist"/>
            <a:r>
              <a:rPr lang="zh-CN" altLang="en-US" sz="6000" b="1" spc="600" dirty="0">
                <a:ln w="19050">
                  <a:noFill/>
                  <a:prstDash val="solid"/>
                </a:ln>
                <a:solidFill>
                  <a:srgbClr val="F37A29"/>
                </a:solidFill>
                <a:latin typeface="黑体" panose="02010609060101010101" charset="-122"/>
                <a:ea typeface="黑体" panose="02010609060101010101" charset="-122"/>
                <a:cs typeface="阿里巴巴普惠体 Heavy" panose="00020600040101010101" charset="-122"/>
              </a:rPr>
              <a:t>谢谢观看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53035" y="5765800"/>
            <a:ext cx="35071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F37A29"/>
                </a:solidFill>
                <a:latin typeface="汉仪雅酷黑 75W" panose="020B0804020202020204" charset="-122"/>
                <a:ea typeface="汉仪雅酷黑 75W" panose="020B0804020202020204" charset="-122"/>
              </a:rPr>
              <a:t>源于视觉，不止视觉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 flipH="1">
            <a:off x="-10160" y="264795"/>
            <a:ext cx="629920" cy="63055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16" name="矩形 15"/>
          <p:cNvSpPr/>
          <p:nvPr>
            <p:custDataLst>
              <p:tags r:id="rId3"/>
            </p:custDataLst>
          </p:nvPr>
        </p:nvSpPr>
        <p:spPr>
          <a:xfrm flipH="1">
            <a:off x="437515" y="543560"/>
            <a:ext cx="518160" cy="467360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2756061" y="1601564"/>
            <a:ext cx="2455235" cy="3581620"/>
            <a:chOff x="1050203" y="1628603"/>
            <a:chExt cx="2455235" cy="3581620"/>
          </a:xfrm>
        </p:grpSpPr>
        <p:sp>
          <p:nvSpPr>
            <p:cNvPr id="31" name="MH_Others_1"/>
            <p:cNvSpPr txBox="1"/>
            <p:nvPr>
              <p:custDataLst>
                <p:tags r:id="rId4"/>
              </p:custDataLst>
            </p:nvPr>
          </p:nvSpPr>
          <p:spPr>
            <a:xfrm>
              <a:off x="1509314" y="1628603"/>
              <a:ext cx="1228725" cy="3581620"/>
            </a:xfrm>
            <a:prstGeom prst="rect">
              <a:avLst/>
            </a:prstGeom>
            <a:solidFill>
              <a:schemeClr val="bg1"/>
            </a:solidFill>
          </p:spPr>
          <p:txBody>
            <a:bodyPr vert="eaVert" wrap="square" lIns="0" tIns="0" rIns="0" bIns="0" rtlCol="0" anchor="ctr" anchorCtr="0">
              <a:spAutoFit/>
            </a:bodyPr>
            <a:lstStyle/>
            <a:p>
              <a:pPr algn="ctr" defTabSz="86487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7990" b="1" dirty="0">
                  <a:solidFill>
                    <a:schemeClr val="tx2">
                      <a:lumMod val="75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Arial" panose="020B0604020202020204" pitchFamily="34" charset="0"/>
                </a:rPr>
                <a:t>目录</a:t>
              </a:r>
            </a:p>
          </p:txBody>
        </p:sp>
        <p:sp>
          <p:nvSpPr>
            <p:cNvPr id="32" name="MH_Others_2"/>
            <p:cNvSpPr txBox="1"/>
            <p:nvPr>
              <p:custDataLst>
                <p:tags r:id="rId5"/>
              </p:custDataLst>
            </p:nvPr>
          </p:nvSpPr>
          <p:spPr>
            <a:xfrm rot="5400000">
              <a:off x="-277623" y="3309739"/>
              <a:ext cx="3114122" cy="458470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 defTabSz="86487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980" dirty="0">
                  <a:solidFill>
                    <a:schemeClr val="tx2">
                      <a:lumMod val="75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Arial" panose="020B0604020202020204" pitchFamily="34" charset="0"/>
                </a:rPr>
                <a:t>CONTENTS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3041850" y="2627705"/>
              <a:ext cx="463588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9600" dirty="0">
                  <a:solidFill>
                    <a:schemeClr val="tx2">
                      <a:lumMod val="75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|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6449695" y="1148716"/>
            <a:ext cx="2865120" cy="3398930"/>
            <a:chOff x="5323982" y="1722372"/>
            <a:chExt cx="2320848" cy="3128683"/>
          </a:xfrm>
        </p:grpSpPr>
        <p:sp>
          <p:nvSpPr>
            <p:cNvPr id="5" name="TextBox 2"/>
            <p:cNvSpPr>
              <a:spLocks noChangeArrowheads="1"/>
            </p:cNvSpPr>
            <p:nvPr/>
          </p:nvSpPr>
          <p:spPr bwMode="auto">
            <a:xfrm>
              <a:off x="6068180" y="1779726"/>
              <a:ext cx="1158240" cy="33901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latin typeface="黑体" panose="02010609060101010101" charset="-122"/>
                  <a:ea typeface="黑体" panose="02010609060101010101" charset="-122"/>
                </a:rPr>
                <a:t>项目概况</a:t>
              </a:r>
            </a:p>
          </p:txBody>
        </p:sp>
        <p:sp>
          <p:nvSpPr>
            <p:cNvPr id="6" name="TextBox 2"/>
            <p:cNvSpPr>
              <a:spLocks noChangeArrowheads="1"/>
            </p:cNvSpPr>
            <p:nvPr/>
          </p:nvSpPr>
          <p:spPr bwMode="auto">
            <a:xfrm>
              <a:off x="6070851" y="2325003"/>
              <a:ext cx="1573979" cy="33901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latin typeface="黑体" panose="02010609060101010101" charset="-122"/>
                  <a:ea typeface="黑体" panose="02010609060101010101" charset="-122"/>
                </a:rPr>
                <a:t>设备结构说明</a:t>
              </a:r>
            </a:p>
          </p:txBody>
        </p:sp>
        <p:sp>
          <p:nvSpPr>
            <p:cNvPr id="7" name="TextBox 2"/>
            <p:cNvSpPr>
              <a:spLocks noChangeArrowheads="1"/>
            </p:cNvSpPr>
            <p:nvPr/>
          </p:nvSpPr>
          <p:spPr bwMode="auto">
            <a:xfrm>
              <a:off x="6068130" y="2827823"/>
              <a:ext cx="1334037" cy="33901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latin typeface="黑体" panose="02010609060101010101" charset="-122"/>
                  <a:ea typeface="黑体" panose="02010609060101010101" charset="-122"/>
                </a:rPr>
                <a:t>设备尺寸</a:t>
              </a:r>
            </a:p>
          </p:txBody>
        </p:sp>
        <p:sp>
          <p:nvSpPr>
            <p:cNvPr id="8" name="TextBox 2"/>
            <p:cNvSpPr>
              <a:spLocks noChangeArrowheads="1"/>
            </p:cNvSpPr>
            <p:nvPr/>
          </p:nvSpPr>
          <p:spPr bwMode="auto">
            <a:xfrm>
              <a:off x="6074509" y="3408540"/>
              <a:ext cx="951865" cy="59386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latin typeface="黑体" panose="02010609060101010101" charset="-122"/>
                  <a:ea typeface="黑体" panose="02010609060101010101" charset="-122"/>
                  <a:sym typeface="+mn-ea"/>
                </a:rPr>
                <a:t>检测说明</a:t>
              </a:r>
              <a:endParaRPr lang="zh-CN" altLang="en-US" b="1" dirty="0">
                <a:latin typeface="黑体" panose="02010609060101010101" charset="-122"/>
                <a:ea typeface="黑体" panose="02010609060101010101" charset="-122"/>
              </a:endParaRPr>
            </a:p>
            <a:p>
              <a:endParaRPr lang="zh-CN" altLang="en-US" b="1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9" name="TextBox 2"/>
            <p:cNvSpPr>
              <a:spLocks noChangeArrowheads="1"/>
            </p:cNvSpPr>
            <p:nvPr/>
          </p:nvSpPr>
          <p:spPr bwMode="auto">
            <a:xfrm>
              <a:off x="6066082" y="3950342"/>
              <a:ext cx="1572576" cy="33901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latin typeface="黑体" panose="02010609060101010101" charset="-122"/>
                  <a:ea typeface="黑体" panose="02010609060101010101" charset="-122"/>
                  <a:sym typeface="+mn-ea"/>
                </a:rPr>
                <a:t>视觉方案总结</a:t>
              </a:r>
              <a:endParaRPr lang="zh-CN" altLang="en-US" b="1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59" name="TextBox 2"/>
            <p:cNvSpPr>
              <a:spLocks noChangeArrowheads="1"/>
            </p:cNvSpPr>
            <p:nvPr/>
          </p:nvSpPr>
          <p:spPr bwMode="auto">
            <a:xfrm>
              <a:off x="6082762" y="4492265"/>
              <a:ext cx="1562068" cy="33901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latin typeface="黑体" panose="02010609060101010101" charset="-122"/>
                  <a:ea typeface="黑体" panose="02010609060101010101" charset="-122"/>
                  <a:sym typeface="+mn-ea"/>
                </a:rPr>
                <a:t>视觉架设</a:t>
              </a:r>
              <a:endParaRPr lang="zh-CN" altLang="en-US" b="1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10" name="矩形: 圆角 3"/>
            <p:cNvSpPr/>
            <p:nvPr/>
          </p:nvSpPr>
          <p:spPr>
            <a:xfrm>
              <a:off x="5327764" y="1722372"/>
              <a:ext cx="540000" cy="360000"/>
            </a:xfrm>
            <a:prstGeom prst="roundRect">
              <a:avLst/>
            </a:prstGeom>
            <a:solidFill>
              <a:srgbClr val="D6680F"/>
            </a:solidFill>
            <a:ln>
              <a:solidFill>
                <a:srgbClr val="D668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</a:rPr>
                <a:t>1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矩形: 圆角 37"/>
            <p:cNvSpPr/>
            <p:nvPr/>
          </p:nvSpPr>
          <p:spPr>
            <a:xfrm>
              <a:off x="5327764" y="2823437"/>
              <a:ext cx="540000" cy="360000"/>
            </a:xfrm>
            <a:prstGeom prst="roundRect">
              <a:avLst/>
            </a:prstGeom>
            <a:solidFill>
              <a:srgbClr val="D6680F"/>
            </a:solidFill>
            <a:ln>
              <a:solidFill>
                <a:srgbClr val="D668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/>
                <a:t>3</a:t>
              </a:r>
              <a:endParaRPr lang="zh-CN" altLang="en-US" b="1" dirty="0"/>
            </a:p>
          </p:txBody>
        </p:sp>
        <p:sp>
          <p:nvSpPr>
            <p:cNvPr id="13" name="矩形: 圆角 43"/>
            <p:cNvSpPr/>
            <p:nvPr/>
          </p:nvSpPr>
          <p:spPr>
            <a:xfrm>
              <a:off x="5327694" y="3379147"/>
              <a:ext cx="540000" cy="360000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rgbClr val="BFBFBF"/>
                  </a:solidFill>
                </a:rPr>
                <a:t>4</a:t>
              </a:r>
              <a:endParaRPr lang="zh-CN" altLang="en-US" b="1" dirty="0">
                <a:solidFill>
                  <a:srgbClr val="BFBFBF"/>
                </a:solidFill>
              </a:endParaRPr>
            </a:p>
          </p:txBody>
        </p:sp>
        <p:sp>
          <p:nvSpPr>
            <p:cNvPr id="14" name="矩形: 圆角 44"/>
            <p:cNvSpPr/>
            <p:nvPr/>
          </p:nvSpPr>
          <p:spPr>
            <a:xfrm>
              <a:off x="5327764" y="2267164"/>
              <a:ext cx="540000" cy="360000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rgbClr val="BFBFBF"/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2</a:t>
              </a:r>
              <a:endParaRPr lang="zh-CN" altLang="en-US" b="1" dirty="0">
                <a:solidFill>
                  <a:srgbClr val="BFBFBF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17" name="矩形: 圆角 46"/>
            <p:cNvSpPr/>
            <p:nvPr/>
          </p:nvSpPr>
          <p:spPr>
            <a:xfrm>
              <a:off x="5327694" y="3924524"/>
              <a:ext cx="540000" cy="360000"/>
            </a:xfrm>
            <a:prstGeom prst="roundRect">
              <a:avLst/>
            </a:prstGeom>
            <a:solidFill>
              <a:srgbClr val="D6680F"/>
            </a:solidFill>
            <a:ln>
              <a:solidFill>
                <a:srgbClr val="D668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/>
                <a:t>5</a:t>
              </a:r>
              <a:endParaRPr lang="zh-CN" altLang="en-US" b="1" dirty="0"/>
            </a:p>
          </p:txBody>
        </p:sp>
        <p:sp>
          <p:nvSpPr>
            <p:cNvPr id="67" name="矩形: 圆角 66"/>
            <p:cNvSpPr/>
            <p:nvPr/>
          </p:nvSpPr>
          <p:spPr>
            <a:xfrm>
              <a:off x="5323982" y="4491055"/>
              <a:ext cx="540000" cy="360000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rgbClr val="BFBFBF"/>
                  </a:solidFill>
                </a:rPr>
                <a:t>6</a:t>
              </a:r>
              <a:endParaRPr lang="zh-CN" altLang="en-US" b="1" dirty="0">
                <a:solidFill>
                  <a:srgbClr val="BFBFBF"/>
                </a:solidFill>
              </a:endParaRPr>
            </a:p>
          </p:txBody>
        </p:sp>
      </p:grpSp>
      <p:sp>
        <p:nvSpPr>
          <p:cNvPr id="19" name="TextBox 2"/>
          <p:cNvSpPr>
            <a:spLocks noChangeArrowheads="1"/>
          </p:cNvSpPr>
          <p:nvPr/>
        </p:nvSpPr>
        <p:spPr bwMode="auto">
          <a:xfrm>
            <a:off x="7381703" y="4814366"/>
            <a:ext cx="1941367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视觉方案配置</a:t>
            </a:r>
            <a:endParaRPr lang="zh-CN" altLang="en-US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0" name="矩形: 圆角 46"/>
          <p:cNvSpPr/>
          <p:nvPr/>
        </p:nvSpPr>
        <p:spPr>
          <a:xfrm>
            <a:off x="6449833" y="4786318"/>
            <a:ext cx="666638" cy="391096"/>
          </a:xfrm>
          <a:prstGeom prst="roundRect">
            <a:avLst/>
          </a:prstGeom>
          <a:solidFill>
            <a:srgbClr val="D6680F"/>
          </a:solidFill>
          <a:ln>
            <a:solidFill>
              <a:srgbClr val="D668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7</a:t>
            </a:r>
            <a:endParaRPr lang="zh-CN" altLang="en-US" b="1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2"/>
            </p:custDataLst>
          </p:nvPr>
        </p:nvCxnSpPr>
        <p:spPr>
          <a:xfrm flipV="1">
            <a:off x="2820670" y="525145"/>
            <a:ext cx="8051165" cy="698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1"/>
          <p:cNvSpPr txBox="1"/>
          <p:nvPr/>
        </p:nvSpPr>
        <p:spPr>
          <a:xfrm>
            <a:off x="381635" y="263525"/>
            <a:ext cx="2522220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、项目概况</a:t>
            </a:r>
          </a:p>
        </p:txBody>
      </p:sp>
      <p:graphicFrame>
        <p:nvGraphicFramePr>
          <p:cNvPr id="15" name="表格 14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781050" y="966470"/>
          <a:ext cx="10630535" cy="50114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170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2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435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210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641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项目编号</a:t>
                      </a:r>
                      <a:endParaRPr lang="zh-CN" alt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82245" marR="0" lvl="0" indent="-182245" algn="ctr" defTabSz="914400" rtl="0" eaLnBrk="0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2022101202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l" fontAlgn="ctr"/>
                      <a:r>
                        <a:rPr lang="zh-CN" altLang="en-US" sz="1100" u="none" strike="noStrike" dirty="0">
                          <a:effectLst/>
                        </a:rPr>
                        <a:t>　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91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effectLst/>
                        </a:rPr>
                        <a:t>客户名称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12001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dirty="0">
                          <a:solidFill>
                            <a:srgbClr val="000000"/>
                          </a:solidFill>
                          <a:effectLst/>
                          <a:latin typeface="新宋体" panose="02010609030101010101" charset="-122"/>
                          <a:ea typeface="新宋体" panose="02010609030101010101" charset="-122"/>
                          <a:cs typeface="新宋体" panose="02010609030101010101" charset="-122"/>
                          <a:sym typeface="+mn-ea"/>
                        </a:rPr>
                        <a:t>福鑫耀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23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effectLst/>
                        </a:rPr>
                        <a:t>设备名称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12001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2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新宋体" panose="02010609030101010101" charset="-122"/>
                          <a:ea typeface="新宋体" panose="02010609030101010101" charset="-122"/>
                          <a:cs typeface="+mn-cs"/>
                        </a:rPr>
                        <a:t>试管盖缺陷检测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7510">
                <a:tc gridSpan="4">
                  <a:txBody>
                    <a:bodyPr/>
                    <a:lstStyle/>
                    <a:p>
                      <a:pPr algn="l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740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effectLst/>
                        </a:rPr>
                        <a:t>检测节拍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新宋体" panose="02010609030101010101" charset="-122"/>
                          <a:ea typeface="新宋体" panose="02010609030101010101" charset="-122"/>
                        </a:rPr>
                        <a:t>        1s/5pcs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新宋体" panose="02010609030101010101" charset="-122"/>
                        <a:ea typeface="新宋体" panose="02010609030101010101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229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effectLst/>
                        </a:rPr>
                        <a:t>项目概述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u="none" strike="noStrike" dirty="0">
                          <a:effectLst/>
                        </a:rPr>
                        <a:t>　</a:t>
                      </a:r>
                      <a:r>
                        <a:rPr lang="zh-CN" altLang="en-US" sz="1600" u="none" strike="noStrike" baseline="0" dirty="0">
                          <a:effectLst/>
                          <a:latin typeface="+mn-ea"/>
                          <a:ea typeface="+mn-ea"/>
                        </a:rPr>
                        <a:t>产品</a:t>
                      </a:r>
                      <a:r>
                        <a:rPr lang="zh-CN" altLang="en-US" sz="1600" u="none" strike="noStrike" dirty="0">
                          <a:effectLst/>
                          <a:latin typeface="+mn-ea"/>
                          <a:ea typeface="+mn-ea"/>
                        </a:rPr>
                        <a:t>通过视觉检测区域，</a:t>
                      </a:r>
                      <a:r>
                        <a:rPr lang="zh-CN" altLang="en-US" sz="16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采用</a:t>
                      </a:r>
                      <a:r>
                        <a:rPr lang="en-US" altLang="zh-CN" sz="16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CCD</a:t>
                      </a:r>
                      <a:r>
                        <a:rPr lang="zh-CN" altLang="en-US" sz="16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拍照，根据拍照结果对比或者</a:t>
                      </a:r>
                      <a:r>
                        <a:rPr lang="en-US" altLang="zh-CN" sz="16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AI </a:t>
                      </a:r>
                      <a:r>
                        <a:rPr lang="zh-CN" altLang="en-US" sz="16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学习判定</a:t>
                      </a:r>
                      <a:r>
                        <a:rPr lang="en-US" altLang="zh-CN" sz="16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NG/OK</a:t>
                      </a:r>
                      <a:r>
                        <a:rPr lang="zh-CN" alt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。 </a:t>
                      </a:r>
                      <a:endParaRPr lang="zh-CN" altLang="en-US" sz="160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9555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u="none" strike="noStrike" dirty="0">
                          <a:effectLst/>
                        </a:rPr>
                        <a:t>具体需求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sz="16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瓶底异物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352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瓶底胶褶皱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416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endParaRPr lang="zh-CN" altLang="en-US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瓶底胶有无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416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416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416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51794" y="1268671"/>
            <a:ext cx="2582939" cy="213836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2"/>
            </p:custDataLst>
          </p:nvPr>
        </p:nvCxnSpPr>
        <p:spPr>
          <a:xfrm>
            <a:off x="2893695" y="532130"/>
            <a:ext cx="8003540" cy="120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>
            <p:custDataLst>
              <p:tags r:id="rId3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461645" y="263525"/>
            <a:ext cx="3738880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设备结构说明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7565" y="1053465"/>
            <a:ext cx="2560955" cy="47510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3525" y="2012315"/>
            <a:ext cx="3883660" cy="2832735"/>
          </a:xfrm>
          <a:prstGeom prst="rect">
            <a:avLst/>
          </a:prstGeom>
        </p:spPr>
      </p:pic>
      <p:sp>
        <p:nvSpPr>
          <p:cNvPr id="4" name="圆角矩形标注 3"/>
          <p:cNvSpPr/>
          <p:nvPr/>
        </p:nvSpPr>
        <p:spPr>
          <a:xfrm>
            <a:off x="5393055" y="3644265"/>
            <a:ext cx="1043305" cy="367030"/>
          </a:xfrm>
          <a:prstGeom prst="wedgeRoundRectCallout">
            <a:avLst>
              <a:gd name="adj1" fmla="val 126993"/>
              <a:gd name="adj2" fmla="val -4515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/>
              <a:t>上料对接</a:t>
            </a:r>
          </a:p>
        </p:txBody>
      </p:sp>
      <p:sp>
        <p:nvSpPr>
          <p:cNvPr id="6" name="圆角矩形标注 5"/>
          <p:cNvSpPr/>
          <p:nvPr/>
        </p:nvSpPr>
        <p:spPr>
          <a:xfrm>
            <a:off x="6746875" y="2012315"/>
            <a:ext cx="1043305" cy="367030"/>
          </a:xfrm>
          <a:prstGeom prst="wedgeRoundRectCallout">
            <a:avLst>
              <a:gd name="adj1" fmla="val 122428"/>
              <a:gd name="adj2" fmla="val 12197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/>
              <a:t>视觉检测</a:t>
            </a:r>
          </a:p>
        </p:txBody>
      </p:sp>
      <p:sp>
        <p:nvSpPr>
          <p:cNvPr id="7" name="圆角矩形标注 6"/>
          <p:cNvSpPr/>
          <p:nvPr/>
        </p:nvSpPr>
        <p:spPr>
          <a:xfrm>
            <a:off x="8580120" y="1430020"/>
            <a:ext cx="1043305" cy="367030"/>
          </a:xfrm>
          <a:prstGeom prst="wedgeRoundRectCallout">
            <a:avLst>
              <a:gd name="adj1" fmla="val 18594"/>
              <a:gd name="adj2" fmla="val 33615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/>
              <a:t>OK</a:t>
            </a:r>
            <a:r>
              <a:rPr lang="zh-CN" altLang="en-US" sz="1600" dirty="0"/>
              <a:t>下料</a:t>
            </a:r>
          </a:p>
        </p:txBody>
      </p:sp>
      <p:sp>
        <p:nvSpPr>
          <p:cNvPr id="10" name="圆角矩形标注 9"/>
          <p:cNvSpPr/>
          <p:nvPr/>
        </p:nvSpPr>
        <p:spPr>
          <a:xfrm>
            <a:off x="10288905" y="2012315"/>
            <a:ext cx="1043305" cy="367030"/>
          </a:xfrm>
          <a:prstGeom prst="wedgeRoundRectCallout">
            <a:avLst>
              <a:gd name="adj1" fmla="val -63146"/>
              <a:gd name="adj2" fmla="val 14290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/>
              <a:t>NG</a:t>
            </a:r>
            <a:r>
              <a:rPr lang="zh-CN" altLang="en-US" sz="1600"/>
              <a:t>下料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2"/>
            </p:custDataLst>
          </p:nvPr>
        </p:nvCxnSpPr>
        <p:spPr>
          <a:xfrm>
            <a:off x="2893695" y="532130"/>
            <a:ext cx="8003540" cy="120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>
            <p:custDataLst>
              <p:tags r:id="rId3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461645" y="263525"/>
            <a:ext cx="252158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设备尺寸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3240" y="908685"/>
            <a:ext cx="6180455" cy="51784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2"/>
            </p:custDataLst>
          </p:nvPr>
        </p:nvCxnSpPr>
        <p:spPr>
          <a:xfrm>
            <a:off x="2893695" y="532130"/>
            <a:ext cx="8003540" cy="120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>
            <p:custDataLst>
              <p:tags r:id="rId3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461645" y="263525"/>
            <a:ext cx="252158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、检测说明 </a:t>
            </a: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641350" y="1329039"/>
          <a:ext cx="10830656" cy="4892675"/>
        </p:xfrm>
        <a:graphic>
          <a:graphicData uri="http://schemas.openxmlformats.org/drawingml/2006/table">
            <a:tbl>
              <a:tblPr firstRow="1" bandRow="1">
                <a:effectLst/>
                <a:tableStyleId>{F2DE63D5-997A-4646-A377-4702673A728D}</a:tableStyleId>
              </a:tblPr>
              <a:tblGrid>
                <a:gridCol w="1768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68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55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697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528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检测项内容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effectLst/>
                          <a:sym typeface="+mn-ea"/>
                        </a:rPr>
                        <a:t>异物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检测原理：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AI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37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检测判定标准：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6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80">
                <a:tc gridSpan="2"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原图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对比图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835">
                <a:tc gridSpan="2">
                  <a:txBody>
                    <a:bodyPr/>
                    <a:lstStyle/>
                    <a:p>
                      <a:pPr algn="ctr"/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algn="l">
                        <a:buNone/>
                      </a:pP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5" name="图片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9691" y="2448884"/>
            <a:ext cx="2559759" cy="2291892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7460615" y="4453212"/>
            <a:ext cx="577850" cy="28756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889" y="4147340"/>
            <a:ext cx="2385451" cy="1789088"/>
          </a:xfrm>
          <a:prstGeom prst="rect">
            <a:avLst/>
          </a:prstGeom>
        </p:spPr>
      </p:pic>
      <p:cxnSp>
        <p:nvCxnSpPr>
          <p:cNvPr id="18" name="直接箭头连接符 17"/>
          <p:cNvCxnSpPr/>
          <p:nvPr/>
        </p:nvCxnSpPr>
        <p:spPr>
          <a:xfrm flipV="1">
            <a:off x="7460614" y="3704734"/>
            <a:ext cx="2286701" cy="8922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图片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983" y="2617385"/>
            <a:ext cx="4264057" cy="319804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2"/>
            </p:custDataLst>
          </p:nvPr>
        </p:nvCxnSpPr>
        <p:spPr>
          <a:xfrm>
            <a:off x="2893695" y="532130"/>
            <a:ext cx="8003540" cy="120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>
            <p:custDataLst>
              <p:tags r:id="rId3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461645" y="263525"/>
            <a:ext cx="252158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、检测说明 </a:t>
            </a:r>
          </a:p>
        </p:txBody>
      </p:sp>
      <p:sp>
        <p:nvSpPr>
          <p:cNvPr id="8" name="矩形 7"/>
          <p:cNvSpPr/>
          <p:nvPr/>
        </p:nvSpPr>
        <p:spPr>
          <a:xfrm>
            <a:off x="6231467" y="2650067"/>
            <a:ext cx="4665768" cy="7411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641350" y="1329039"/>
          <a:ext cx="10830656" cy="4892675"/>
        </p:xfrm>
        <a:graphic>
          <a:graphicData uri="http://schemas.openxmlformats.org/drawingml/2006/table">
            <a:tbl>
              <a:tblPr firstRow="1" bandRow="1">
                <a:effectLst/>
                <a:tableStyleId>{F2DE63D5-997A-4646-A377-4702673A728D}</a:tableStyleId>
              </a:tblPr>
              <a:tblGrid>
                <a:gridCol w="1768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68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55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697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528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检测项内容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effectLst/>
                          <a:sym typeface="+mn-ea"/>
                        </a:rPr>
                        <a:t>异物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检测原理：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AI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37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检测判定标准：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6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80">
                <a:tc gridSpan="2"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原图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对比图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835">
                <a:tc gridSpan="2">
                  <a:txBody>
                    <a:bodyPr/>
                    <a:lstStyle/>
                    <a:p>
                      <a:pPr algn="ctr"/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algn="l">
                        <a:buNone/>
                      </a:pP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651" y="2617385"/>
            <a:ext cx="2445593" cy="213543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468" y="4980422"/>
            <a:ext cx="1682998" cy="1128063"/>
          </a:xfrm>
          <a:prstGeom prst="rect">
            <a:avLst/>
          </a:prstGeom>
        </p:spPr>
      </p:pic>
      <p:cxnSp>
        <p:nvCxnSpPr>
          <p:cNvPr id="16" name="直接箭头连接符 15"/>
          <p:cNvCxnSpPr/>
          <p:nvPr/>
        </p:nvCxnSpPr>
        <p:spPr>
          <a:xfrm flipV="1">
            <a:off x="7463261" y="4176070"/>
            <a:ext cx="1030290" cy="115350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图片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983" y="2617385"/>
            <a:ext cx="4264057" cy="319804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2"/>
            </p:custDataLst>
          </p:nvPr>
        </p:nvCxnSpPr>
        <p:spPr>
          <a:xfrm>
            <a:off x="2893695" y="532130"/>
            <a:ext cx="8003540" cy="120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>
            <p:custDataLst>
              <p:tags r:id="rId3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461645" y="263525"/>
            <a:ext cx="252158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、检测说明 </a:t>
            </a:r>
          </a:p>
        </p:txBody>
      </p:sp>
      <p:sp>
        <p:nvSpPr>
          <p:cNvPr id="8" name="矩形 7"/>
          <p:cNvSpPr/>
          <p:nvPr/>
        </p:nvSpPr>
        <p:spPr>
          <a:xfrm>
            <a:off x="6231467" y="2650067"/>
            <a:ext cx="4665768" cy="7411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641350" y="1329039"/>
          <a:ext cx="10830656" cy="4892675"/>
        </p:xfrm>
        <a:graphic>
          <a:graphicData uri="http://schemas.openxmlformats.org/drawingml/2006/table">
            <a:tbl>
              <a:tblPr firstRow="1" bandRow="1">
                <a:effectLst/>
                <a:tableStyleId>{F2DE63D5-997A-4646-A377-4702673A728D}</a:tableStyleId>
              </a:tblPr>
              <a:tblGrid>
                <a:gridCol w="1768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68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55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697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528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检测项内容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effectLst/>
                          <a:sym typeface="+mn-ea"/>
                        </a:rPr>
                        <a:t>异物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检测原理：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AI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37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检测判定标准：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6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80">
                <a:tc gridSpan="2"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原图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对比图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835">
                <a:tc gridSpan="2">
                  <a:txBody>
                    <a:bodyPr/>
                    <a:lstStyle/>
                    <a:p>
                      <a:pPr algn="ctr"/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algn="l">
                        <a:buNone/>
                      </a:pP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566" y="2774880"/>
            <a:ext cx="2613647" cy="193019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925" y="4980422"/>
            <a:ext cx="1504084" cy="1128063"/>
          </a:xfrm>
          <a:prstGeom prst="rect">
            <a:avLst/>
          </a:prstGeom>
        </p:spPr>
      </p:pic>
      <p:cxnSp>
        <p:nvCxnSpPr>
          <p:cNvPr id="16" name="直接箭头连接符 15"/>
          <p:cNvCxnSpPr/>
          <p:nvPr/>
        </p:nvCxnSpPr>
        <p:spPr>
          <a:xfrm flipV="1">
            <a:off x="7463261" y="3864990"/>
            <a:ext cx="1888129" cy="14645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983" y="2617385"/>
            <a:ext cx="4264057" cy="319804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2"/>
            </p:custDataLst>
          </p:nvPr>
        </p:nvCxnSpPr>
        <p:spPr>
          <a:xfrm>
            <a:off x="2893695" y="532130"/>
            <a:ext cx="8003540" cy="120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>
            <p:custDataLst>
              <p:tags r:id="rId3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461645" y="263525"/>
            <a:ext cx="252158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、检测说明 </a:t>
            </a:r>
          </a:p>
        </p:txBody>
      </p:sp>
      <p:sp>
        <p:nvSpPr>
          <p:cNvPr id="8" name="矩形 7"/>
          <p:cNvSpPr/>
          <p:nvPr/>
        </p:nvSpPr>
        <p:spPr>
          <a:xfrm>
            <a:off x="6231467" y="2650067"/>
            <a:ext cx="4665768" cy="7411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641350" y="1329039"/>
          <a:ext cx="10830656" cy="4892675"/>
        </p:xfrm>
        <a:graphic>
          <a:graphicData uri="http://schemas.openxmlformats.org/drawingml/2006/table">
            <a:tbl>
              <a:tblPr firstRow="1" bandRow="1">
                <a:effectLst/>
                <a:tableStyleId>{F2DE63D5-997A-4646-A377-4702673A728D}</a:tableStyleId>
              </a:tblPr>
              <a:tblGrid>
                <a:gridCol w="1768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68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55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697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528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检测项内容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瓶底胶褶皱</a:t>
                      </a:r>
                      <a:endParaRPr lang="zh-CN" altLang="en-US" sz="16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检测原理：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AI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37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检测判定标准：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6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80">
                <a:tc gridSpan="2"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原图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对比图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835">
                <a:tc gridSpan="2">
                  <a:txBody>
                    <a:bodyPr/>
                    <a:lstStyle/>
                    <a:p>
                      <a:pPr algn="ctr"/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algn="l">
                        <a:buNone/>
                      </a:pP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982" y="2782062"/>
            <a:ext cx="2102931" cy="180608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983" y="2617385"/>
            <a:ext cx="4264057" cy="319804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925" y="4980422"/>
            <a:ext cx="1504084" cy="1128063"/>
          </a:xfrm>
          <a:prstGeom prst="rect">
            <a:avLst/>
          </a:prstGeom>
        </p:spPr>
      </p:pic>
      <p:cxnSp>
        <p:nvCxnSpPr>
          <p:cNvPr id="16" name="直接箭头连接符 15"/>
          <p:cNvCxnSpPr/>
          <p:nvPr/>
        </p:nvCxnSpPr>
        <p:spPr>
          <a:xfrm flipV="1">
            <a:off x="7463261" y="4176070"/>
            <a:ext cx="1030290" cy="115350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2ZjMWUzZmViYTEwYjYyMGRhMWM2OWExMjY2ODkzMjIifQ=="/>
  <p:tag name="KSO_WPP_MARK_KEY" val="88259b0d-3fad-4187-9d1d-537aa91153b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1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cf37d5f8-f551-4dff-90ff-9dd85a95a8da}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21102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3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1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cf37d5f8-f551-4dff-90ff-9dd85a95a8da}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21102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3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1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cf37d5f8-f551-4dff-90ff-9dd85a95a8da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21102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3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1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df0d8998-f4f3-46d2-b5a2-ea0aece305d1}"/>
  <p:tag name="TABLE_ENDDRAG_ORIGIN_RECT" val="739*385"/>
  <p:tag name="TABLE_ENDDRAG_RECT" val="112*91*739*385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21102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3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cf37d5f8-f551-4dff-90ff-9dd85a95a8da}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21102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3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254daf79-d011-4d99-afef-c6e068268b0b}"/>
  <p:tag name="TABLE_ENDDRAG_ORIGIN_RECT" val="930*406"/>
  <p:tag name="TABLE_ENDDRAG_RECT" val="11*80*930*40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21102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1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1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17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17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1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1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17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1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17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17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1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17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21102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1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1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21102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3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4680964d-7979-4928-abf3-e75bda825c98}"/>
  <p:tag name="TABLE_ENDDRAG_ORIGIN_RECT" val="837*366"/>
  <p:tag name="TABLE_ENDDRAG_RECT" val="55*99*837*366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21102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3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1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21102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3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1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21102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3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1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cf37d5f8-f551-4dff-90ff-9dd85a95a8da}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21102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3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1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cf37d5f8-f551-4dff-90ff-9dd85a95a8da}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21102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3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7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509</Words>
  <Application>Microsoft Office PowerPoint</Application>
  <PresentationFormat>宽屏</PresentationFormat>
  <Paragraphs>196</Paragraphs>
  <Slides>14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14</vt:i4>
      </vt:variant>
    </vt:vector>
  </HeadingPairs>
  <TitlesOfParts>
    <vt:vector size="34" baseType="lpstr">
      <vt:lpstr>Helvetica Neue</vt:lpstr>
      <vt:lpstr>Helvetica Neue Light</vt:lpstr>
      <vt:lpstr>阿里巴巴普惠体 Heavy</vt:lpstr>
      <vt:lpstr>等线</vt:lpstr>
      <vt:lpstr>等线 Light</vt:lpstr>
      <vt:lpstr>仿宋</vt:lpstr>
      <vt:lpstr>汉仪雅酷黑 75W</vt:lpstr>
      <vt:lpstr>黑体</vt:lpstr>
      <vt:lpstr>思源黑体</vt:lpstr>
      <vt:lpstr>宋体</vt:lpstr>
      <vt:lpstr>微软雅黑</vt:lpstr>
      <vt:lpstr>新宋体</vt:lpstr>
      <vt:lpstr>Arial</vt:lpstr>
      <vt:lpstr>Calibri</vt:lpstr>
      <vt:lpstr>Wingdings</vt:lpstr>
      <vt:lpstr>Office 主题​​</vt:lpstr>
      <vt:lpstr>自定义设计方案</vt:lpstr>
      <vt:lpstr>3_Office 主题​​</vt:lpstr>
      <vt:lpstr>5_Office 主题​​</vt:lpstr>
      <vt:lpstr>7_Office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Administrater</dc:creator>
  <cp:lastModifiedBy>CLX</cp:lastModifiedBy>
  <cp:revision>359</cp:revision>
  <dcterms:created xsi:type="dcterms:W3CDTF">2019-11-19T13:27:00Z</dcterms:created>
  <dcterms:modified xsi:type="dcterms:W3CDTF">2022-11-23T07:02:02Z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2052-11.1.0.12598</vt:lpwstr>
  </property>
  <property fmtid="{D5CDD505-2E9C-101B-9397-08002B2CF9AE}" pid="3" name="ICV">
    <vt:lpwstr>59CA201EDED344438A5A51BC1E3F1124</vt:lpwstr>
  </property>
</Properties>
</file>