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312" r:id="rId3"/>
    <p:sldId id="308" r:id="rId5"/>
    <p:sldId id="327" r:id="rId6"/>
    <p:sldId id="326" r:id="rId7"/>
    <p:sldId id="337" r:id="rId8"/>
    <p:sldId id="329" r:id="rId9"/>
    <p:sldId id="328" r:id="rId10"/>
    <p:sldId id="404" r:id="rId11"/>
    <p:sldId id="405" r:id="rId12"/>
    <p:sldId id="420" r:id="rId13"/>
    <p:sldId id="421" r:id="rId14"/>
    <p:sldId id="422" r:id="rId15"/>
    <p:sldId id="423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33" r:id="rId26"/>
    <p:sldId id="436" r:id="rId27"/>
    <p:sldId id="390" r:id="rId28"/>
  </p:sldIdLst>
  <p:sldSz cx="14039850" cy="899922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56" userDrawn="1">
          <p15:clr>
            <a:srgbClr val="A4A3A4"/>
          </p15:clr>
        </p15:guide>
        <p15:guide id="2" pos="44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71F"/>
    <a:srgbClr val="FFFFFF"/>
    <a:srgbClr val="FAFAFA"/>
    <a:srgbClr val="DCDCDC"/>
    <a:srgbClr val="F0F0F0"/>
    <a:srgbClr val="E6E6E6"/>
    <a:srgbClr val="C8C8C8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32" y="-84"/>
      </p:cViewPr>
      <p:guideLst>
        <p:guide orient="horz" pos="2756"/>
        <p:guide pos="44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90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21842" y="1143000"/>
            <a:ext cx="481431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771439" y="3396749"/>
            <a:ext cx="12497490" cy="1180028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7085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771439" y="4680076"/>
            <a:ext cx="12497490" cy="1248031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15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0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2999740" indent="0" algn="ctr">
              <a:buNone/>
              <a:defRPr sz="2100"/>
            </a:lvl6pPr>
            <a:lvl7pPr marL="3599815" indent="0" algn="ctr">
              <a:buNone/>
              <a:defRPr sz="2100"/>
            </a:lvl7pPr>
            <a:lvl8pPr marL="4199890" indent="0" algn="ctr">
              <a:buNone/>
              <a:defRPr sz="2100"/>
            </a:lvl8pPr>
            <a:lvl9pPr marL="4799965" indent="0" algn="ctr">
              <a:buNone/>
              <a:defRPr sz="21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771495" y="1250031"/>
            <a:ext cx="12497490" cy="661428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771439" y="3396749"/>
            <a:ext cx="12497490" cy="1180028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085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71439" y="1700815"/>
            <a:ext cx="12497490" cy="6616058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95" y="4998414"/>
            <a:ext cx="12497490" cy="820020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4725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71489" y="5920929"/>
            <a:ext cx="12497490" cy="1414701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21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997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998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998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999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771495" y="1700815"/>
            <a:ext cx="6084208" cy="6614280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184722" y="1700815"/>
            <a:ext cx="6084208" cy="6614280"/>
          </a:xfrm>
        </p:spPr>
        <p:txBody>
          <a:bodyPr>
            <a:noAutofit/>
          </a:bodyPr>
          <a:lstStyle>
            <a:lvl1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771495" y="1700815"/>
            <a:ext cx="6084208" cy="50001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625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600075" indent="0">
              <a:buNone/>
              <a:defRPr sz="2625" b="1"/>
            </a:lvl2pPr>
            <a:lvl3pPr marL="1200150" indent="0">
              <a:buNone/>
              <a:defRPr sz="2360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2999740" indent="0">
              <a:buNone/>
              <a:defRPr sz="2100" b="1"/>
            </a:lvl6pPr>
            <a:lvl7pPr marL="3599815" indent="0">
              <a:buNone/>
              <a:defRPr sz="2100" b="1"/>
            </a:lvl7pPr>
            <a:lvl8pPr marL="4199890" indent="0">
              <a:buNone/>
              <a:defRPr sz="2100" b="1"/>
            </a:lvl8pPr>
            <a:lvl9pPr marL="4799965" indent="0">
              <a:buNone/>
              <a:defRPr sz="21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71489" y="2347863"/>
            <a:ext cx="6084159" cy="5974157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7181121" y="1700815"/>
            <a:ext cx="6084208" cy="50001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62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00075" indent="0">
              <a:buNone/>
              <a:defRPr sz="2625" b="1"/>
            </a:lvl2pPr>
            <a:lvl3pPr marL="1200150" indent="0">
              <a:buNone/>
              <a:defRPr sz="2360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2999740" indent="0">
              <a:buNone/>
              <a:defRPr sz="2100" b="1"/>
            </a:lvl6pPr>
            <a:lvl7pPr marL="3599815" indent="0">
              <a:buNone/>
              <a:defRPr sz="2100" b="1"/>
            </a:lvl7pPr>
            <a:lvl8pPr marL="4199890" indent="0">
              <a:buNone/>
              <a:defRPr sz="2100" b="1"/>
            </a:lvl8pPr>
            <a:lvl9pPr marL="4799965" indent="0">
              <a:buNone/>
              <a:defRPr sz="21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181121" y="2347863"/>
            <a:ext cx="6084208" cy="5974157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771495" y="1700815"/>
            <a:ext cx="6084208" cy="66142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7184777" y="1700815"/>
            <a:ext cx="6084208" cy="6614280"/>
          </a:xfrm>
        </p:spPr>
        <p:txBody>
          <a:bodyPr vert="horz" lIns="101600" tIns="0" rIns="82550" bIns="0" rtlCol="0">
            <a:norm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2173772" y="1250031"/>
            <a:ext cx="1095158" cy="7072171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315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771489" y="1250020"/>
            <a:ext cx="11318090" cy="7072171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771439" y="566938"/>
            <a:ext cx="12497490" cy="850407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771439" y="1700815"/>
            <a:ext cx="12497490" cy="66142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1013115" y="8333249"/>
            <a:ext cx="3109333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740006" y="8333249"/>
            <a:ext cx="4560356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9916010" y="8333249"/>
            <a:ext cx="3109333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00150" rtl="0" eaLnBrk="1" fontAlgn="auto" latinLnBrk="0" hangingPunct="1">
        <a:lnSpc>
          <a:spcPct val="100000"/>
        </a:lnSpc>
        <a:spcBef>
          <a:spcPct val="0"/>
        </a:spcBef>
        <a:buNone/>
        <a:defRPr sz="3675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9972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899795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2112645" algn="l"/>
        </a:tabLst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49987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2099945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70002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330009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170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50024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509968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5pPr>
      <a:lvl6pPr marL="299974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59981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19989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479996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1.xml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3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4.xml"/><Relationship Id="rId4" Type="http://schemas.openxmlformats.org/officeDocument/2006/relationships/image" Target="../media/image14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7.xml"/><Relationship Id="rId4" Type="http://schemas.openxmlformats.org/officeDocument/2006/relationships/image" Target="../media/image14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8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9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1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6.xml"/><Relationship Id="rId3" Type="http://schemas.openxmlformats.org/officeDocument/2006/relationships/image" Target="../media/image2.png"/><Relationship Id="rId2" Type="http://schemas.openxmlformats.org/officeDocument/2006/relationships/tags" Target="../tags/tag85.xml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8.xml"/><Relationship Id="rId3" Type="http://schemas.openxmlformats.org/officeDocument/2006/relationships/image" Target="../media/image2.png"/><Relationship Id="rId2" Type="http://schemas.openxmlformats.org/officeDocument/2006/relationships/tags" Target="../tags/tag87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9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6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9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0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36830" y="1520"/>
            <a:ext cx="14088924" cy="9089979"/>
            <a:chOff x="4" y="1804"/>
            <a:chExt cx="19340" cy="10842"/>
          </a:xfrm>
        </p:grpSpPr>
        <p:pic>
          <p:nvPicPr>
            <p:cNvPr id="2" name="图片 1" descr="architectural-design-architecture-buildings-83089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" y="1804"/>
              <a:ext cx="19340" cy="10841"/>
            </a:xfrm>
            <a:prstGeom prst="rect">
              <a:avLst/>
            </a:prstGeom>
          </p:spPr>
        </p:pic>
        <p:sp>
          <p:nvSpPr>
            <p:cNvPr id="21" name="任意多边形 20"/>
            <p:cNvSpPr/>
            <p:nvPr/>
          </p:nvSpPr>
          <p:spPr>
            <a:xfrm>
              <a:off x="40" y="1804"/>
              <a:ext cx="19303" cy="10842"/>
            </a:xfrm>
            <a:custGeom>
              <a:avLst/>
              <a:gdLst>
                <a:gd name="connsiteX0" fmla="*/ 0 w 19300"/>
                <a:gd name="connsiteY0" fmla="*/ 0 h 10840"/>
                <a:gd name="connsiteX1" fmla="*/ 15290 w 19300"/>
                <a:gd name="connsiteY1" fmla="*/ 2510 h 10840"/>
                <a:gd name="connsiteX2" fmla="*/ 19300 w 19300"/>
                <a:gd name="connsiteY2" fmla="*/ 10840 h 10840"/>
                <a:gd name="connsiteX3" fmla="*/ 0 w 19300"/>
                <a:gd name="connsiteY3" fmla="*/ 10840 h 10840"/>
                <a:gd name="connsiteX4" fmla="*/ 0 w 19300"/>
                <a:gd name="connsiteY4" fmla="*/ 0 h 1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00" h="10840">
                  <a:moveTo>
                    <a:pt x="0" y="0"/>
                  </a:moveTo>
                  <a:lnTo>
                    <a:pt x="15290" y="2510"/>
                  </a:lnTo>
                  <a:lnTo>
                    <a:pt x="19300" y="10840"/>
                  </a:lnTo>
                  <a:lnTo>
                    <a:pt x="0" y="10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pic>
          <p:nvPicPr>
            <p:cNvPr id="8" name="图片 7" descr="公司LOGI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" y="2402"/>
              <a:ext cx="1832" cy="1345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885" y="4644"/>
              <a:ext cx="13300" cy="2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200" b="1" spc="20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厦门博视源机器视觉技术有限公司</a:t>
              </a:r>
              <a:endParaRPr lang="zh-CN" altLang="en-US" sz="7200" b="1" spc="200">
                <a:solidFill>
                  <a:schemeClr val="bg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1941" y="8624"/>
              <a:ext cx="5140" cy="2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公司电话</a:t>
              </a: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:05926077810</a:t>
              </a:r>
              <a:endParaRPr lang="en-US" altLang="zh-CN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Web</a:t>
              </a: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</a:t>
              </a: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www.xmbsy.net</a:t>
              </a:r>
              <a:endParaRPr lang="en-US" altLang="zh-CN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E-mail</a:t>
              </a: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</a:t>
              </a:r>
              <a:endParaRPr lang="zh-CN" altLang="en-US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zh-CN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方案制作</a:t>
              </a:r>
              <a:r>
                <a:rPr lang="zh-CN" altLang="zh-CN" sz="2200" b="1" dirty="0" smtClean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：林立富、张金伟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 </a:t>
              </a:r>
              <a:endParaRPr lang="zh-CN" altLang="en-US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endParaRPr lang="zh-CN" altLang="en-US" dirty="0"/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7696447" y="5907891"/>
            <a:ext cx="87631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383405" y="7684135"/>
            <a:ext cx="5907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说明：</a:t>
            </a:r>
            <a:r>
              <a:rPr lang="zh-CN" altLang="en-US"/>
              <a:t>蓝色框内为检测区域（划伤、烧焦、</a:t>
            </a:r>
            <a:r>
              <a:rPr lang="zh-CN" altLang="en-US"/>
              <a:t>缺料）</a:t>
            </a:r>
            <a:endParaRPr lang="zh-CN" altLang="en-US"/>
          </a:p>
        </p:txBody>
      </p:sp>
      <p:pic>
        <p:nvPicPr>
          <p:cNvPr id="32" name="图片 31" descr="b050206d1305fc6240f175b2a513c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370" y="1543685"/>
            <a:ext cx="9469755" cy="59556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729480" y="7669530"/>
            <a:ext cx="4609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说明：蓝色框内为检测</a:t>
            </a:r>
            <a:r>
              <a:rPr lang="zh-CN" altLang="en-US" dirty="0" smtClean="0"/>
              <a:t>区域（</a:t>
            </a:r>
            <a:r>
              <a:rPr lang="zh-CN" altLang="en-US" dirty="0" smtClean="0"/>
              <a:t>合格品）</a:t>
            </a:r>
            <a:endParaRPr lang="zh-CN" altLang="en-US" dirty="0"/>
          </a:p>
        </p:txBody>
      </p:sp>
      <p:pic>
        <p:nvPicPr>
          <p:cNvPr id="27" name="图片 26" descr="d1ebd7b958cc7375c584a6cf31a91e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370" y="1591945"/>
            <a:ext cx="9469120" cy="58502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2607945" y="1734185"/>
            <a:ext cx="5620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ym typeface="+mn-ea"/>
              </a:rPr>
              <a:t>CCD1</a:t>
            </a:r>
            <a:r>
              <a:rPr lang="zh-CN" altLang="en-US" sz="2800" b="1">
                <a:sym typeface="+mn-ea"/>
              </a:rPr>
              <a:t>检测结果</a:t>
            </a:r>
            <a:r>
              <a:rPr lang="en-US" altLang="zh-CN" sz="2800" b="1">
                <a:sym typeface="+mn-ea"/>
              </a:rPr>
              <a:t>:</a:t>
            </a:r>
            <a:r>
              <a:rPr lang="zh-CN" altLang="en-US" sz="2800" b="1">
                <a:sym typeface="+mn-ea"/>
              </a:rPr>
              <a:t>边缘烧焦</a:t>
            </a:r>
            <a:endParaRPr lang="zh-CN" altLang="en-US" sz="2800" b="1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188251" y="7445142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OK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9906705" y="7464439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NG</a:t>
            </a:r>
            <a:endParaRPr lang="zh-CN" altLang="en-US" dirty="0"/>
          </a:p>
        </p:txBody>
      </p:sp>
      <p:pic>
        <p:nvPicPr>
          <p:cNvPr id="5" name="图片 4" descr="afd0e21734f70b8e4f1a447dadac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2486660"/>
            <a:ext cx="6463665" cy="4829175"/>
          </a:xfrm>
          <a:prstGeom prst="rect">
            <a:avLst/>
          </a:prstGeom>
        </p:spPr>
      </p:pic>
      <p:pic>
        <p:nvPicPr>
          <p:cNvPr id="25" name="图片 24" descr="386b824f2aa043a8d8c3e1698c9b47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715" y="2489835"/>
            <a:ext cx="6678930" cy="48234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815109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2593340" y="1734185"/>
            <a:ext cx="7017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ctr"/>
            <a:r>
              <a:rPr lang="en-US" altLang="zh-CN" sz="2800" b="1" dirty="0" smtClean="0">
                <a:sym typeface="+mn-ea"/>
              </a:rPr>
              <a:t>CCD2</a:t>
            </a:r>
            <a:r>
              <a:rPr lang="zh-CN" altLang="en-US" sz="2800" b="1" dirty="0" smtClean="0">
                <a:sym typeface="+mn-ea"/>
              </a:rPr>
              <a:t>检测</a:t>
            </a:r>
            <a:r>
              <a:rPr lang="zh-CN" altLang="en-US" sz="2800" b="1" dirty="0">
                <a:sym typeface="+mn-ea"/>
              </a:rPr>
              <a:t>结果</a:t>
            </a:r>
            <a:r>
              <a:rPr lang="en-US" altLang="zh-CN" sz="2800" b="1" dirty="0" smtClean="0">
                <a:sym typeface="+mn-ea"/>
              </a:rPr>
              <a:t>:</a:t>
            </a:r>
            <a:r>
              <a:rPr lang="zh-CN" altLang="en-US" sz="2800" b="1" dirty="0" smtClean="0">
                <a:sym typeface="+mn-ea"/>
              </a:rPr>
              <a:t>缺料</a:t>
            </a:r>
            <a:endParaRPr lang="zh-CN" altLang="en-US" sz="2800" b="1" dirty="0" smtClean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5" name="图片 4" descr="b050206d1305fc6240f175b2a513c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5" y="2256155"/>
            <a:ext cx="6501765" cy="4585970"/>
          </a:xfrm>
          <a:prstGeom prst="rect">
            <a:avLst/>
          </a:prstGeom>
        </p:spPr>
      </p:pic>
      <p:pic>
        <p:nvPicPr>
          <p:cNvPr id="25" name="图片 24" descr="ba606d1eb896de348dfd428fece19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715" y="2256155"/>
            <a:ext cx="6934200" cy="461264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390056" y="7070492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OK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10007670" y="7157099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NG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2593340" y="1734185"/>
            <a:ext cx="7017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ctr"/>
            <a:r>
              <a:rPr lang="en-US" altLang="zh-CN" sz="2800" b="1" dirty="0" smtClean="0">
                <a:sym typeface="+mn-ea"/>
              </a:rPr>
              <a:t>CCD3</a:t>
            </a:r>
            <a:r>
              <a:rPr lang="zh-CN" altLang="en-US" sz="2800" b="1" dirty="0" smtClean="0">
                <a:sym typeface="+mn-ea"/>
              </a:rPr>
              <a:t>检测</a:t>
            </a:r>
            <a:r>
              <a:rPr lang="zh-CN" altLang="en-US" sz="2800" b="1" dirty="0">
                <a:sym typeface="+mn-ea"/>
              </a:rPr>
              <a:t>结果</a:t>
            </a:r>
            <a:r>
              <a:rPr lang="en-US" altLang="zh-CN" sz="2800" b="1" dirty="0" smtClean="0">
                <a:sym typeface="+mn-ea"/>
              </a:rPr>
              <a:t>:</a:t>
            </a:r>
            <a:r>
              <a:rPr lang="zh-CN" altLang="en-US" sz="2800" b="1" dirty="0" smtClean="0">
                <a:sym typeface="+mn-ea"/>
              </a:rPr>
              <a:t>划伤</a:t>
            </a:r>
            <a:endParaRPr lang="zh-CN" altLang="en-US" sz="2800" b="1" dirty="0" smtClean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31" name="图片 30" descr="784b7e32948e6c4fa744f427d2e43a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370" y="2256155"/>
            <a:ext cx="10380980" cy="58635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2593340" y="1734185"/>
            <a:ext cx="7017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ctr"/>
            <a:r>
              <a:rPr lang="en-US" altLang="zh-CN" sz="2800" b="1" dirty="0" smtClean="0">
                <a:sym typeface="+mn-ea"/>
              </a:rPr>
              <a:t>CCD4</a:t>
            </a:r>
            <a:r>
              <a:rPr lang="zh-CN" altLang="en-US" sz="2800" b="1" dirty="0" smtClean="0">
                <a:sym typeface="+mn-ea"/>
              </a:rPr>
              <a:t>检测</a:t>
            </a:r>
            <a:r>
              <a:rPr lang="zh-CN" altLang="en-US" sz="2800" b="1" dirty="0">
                <a:sym typeface="+mn-ea"/>
              </a:rPr>
              <a:t>结果</a:t>
            </a:r>
            <a:r>
              <a:rPr lang="en-US" altLang="zh-CN" sz="2800" b="1" dirty="0" smtClean="0">
                <a:sym typeface="+mn-ea"/>
              </a:rPr>
              <a:t>:</a:t>
            </a:r>
            <a:r>
              <a:rPr lang="zh-CN" altLang="en-US" sz="2800" b="1" dirty="0" smtClean="0">
                <a:sym typeface="+mn-ea"/>
              </a:rPr>
              <a:t>烧焦</a:t>
            </a:r>
            <a:endParaRPr lang="zh-CN" altLang="en-US" sz="2800" b="1" dirty="0" smtClean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 descr="afd0e21734f70b8e4f1a447dadac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2486660"/>
            <a:ext cx="6463665" cy="4829175"/>
          </a:xfrm>
          <a:prstGeom prst="rect">
            <a:avLst/>
          </a:prstGeom>
        </p:spPr>
      </p:pic>
      <p:pic>
        <p:nvPicPr>
          <p:cNvPr id="25" name="图片 24" descr="386b824f2aa043a8d8c3e1698c9b47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715" y="2489835"/>
            <a:ext cx="6678930" cy="482346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593256" y="7445142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OK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9906705" y="7464439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NG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2593340" y="1734185"/>
            <a:ext cx="7017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ctr"/>
            <a:r>
              <a:rPr lang="en-US" altLang="zh-CN" sz="2800" b="1" dirty="0" smtClean="0">
                <a:sym typeface="+mn-ea"/>
              </a:rPr>
              <a:t>CCD5</a:t>
            </a:r>
            <a:r>
              <a:rPr lang="zh-CN" altLang="en-US" sz="2800" b="1" dirty="0" smtClean="0">
                <a:sym typeface="+mn-ea"/>
              </a:rPr>
              <a:t>检测</a:t>
            </a:r>
            <a:r>
              <a:rPr lang="zh-CN" altLang="en-US" sz="2800" b="1" dirty="0">
                <a:sym typeface="+mn-ea"/>
              </a:rPr>
              <a:t>结果</a:t>
            </a:r>
            <a:r>
              <a:rPr lang="en-US" altLang="zh-CN" sz="2800" b="1" dirty="0" smtClean="0">
                <a:sym typeface="+mn-ea"/>
              </a:rPr>
              <a:t>:</a:t>
            </a:r>
            <a:r>
              <a:rPr lang="zh-CN" altLang="en-US" sz="2800" b="1" dirty="0" smtClean="0">
                <a:sym typeface="+mn-ea"/>
              </a:rPr>
              <a:t>缺料</a:t>
            </a:r>
            <a:endParaRPr lang="zh-CN" altLang="en-US" sz="2800" b="1" dirty="0" smtClean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 descr="b050206d1305fc6240f175b2a513c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5" y="2256155"/>
            <a:ext cx="6501765" cy="4585970"/>
          </a:xfrm>
          <a:prstGeom prst="rect">
            <a:avLst/>
          </a:prstGeom>
        </p:spPr>
      </p:pic>
      <p:pic>
        <p:nvPicPr>
          <p:cNvPr id="25" name="图片 24" descr="ba606d1eb896de348dfd428fece19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715" y="2256155"/>
            <a:ext cx="6934200" cy="461264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390056" y="7070492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OK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10007670" y="7157099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NG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CCD1</a:t>
            </a:r>
            <a:endParaRPr lang="zh-CN" alt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0515" y="7605395"/>
            <a:ext cx="841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说</a:t>
            </a:r>
            <a:r>
              <a:rPr lang="zh-CN" altLang="en-US" smtClean="0">
                <a:solidFill>
                  <a:schemeClr val="tx1"/>
                </a:solidFill>
              </a:rPr>
              <a:t>明：此架设为缺陷检测单工位架设，考虑到产品缺陷位置不固定，只给出单工位尺寸图，如要增加其他工位可根据此架构实现。</a:t>
            </a:r>
            <a:endParaRPr lang="zh-CN" altLang="en-US" smtClean="0">
              <a:solidFill>
                <a:schemeClr val="tx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793486" y="1898015"/>
            <a:ext cx="6590169" cy="4965065"/>
            <a:chOff x="7549" y="2989"/>
            <a:chExt cx="10378" cy="7819"/>
          </a:xfrm>
        </p:grpSpPr>
        <p:sp>
          <p:nvSpPr>
            <p:cNvPr id="41" name="矩形 40"/>
            <p:cNvSpPr/>
            <p:nvPr/>
          </p:nvSpPr>
          <p:spPr>
            <a:xfrm>
              <a:off x="13750" y="2989"/>
              <a:ext cx="4177" cy="9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130W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+16mm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4453" y="7167"/>
              <a:ext cx="2051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环形光</a:t>
              </a:r>
              <a:endParaRPr lang="zh-CN" altLang="en-US" dirty="0" smtClean="0"/>
            </a:p>
          </p:txBody>
        </p:sp>
        <p:sp>
          <p:nvSpPr>
            <p:cNvPr id="43" name="矩形 42"/>
            <p:cNvSpPr/>
            <p:nvPr/>
          </p:nvSpPr>
          <p:spPr>
            <a:xfrm>
              <a:off x="14286" y="9785"/>
              <a:ext cx="1564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cxnSp>
          <p:nvCxnSpPr>
            <p:cNvPr id="46" name="直接连接符 45"/>
            <p:cNvCxnSpPr>
              <a:stCxn id="50" idx="3"/>
              <a:endCxn id="43" idx="1"/>
            </p:cNvCxnSpPr>
            <p:nvPr/>
          </p:nvCxnSpPr>
          <p:spPr>
            <a:xfrm flipV="1">
              <a:off x="12118" y="10175"/>
              <a:ext cx="2168" cy="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>
              <a:stCxn id="42" idx="1"/>
              <a:endCxn id="5" idx="3"/>
            </p:cNvCxnSpPr>
            <p:nvPr/>
          </p:nvCxnSpPr>
          <p:spPr>
            <a:xfrm flipH="1">
              <a:off x="12792" y="7558"/>
              <a:ext cx="1661" cy="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组合 44"/>
            <p:cNvGrpSpPr/>
            <p:nvPr/>
          </p:nvGrpSpPr>
          <p:grpSpPr>
            <a:xfrm>
              <a:off x="7549" y="2989"/>
              <a:ext cx="4569" cy="7819"/>
              <a:chOff x="19050" y="0"/>
              <a:chExt cx="2133600" cy="4152899"/>
            </a:xfrm>
          </p:grpSpPr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06033" y="0"/>
                <a:ext cx="513395" cy="12954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cxnSp>
            <p:nvCxnSpPr>
              <p:cNvPr id="49" name="直接连接符 48"/>
              <p:cNvCxnSpPr/>
              <p:nvPr/>
            </p:nvCxnSpPr>
            <p:spPr>
              <a:xfrm>
                <a:off x="19050" y="3810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矩形 49"/>
              <p:cNvSpPr/>
              <p:nvPr/>
            </p:nvSpPr>
            <p:spPr>
              <a:xfrm>
                <a:off x="1571625" y="3895724"/>
                <a:ext cx="581025" cy="25717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CN" altLang="en-US" sz="1100"/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>
                <a:off x="95250" y="386715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52546" y="298092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/>
              <p:cNvCxnSpPr/>
              <p:nvPr/>
            </p:nvCxnSpPr>
            <p:spPr>
              <a:xfrm>
                <a:off x="1181100" y="76200"/>
                <a:ext cx="19050" cy="379095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文本框 3"/>
              <p:cNvSpPr txBox="1"/>
              <p:nvPr/>
            </p:nvSpPr>
            <p:spPr>
              <a:xfrm>
                <a:off x="228600" y="876300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300±50mm</a:t>
                </a:r>
                <a:endParaRPr lang="zh-CN" altLang="en-US" sz="1100" dirty="0"/>
              </a:p>
            </p:txBody>
          </p:sp>
          <p:cxnSp>
            <p:nvCxnSpPr>
              <p:cNvPr id="55" name="直接箭头连接符 54"/>
              <p:cNvCxnSpPr/>
              <p:nvPr/>
            </p:nvCxnSpPr>
            <p:spPr>
              <a:xfrm>
                <a:off x="1009650" y="3001670"/>
                <a:ext cx="1" cy="86454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文本框 12"/>
              <p:cNvSpPr txBox="1"/>
              <p:nvPr/>
            </p:nvSpPr>
            <p:spPr>
              <a:xfrm>
                <a:off x="19145" y="3356944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130±30mm</a:t>
                </a:r>
                <a:endParaRPr lang="zh-CN" altLang="en-US" sz="1100" dirty="0"/>
              </a:p>
            </p:txBody>
          </p:sp>
        </p:grpSp>
        <p:cxnSp>
          <p:nvCxnSpPr>
            <p:cNvPr id="57" name="直接箭头连接符 56"/>
            <p:cNvCxnSpPr>
              <a:stCxn id="41" idx="1"/>
              <a:endCxn id="47" idx="3"/>
            </p:cNvCxnSpPr>
            <p:nvPr/>
          </p:nvCxnSpPr>
          <p:spPr>
            <a:xfrm flipH="1">
              <a:off x="12046" y="3463"/>
              <a:ext cx="1704" cy="7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3" y="7871"/>
              <a:ext cx="2469" cy="70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CCD2</a:t>
            </a:r>
            <a:endParaRPr lang="zh-CN" alt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0515" y="7605395"/>
            <a:ext cx="841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说</a:t>
            </a:r>
            <a:r>
              <a:rPr lang="zh-CN" altLang="en-US" smtClean="0">
                <a:solidFill>
                  <a:schemeClr val="tx1"/>
                </a:solidFill>
              </a:rPr>
              <a:t>明：此架设为缺陷检测单工位架设，考虑到产品缺陷位置不固定，只给出单工位尺寸图，如要增加其他工位可根据此架构实现。</a:t>
            </a:r>
            <a:endParaRPr lang="zh-CN" altLang="en-US" smtClean="0">
              <a:solidFill>
                <a:schemeClr val="tx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531995" y="1898015"/>
            <a:ext cx="6851650" cy="4965065"/>
            <a:chOff x="7549" y="2989"/>
            <a:chExt cx="10378" cy="7819"/>
          </a:xfrm>
        </p:grpSpPr>
        <p:sp>
          <p:nvSpPr>
            <p:cNvPr id="5" name="矩形 4"/>
            <p:cNvSpPr/>
            <p:nvPr/>
          </p:nvSpPr>
          <p:spPr>
            <a:xfrm>
              <a:off x="13750" y="2989"/>
              <a:ext cx="4177" cy="9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130W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+16mm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14453" y="7167"/>
              <a:ext cx="2051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环形光</a:t>
              </a:r>
              <a:endParaRPr lang="zh-CN" altLang="en-US" dirty="0" smtClean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14286" y="9785"/>
              <a:ext cx="1564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cxnSp>
          <p:nvCxnSpPr>
            <p:cNvPr id="34" name="直接连接符 33"/>
            <p:cNvCxnSpPr>
              <a:stCxn id="40" idx="3"/>
              <a:endCxn id="33" idx="1"/>
            </p:cNvCxnSpPr>
            <p:nvPr/>
          </p:nvCxnSpPr>
          <p:spPr>
            <a:xfrm flipV="1">
              <a:off x="12118" y="10175"/>
              <a:ext cx="2168" cy="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>
              <a:stCxn id="30" idx="1"/>
              <a:endCxn id="64" idx="3"/>
            </p:cNvCxnSpPr>
            <p:nvPr/>
          </p:nvCxnSpPr>
          <p:spPr>
            <a:xfrm flipH="1">
              <a:off x="12792" y="7558"/>
              <a:ext cx="1661" cy="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组合 35"/>
            <p:cNvGrpSpPr/>
            <p:nvPr/>
          </p:nvGrpSpPr>
          <p:grpSpPr>
            <a:xfrm>
              <a:off x="7549" y="2989"/>
              <a:ext cx="4569" cy="7819"/>
              <a:chOff x="19050" y="0"/>
              <a:chExt cx="2133600" cy="4152899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06033" y="0"/>
                <a:ext cx="513395" cy="12954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cxnSp>
            <p:nvCxnSpPr>
              <p:cNvPr id="38" name="直接连接符 37"/>
              <p:cNvCxnSpPr/>
              <p:nvPr/>
            </p:nvCxnSpPr>
            <p:spPr>
              <a:xfrm>
                <a:off x="19050" y="3810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矩形 39"/>
              <p:cNvSpPr/>
              <p:nvPr/>
            </p:nvSpPr>
            <p:spPr>
              <a:xfrm>
                <a:off x="1571625" y="3895724"/>
                <a:ext cx="581025" cy="25717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CN" altLang="en-US" sz="1100"/>
              </a:p>
            </p:txBody>
          </p:sp>
          <p:cxnSp>
            <p:nvCxnSpPr>
              <p:cNvPr id="44" name="直接连接符 43"/>
              <p:cNvCxnSpPr/>
              <p:nvPr/>
            </p:nvCxnSpPr>
            <p:spPr>
              <a:xfrm>
                <a:off x="95250" y="386715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>
                <a:off x="52546" y="298092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箭头连接符 58"/>
              <p:cNvCxnSpPr/>
              <p:nvPr/>
            </p:nvCxnSpPr>
            <p:spPr>
              <a:xfrm>
                <a:off x="1181100" y="76200"/>
                <a:ext cx="19050" cy="379095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文本框 3"/>
              <p:cNvSpPr txBox="1"/>
              <p:nvPr/>
            </p:nvSpPr>
            <p:spPr>
              <a:xfrm>
                <a:off x="228600" y="876300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300±50mm</a:t>
                </a:r>
                <a:endParaRPr lang="zh-CN" altLang="en-US" sz="1100" dirty="0"/>
              </a:p>
            </p:txBody>
          </p:sp>
          <p:cxnSp>
            <p:nvCxnSpPr>
              <p:cNvPr id="61" name="直接箭头连接符 60"/>
              <p:cNvCxnSpPr/>
              <p:nvPr/>
            </p:nvCxnSpPr>
            <p:spPr>
              <a:xfrm>
                <a:off x="1009650" y="3001670"/>
                <a:ext cx="1" cy="86454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文本框 12"/>
              <p:cNvSpPr txBox="1"/>
              <p:nvPr/>
            </p:nvSpPr>
            <p:spPr>
              <a:xfrm>
                <a:off x="19145" y="3356944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130±30mm</a:t>
                </a:r>
                <a:endParaRPr lang="zh-CN" altLang="en-US" sz="1100" dirty="0"/>
              </a:p>
            </p:txBody>
          </p:sp>
        </p:grpSp>
        <p:cxnSp>
          <p:nvCxnSpPr>
            <p:cNvPr id="63" name="直接箭头连接符 62"/>
            <p:cNvCxnSpPr>
              <a:stCxn id="5" idx="1"/>
              <a:endCxn id="37" idx="3"/>
            </p:cNvCxnSpPr>
            <p:nvPr/>
          </p:nvCxnSpPr>
          <p:spPr>
            <a:xfrm flipH="1">
              <a:off x="12046" y="3463"/>
              <a:ext cx="1704" cy="7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3" y="7871"/>
              <a:ext cx="2469" cy="70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CCD3</a:t>
            </a:r>
            <a:endParaRPr lang="zh-CN" alt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0515" y="7605395"/>
            <a:ext cx="841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说</a:t>
            </a:r>
            <a:r>
              <a:rPr lang="zh-CN" altLang="en-US" smtClean="0">
                <a:solidFill>
                  <a:schemeClr val="tx1"/>
                </a:solidFill>
              </a:rPr>
              <a:t>明：此架设为缺陷检测单工位架设，考虑到产品缺陷位置不固定，只给出单工位尺寸图，如要增加其他工位可根据此架构实现。</a:t>
            </a:r>
            <a:endParaRPr lang="zh-CN" altLang="en-US" smtClean="0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93486" y="1898015"/>
            <a:ext cx="6590169" cy="4965065"/>
            <a:chOff x="7549" y="2989"/>
            <a:chExt cx="10378" cy="7819"/>
          </a:xfrm>
        </p:grpSpPr>
        <p:sp>
          <p:nvSpPr>
            <p:cNvPr id="24" name="矩形 23"/>
            <p:cNvSpPr/>
            <p:nvPr/>
          </p:nvSpPr>
          <p:spPr>
            <a:xfrm>
              <a:off x="13750" y="2989"/>
              <a:ext cx="4177" cy="9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130W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+16mm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14453" y="7167"/>
              <a:ext cx="2051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环形光</a:t>
              </a:r>
              <a:endParaRPr lang="zh-CN" altLang="en-US" dirty="0" smtClean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14286" y="9785"/>
              <a:ext cx="1564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cxnSp>
          <p:nvCxnSpPr>
            <p:cNvPr id="27" name="直接连接符 26"/>
            <p:cNvCxnSpPr>
              <a:stCxn id="34" idx="3"/>
              <a:endCxn id="26" idx="1"/>
            </p:cNvCxnSpPr>
            <p:nvPr/>
          </p:nvCxnSpPr>
          <p:spPr>
            <a:xfrm flipV="1">
              <a:off x="12118" y="10175"/>
              <a:ext cx="2168" cy="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25" idx="1"/>
              <a:endCxn id="58" idx="3"/>
            </p:cNvCxnSpPr>
            <p:nvPr/>
          </p:nvCxnSpPr>
          <p:spPr>
            <a:xfrm flipH="1">
              <a:off x="12792" y="7558"/>
              <a:ext cx="1661" cy="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7549" y="2989"/>
              <a:ext cx="4569" cy="7819"/>
              <a:chOff x="19050" y="0"/>
              <a:chExt cx="2133600" cy="4152899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06033" y="0"/>
                <a:ext cx="513395" cy="12954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cxnSp>
            <p:nvCxnSpPr>
              <p:cNvPr id="33" name="直接连接符 32"/>
              <p:cNvCxnSpPr/>
              <p:nvPr/>
            </p:nvCxnSpPr>
            <p:spPr>
              <a:xfrm>
                <a:off x="19050" y="3810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矩形 33"/>
              <p:cNvSpPr/>
              <p:nvPr/>
            </p:nvSpPr>
            <p:spPr>
              <a:xfrm>
                <a:off x="1571625" y="3895724"/>
                <a:ext cx="581025" cy="25717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CN" altLang="en-US" sz="1100"/>
              </a:p>
            </p:txBody>
          </p:sp>
          <p:cxnSp>
            <p:nvCxnSpPr>
              <p:cNvPr id="35" name="直接连接符 34"/>
              <p:cNvCxnSpPr/>
              <p:nvPr/>
            </p:nvCxnSpPr>
            <p:spPr>
              <a:xfrm>
                <a:off x="95250" y="386715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52546" y="298092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/>
              <p:cNvCxnSpPr/>
              <p:nvPr/>
            </p:nvCxnSpPr>
            <p:spPr>
              <a:xfrm>
                <a:off x="1181100" y="76200"/>
                <a:ext cx="19050" cy="379095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文本框 3"/>
              <p:cNvSpPr txBox="1"/>
              <p:nvPr/>
            </p:nvSpPr>
            <p:spPr>
              <a:xfrm>
                <a:off x="228600" y="876300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300±50mm</a:t>
                </a:r>
                <a:endParaRPr lang="zh-CN" altLang="en-US" sz="1100" dirty="0"/>
              </a:p>
            </p:txBody>
          </p:sp>
          <p:cxnSp>
            <p:nvCxnSpPr>
              <p:cNvPr id="40" name="直接箭头连接符 39"/>
              <p:cNvCxnSpPr/>
              <p:nvPr/>
            </p:nvCxnSpPr>
            <p:spPr>
              <a:xfrm>
                <a:off x="1009650" y="3001670"/>
                <a:ext cx="1" cy="86454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12"/>
              <p:cNvSpPr txBox="1"/>
              <p:nvPr/>
            </p:nvSpPr>
            <p:spPr>
              <a:xfrm>
                <a:off x="19145" y="3356944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130±30mm</a:t>
                </a:r>
                <a:endParaRPr lang="zh-CN" altLang="en-US" sz="1100" dirty="0"/>
              </a:p>
            </p:txBody>
          </p:sp>
        </p:grpSp>
        <p:cxnSp>
          <p:nvCxnSpPr>
            <p:cNvPr id="48" name="直接箭头连接符 47"/>
            <p:cNvCxnSpPr>
              <a:stCxn id="24" idx="1"/>
              <a:endCxn id="30" idx="3"/>
            </p:cNvCxnSpPr>
            <p:nvPr/>
          </p:nvCxnSpPr>
          <p:spPr>
            <a:xfrm flipH="1">
              <a:off x="12046" y="3463"/>
              <a:ext cx="1704" cy="7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3" y="7871"/>
              <a:ext cx="2469" cy="70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目录介绍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373061" y="2347594"/>
            <a:ext cx="11473625" cy="3427279"/>
            <a:chOff x="1588" y="3074"/>
            <a:chExt cx="4797" cy="2697"/>
          </a:xfrm>
        </p:grpSpPr>
        <p:sp>
          <p:nvSpPr>
            <p:cNvPr id="7173" name="文本框 9"/>
            <p:cNvSpPr txBox="1"/>
            <p:nvPr/>
          </p:nvSpPr>
          <p:spPr>
            <a:xfrm>
              <a:off x="1915" y="3074"/>
              <a:ext cx="3743" cy="36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一、项目概述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7174" name="文本框 11"/>
            <p:cNvSpPr txBox="1"/>
            <p:nvPr/>
          </p:nvSpPr>
          <p:spPr>
            <a:xfrm>
              <a:off x="1673" y="4826"/>
              <a:ext cx="3246" cy="3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                                                        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四</a:t>
              </a:r>
              <a:r>
                <a:rPr lang="zh-CN" altLang="en-US" sz="2400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、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视</a:t>
              </a:r>
              <a:r>
                <a:rPr lang="zh-CN" altLang="en-US" sz="2400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觉检测介绍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177" name="文本框 9"/>
            <p:cNvSpPr txBox="1"/>
            <p:nvPr/>
          </p:nvSpPr>
          <p:spPr>
            <a:xfrm>
              <a:off x="1588" y="4258"/>
              <a:ext cx="4470" cy="36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                                    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    </a:t>
              </a:r>
              <a:r>
                <a:rPr lang="zh-CN" altLang="en-US" sz="2400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三、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设备主体结构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7179" name="文本框 9"/>
            <p:cNvSpPr txBox="1"/>
            <p:nvPr/>
          </p:nvSpPr>
          <p:spPr>
            <a:xfrm>
              <a:off x="1915" y="3687"/>
              <a:ext cx="4470" cy="36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sym typeface="宋体" panose="02010600030101010101" pitchFamily="2" charset="-122"/>
                </a:rPr>
                <a:t>             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二、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布局说明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  <p:sp>
          <p:nvSpPr>
            <p:cNvPr id="31" name="文本框 11"/>
            <p:cNvSpPr txBox="1"/>
            <p:nvPr/>
          </p:nvSpPr>
          <p:spPr>
            <a:xfrm>
              <a:off x="2491" y="5408"/>
              <a:ext cx="3710" cy="36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                                                              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五</a:t>
              </a:r>
              <a:r>
                <a:rPr lang="zh-CN" altLang="en-US" sz="2400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、</a:t>
              </a:r>
              <a:r>
                <a:rPr lang="zh-CN" altLang="en-US" sz="2400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主要硬件配置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4" name="图片 13" descr="公司LOG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591" y="848"/>
              <a:ext cx="1892" cy="1530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CCD4</a:t>
            </a:r>
            <a:endParaRPr lang="zh-CN" alt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0515" y="7605395"/>
            <a:ext cx="841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说</a:t>
            </a:r>
            <a:r>
              <a:rPr lang="zh-CN" altLang="en-US" smtClean="0">
                <a:solidFill>
                  <a:schemeClr val="tx1"/>
                </a:solidFill>
              </a:rPr>
              <a:t>明：此架设为缺陷检测单工位架设，考虑到产品缺陷位置不固定，只给出单工位尺寸图，如要增加其他工位可根据此架构实现。</a:t>
            </a:r>
            <a:endParaRPr lang="zh-CN" altLang="en-US" smtClean="0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93486" y="1898015"/>
            <a:ext cx="6590169" cy="4965065"/>
            <a:chOff x="7549" y="2989"/>
            <a:chExt cx="10378" cy="7819"/>
          </a:xfrm>
        </p:grpSpPr>
        <p:sp>
          <p:nvSpPr>
            <p:cNvPr id="24" name="矩形 23"/>
            <p:cNvSpPr/>
            <p:nvPr/>
          </p:nvSpPr>
          <p:spPr>
            <a:xfrm>
              <a:off x="13750" y="2989"/>
              <a:ext cx="4177" cy="9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130W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+16mm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14453" y="7167"/>
              <a:ext cx="2051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环形光</a:t>
              </a:r>
              <a:endParaRPr lang="zh-CN" altLang="en-US" dirty="0" smtClean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14286" y="9785"/>
              <a:ext cx="1564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cxnSp>
          <p:nvCxnSpPr>
            <p:cNvPr id="27" name="直接连接符 26"/>
            <p:cNvCxnSpPr>
              <a:stCxn id="34" idx="3"/>
              <a:endCxn id="26" idx="1"/>
            </p:cNvCxnSpPr>
            <p:nvPr/>
          </p:nvCxnSpPr>
          <p:spPr>
            <a:xfrm flipV="1">
              <a:off x="12118" y="10175"/>
              <a:ext cx="2168" cy="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25" idx="1"/>
              <a:endCxn id="58" idx="3"/>
            </p:cNvCxnSpPr>
            <p:nvPr/>
          </p:nvCxnSpPr>
          <p:spPr>
            <a:xfrm flipH="1">
              <a:off x="12792" y="7558"/>
              <a:ext cx="1661" cy="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7549" y="2989"/>
              <a:ext cx="4569" cy="7819"/>
              <a:chOff x="19050" y="0"/>
              <a:chExt cx="2133600" cy="4152899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06033" y="0"/>
                <a:ext cx="513395" cy="12954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cxnSp>
            <p:nvCxnSpPr>
              <p:cNvPr id="33" name="直接连接符 32"/>
              <p:cNvCxnSpPr/>
              <p:nvPr/>
            </p:nvCxnSpPr>
            <p:spPr>
              <a:xfrm>
                <a:off x="19050" y="3810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矩形 33"/>
              <p:cNvSpPr/>
              <p:nvPr/>
            </p:nvSpPr>
            <p:spPr>
              <a:xfrm>
                <a:off x="1571625" y="3895724"/>
                <a:ext cx="581025" cy="25717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CN" altLang="en-US" sz="1100"/>
              </a:p>
            </p:txBody>
          </p:sp>
          <p:cxnSp>
            <p:nvCxnSpPr>
              <p:cNvPr id="35" name="直接连接符 34"/>
              <p:cNvCxnSpPr/>
              <p:nvPr/>
            </p:nvCxnSpPr>
            <p:spPr>
              <a:xfrm>
                <a:off x="95250" y="386715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52546" y="298092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/>
              <p:cNvCxnSpPr/>
              <p:nvPr/>
            </p:nvCxnSpPr>
            <p:spPr>
              <a:xfrm>
                <a:off x="1181100" y="76200"/>
                <a:ext cx="19050" cy="379095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文本框 3"/>
              <p:cNvSpPr txBox="1"/>
              <p:nvPr/>
            </p:nvSpPr>
            <p:spPr>
              <a:xfrm>
                <a:off x="228600" y="876300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300±50mm</a:t>
                </a:r>
                <a:endParaRPr lang="zh-CN" altLang="en-US" sz="1100" dirty="0"/>
              </a:p>
            </p:txBody>
          </p:sp>
          <p:cxnSp>
            <p:nvCxnSpPr>
              <p:cNvPr id="40" name="直接箭头连接符 39"/>
              <p:cNvCxnSpPr/>
              <p:nvPr/>
            </p:nvCxnSpPr>
            <p:spPr>
              <a:xfrm>
                <a:off x="1009650" y="3001670"/>
                <a:ext cx="1" cy="86454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12"/>
              <p:cNvSpPr txBox="1"/>
              <p:nvPr/>
            </p:nvSpPr>
            <p:spPr>
              <a:xfrm>
                <a:off x="19145" y="3356944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130±30mm</a:t>
                </a:r>
                <a:endParaRPr lang="zh-CN" altLang="en-US" sz="1100" dirty="0"/>
              </a:p>
            </p:txBody>
          </p:sp>
        </p:grpSp>
        <p:cxnSp>
          <p:nvCxnSpPr>
            <p:cNvPr id="48" name="直接箭头连接符 47"/>
            <p:cNvCxnSpPr>
              <a:stCxn id="24" idx="1"/>
              <a:endCxn id="30" idx="3"/>
            </p:cNvCxnSpPr>
            <p:nvPr/>
          </p:nvCxnSpPr>
          <p:spPr>
            <a:xfrm flipH="1">
              <a:off x="12046" y="3463"/>
              <a:ext cx="1704" cy="7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3" y="7871"/>
              <a:ext cx="2469" cy="70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CCD5</a:t>
            </a:r>
            <a:endParaRPr lang="zh-CN" alt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0515" y="7605395"/>
            <a:ext cx="841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说</a:t>
            </a:r>
            <a:r>
              <a:rPr lang="zh-CN" altLang="en-US" smtClean="0">
                <a:solidFill>
                  <a:schemeClr val="tx1"/>
                </a:solidFill>
              </a:rPr>
              <a:t>明：此架设为缺陷检测单工位架设，考虑到产品缺陷位置不固定，只给出单工位尺寸图，如要增加其他工位可根据此架构实现。</a:t>
            </a:r>
            <a:endParaRPr lang="zh-CN" altLang="en-US" smtClean="0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93486" y="1898015"/>
            <a:ext cx="6590169" cy="4965065"/>
            <a:chOff x="7549" y="2989"/>
            <a:chExt cx="10378" cy="7819"/>
          </a:xfrm>
        </p:grpSpPr>
        <p:sp>
          <p:nvSpPr>
            <p:cNvPr id="24" name="矩形 23"/>
            <p:cNvSpPr/>
            <p:nvPr/>
          </p:nvSpPr>
          <p:spPr>
            <a:xfrm>
              <a:off x="13750" y="2989"/>
              <a:ext cx="4177" cy="9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130W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+16mm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14453" y="7167"/>
              <a:ext cx="2051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环形光</a:t>
              </a:r>
              <a:endParaRPr lang="zh-CN" altLang="en-US" dirty="0" smtClean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14286" y="9785"/>
              <a:ext cx="1564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cxnSp>
          <p:nvCxnSpPr>
            <p:cNvPr id="27" name="直接连接符 26"/>
            <p:cNvCxnSpPr>
              <a:stCxn id="34" idx="3"/>
              <a:endCxn id="26" idx="1"/>
            </p:cNvCxnSpPr>
            <p:nvPr/>
          </p:nvCxnSpPr>
          <p:spPr>
            <a:xfrm flipV="1">
              <a:off x="12118" y="10175"/>
              <a:ext cx="2168" cy="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25" idx="1"/>
              <a:endCxn id="58" idx="3"/>
            </p:cNvCxnSpPr>
            <p:nvPr/>
          </p:nvCxnSpPr>
          <p:spPr>
            <a:xfrm flipH="1">
              <a:off x="12792" y="7558"/>
              <a:ext cx="1661" cy="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7549" y="2989"/>
              <a:ext cx="4569" cy="7819"/>
              <a:chOff x="19050" y="0"/>
              <a:chExt cx="2133600" cy="4152899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06033" y="0"/>
                <a:ext cx="513395" cy="12954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cxnSp>
            <p:nvCxnSpPr>
              <p:cNvPr id="33" name="直接连接符 32"/>
              <p:cNvCxnSpPr/>
              <p:nvPr/>
            </p:nvCxnSpPr>
            <p:spPr>
              <a:xfrm>
                <a:off x="19050" y="3810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矩形 33"/>
              <p:cNvSpPr/>
              <p:nvPr/>
            </p:nvSpPr>
            <p:spPr>
              <a:xfrm>
                <a:off x="1571625" y="3895724"/>
                <a:ext cx="581025" cy="25717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CN" altLang="en-US" sz="1100"/>
              </a:p>
            </p:txBody>
          </p:sp>
          <p:cxnSp>
            <p:nvCxnSpPr>
              <p:cNvPr id="35" name="直接连接符 34"/>
              <p:cNvCxnSpPr/>
              <p:nvPr/>
            </p:nvCxnSpPr>
            <p:spPr>
              <a:xfrm>
                <a:off x="95250" y="386715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52546" y="298092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/>
              <p:cNvCxnSpPr/>
              <p:nvPr/>
            </p:nvCxnSpPr>
            <p:spPr>
              <a:xfrm>
                <a:off x="1181100" y="76200"/>
                <a:ext cx="19050" cy="379095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文本框 3"/>
              <p:cNvSpPr txBox="1"/>
              <p:nvPr/>
            </p:nvSpPr>
            <p:spPr>
              <a:xfrm>
                <a:off x="228600" y="876300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300±50mm</a:t>
                </a:r>
                <a:endParaRPr lang="zh-CN" altLang="en-US" sz="1100" dirty="0"/>
              </a:p>
            </p:txBody>
          </p:sp>
          <p:cxnSp>
            <p:nvCxnSpPr>
              <p:cNvPr id="40" name="直接箭头连接符 39"/>
              <p:cNvCxnSpPr/>
              <p:nvPr/>
            </p:nvCxnSpPr>
            <p:spPr>
              <a:xfrm>
                <a:off x="1009650" y="3001670"/>
                <a:ext cx="1" cy="86454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12"/>
              <p:cNvSpPr txBox="1"/>
              <p:nvPr/>
            </p:nvSpPr>
            <p:spPr>
              <a:xfrm>
                <a:off x="19145" y="3356944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130±30mm</a:t>
                </a:r>
                <a:endParaRPr lang="zh-CN" altLang="en-US" sz="1100" dirty="0"/>
              </a:p>
            </p:txBody>
          </p:sp>
        </p:grpSp>
        <p:cxnSp>
          <p:nvCxnSpPr>
            <p:cNvPr id="48" name="直接箭头连接符 47"/>
            <p:cNvCxnSpPr>
              <a:stCxn id="24" idx="1"/>
              <a:endCxn id="30" idx="3"/>
            </p:cNvCxnSpPr>
            <p:nvPr/>
          </p:nvCxnSpPr>
          <p:spPr>
            <a:xfrm flipH="1">
              <a:off x="12046" y="3463"/>
              <a:ext cx="1704" cy="7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3" y="7871"/>
              <a:ext cx="2469" cy="70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34" y="1097006"/>
            <a:ext cx="14031929" cy="39982"/>
          </a:xfrm>
          <a:custGeom>
            <a:avLst/>
            <a:gdLst/>
            <a:ahLst/>
            <a:cxnLst/>
            <a:rect l="l" t="t" r="r" b="b"/>
            <a:pathLst>
              <a:path w="14039850" h="40005">
                <a:moveTo>
                  <a:pt x="0" y="39967"/>
                </a:moveTo>
                <a:lnTo>
                  <a:pt x="0" y="11392"/>
                </a:lnTo>
                <a:lnTo>
                  <a:pt x="14039850" y="0"/>
                </a:lnTo>
                <a:lnTo>
                  <a:pt x="14039850" y="28575"/>
                </a:lnTo>
                <a:lnTo>
                  <a:pt x="0" y="39967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5" y="129169"/>
            <a:ext cx="2250440" cy="812976"/>
          </a:xfrm>
          <a:custGeom>
            <a:avLst/>
            <a:gdLst/>
            <a:ahLst/>
            <a:cxnLst/>
            <a:rect l="l" t="t" r="r" b="b"/>
            <a:pathLst>
              <a:path w="2251710" h="813435">
                <a:moveTo>
                  <a:pt x="0" y="813435"/>
                </a:moveTo>
                <a:lnTo>
                  <a:pt x="0" y="0"/>
                </a:lnTo>
                <a:lnTo>
                  <a:pt x="34165" y="44401"/>
                </a:lnTo>
                <a:lnTo>
                  <a:pt x="68467" y="85767"/>
                </a:lnTo>
                <a:lnTo>
                  <a:pt x="102903" y="124176"/>
                </a:lnTo>
                <a:lnTo>
                  <a:pt x="137467" y="159708"/>
                </a:lnTo>
                <a:lnTo>
                  <a:pt x="172157" y="192442"/>
                </a:lnTo>
                <a:lnTo>
                  <a:pt x="206970" y="222457"/>
                </a:lnTo>
                <a:lnTo>
                  <a:pt x="241901" y="249832"/>
                </a:lnTo>
                <a:lnTo>
                  <a:pt x="276947" y="274646"/>
                </a:lnTo>
                <a:lnTo>
                  <a:pt x="312105" y="296979"/>
                </a:lnTo>
                <a:lnTo>
                  <a:pt x="347370" y="316910"/>
                </a:lnTo>
                <a:lnTo>
                  <a:pt x="382740" y="334517"/>
                </a:lnTo>
                <a:lnTo>
                  <a:pt x="418211" y="349881"/>
                </a:lnTo>
                <a:lnTo>
                  <a:pt x="489439" y="374194"/>
                </a:lnTo>
                <a:lnTo>
                  <a:pt x="561028" y="390481"/>
                </a:lnTo>
                <a:lnTo>
                  <a:pt x="632948" y="399377"/>
                </a:lnTo>
                <a:lnTo>
                  <a:pt x="705171" y="401516"/>
                </a:lnTo>
                <a:lnTo>
                  <a:pt x="741386" y="400249"/>
                </a:lnTo>
                <a:lnTo>
                  <a:pt x="814009" y="393438"/>
                </a:lnTo>
                <a:lnTo>
                  <a:pt x="886863" y="381453"/>
                </a:lnTo>
                <a:lnTo>
                  <a:pt x="959919" y="364928"/>
                </a:lnTo>
                <a:lnTo>
                  <a:pt x="1033149" y="344496"/>
                </a:lnTo>
                <a:lnTo>
                  <a:pt x="1069820" y="333012"/>
                </a:lnTo>
                <a:lnTo>
                  <a:pt x="1106524" y="320790"/>
                </a:lnTo>
                <a:lnTo>
                  <a:pt x="1143257" y="307908"/>
                </a:lnTo>
                <a:lnTo>
                  <a:pt x="1180015" y="294445"/>
                </a:lnTo>
                <a:lnTo>
                  <a:pt x="1216795" y="280480"/>
                </a:lnTo>
                <a:lnTo>
                  <a:pt x="1253594" y="266093"/>
                </a:lnTo>
                <a:lnTo>
                  <a:pt x="1327232" y="236369"/>
                </a:lnTo>
                <a:lnTo>
                  <a:pt x="1511399" y="160210"/>
                </a:lnTo>
                <a:lnTo>
                  <a:pt x="1548216" y="145295"/>
                </a:lnTo>
                <a:lnTo>
                  <a:pt x="1585018" y="130670"/>
                </a:lnTo>
                <a:lnTo>
                  <a:pt x="1621804" y="116415"/>
                </a:lnTo>
                <a:lnTo>
                  <a:pt x="1658568" y="102609"/>
                </a:lnTo>
                <a:lnTo>
                  <a:pt x="1695308" y="89331"/>
                </a:lnTo>
                <a:lnTo>
                  <a:pt x="1732020" y="76660"/>
                </a:lnTo>
                <a:lnTo>
                  <a:pt x="1768700" y="64675"/>
                </a:lnTo>
                <a:lnTo>
                  <a:pt x="1805344" y="53456"/>
                </a:lnTo>
                <a:lnTo>
                  <a:pt x="1878513" y="33631"/>
                </a:lnTo>
                <a:lnTo>
                  <a:pt x="1951498" y="17818"/>
                </a:lnTo>
                <a:lnTo>
                  <a:pt x="2024269" y="6652"/>
                </a:lnTo>
                <a:lnTo>
                  <a:pt x="2096799" y="765"/>
                </a:lnTo>
                <a:lnTo>
                  <a:pt x="2132965" y="0"/>
                </a:lnTo>
                <a:lnTo>
                  <a:pt x="2251710" y="796925"/>
                </a:lnTo>
                <a:lnTo>
                  <a:pt x="2239833" y="770866"/>
                </a:lnTo>
                <a:lnTo>
                  <a:pt x="2225430" y="746867"/>
                </a:lnTo>
                <a:lnTo>
                  <a:pt x="2189357" y="704805"/>
                </a:lnTo>
                <a:lnTo>
                  <a:pt x="2144110" y="670246"/>
                </a:lnTo>
                <a:lnTo>
                  <a:pt x="2090311" y="642698"/>
                </a:lnTo>
                <a:lnTo>
                  <a:pt x="2028580" y="621667"/>
                </a:lnTo>
                <a:lnTo>
                  <a:pt x="1959540" y="606662"/>
                </a:lnTo>
                <a:lnTo>
                  <a:pt x="1883810" y="597190"/>
                </a:lnTo>
                <a:lnTo>
                  <a:pt x="1843630" y="594375"/>
                </a:lnTo>
                <a:lnTo>
                  <a:pt x="1802012" y="592758"/>
                </a:lnTo>
                <a:lnTo>
                  <a:pt x="1759031" y="592278"/>
                </a:lnTo>
                <a:lnTo>
                  <a:pt x="1714766" y="592874"/>
                </a:lnTo>
                <a:lnTo>
                  <a:pt x="1669295" y="594484"/>
                </a:lnTo>
                <a:lnTo>
                  <a:pt x="1622695" y="597045"/>
                </a:lnTo>
                <a:lnTo>
                  <a:pt x="1575044" y="600498"/>
                </a:lnTo>
                <a:lnTo>
                  <a:pt x="1526419" y="604780"/>
                </a:lnTo>
                <a:lnTo>
                  <a:pt x="1476898" y="609829"/>
                </a:lnTo>
                <a:lnTo>
                  <a:pt x="1426559" y="615584"/>
                </a:lnTo>
                <a:lnTo>
                  <a:pt x="1375479" y="621984"/>
                </a:lnTo>
                <a:lnTo>
                  <a:pt x="1323736" y="628967"/>
                </a:lnTo>
                <a:lnTo>
                  <a:pt x="1271408" y="636471"/>
                </a:lnTo>
                <a:lnTo>
                  <a:pt x="1218572" y="644435"/>
                </a:lnTo>
                <a:lnTo>
                  <a:pt x="1165305" y="652797"/>
                </a:lnTo>
                <a:lnTo>
                  <a:pt x="1057792" y="670469"/>
                </a:lnTo>
                <a:lnTo>
                  <a:pt x="679358" y="735817"/>
                </a:lnTo>
                <a:lnTo>
                  <a:pt x="573185" y="753454"/>
                </a:lnTo>
                <a:lnTo>
                  <a:pt x="520812" y="761793"/>
                </a:lnTo>
                <a:lnTo>
                  <a:pt x="469017" y="769729"/>
                </a:lnTo>
                <a:lnTo>
                  <a:pt x="417880" y="777202"/>
                </a:lnTo>
                <a:lnTo>
                  <a:pt x="367476" y="784150"/>
                </a:lnTo>
                <a:lnTo>
                  <a:pt x="317885" y="790511"/>
                </a:lnTo>
                <a:lnTo>
                  <a:pt x="269183" y="796223"/>
                </a:lnTo>
                <a:lnTo>
                  <a:pt x="221448" y="801226"/>
                </a:lnTo>
                <a:lnTo>
                  <a:pt x="174758" y="805457"/>
                </a:lnTo>
                <a:lnTo>
                  <a:pt x="129191" y="808855"/>
                </a:lnTo>
                <a:lnTo>
                  <a:pt x="84823" y="811358"/>
                </a:lnTo>
                <a:lnTo>
                  <a:pt x="41734" y="812905"/>
                </a:lnTo>
                <a:lnTo>
                  <a:pt x="0" y="81343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317658"/>
            <a:ext cx="2251074" cy="812976"/>
          </a:xfrm>
          <a:custGeom>
            <a:avLst/>
            <a:gdLst/>
            <a:ahLst/>
            <a:cxnLst/>
            <a:rect l="l" t="t" r="r" b="b"/>
            <a:pathLst>
              <a:path w="2252345" h="813435">
                <a:moveTo>
                  <a:pt x="2252345" y="401560"/>
                </a:moveTo>
                <a:lnTo>
                  <a:pt x="716110" y="401560"/>
                </a:lnTo>
                <a:lnTo>
                  <a:pt x="753132" y="401321"/>
                </a:lnTo>
                <a:lnTo>
                  <a:pt x="790220" y="399673"/>
                </a:lnTo>
                <a:lnTo>
                  <a:pt x="864582" y="392435"/>
                </a:lnTo>
                <a:lnTo>
                  <a:pt x="939170" y="380419"/>
                </a:lnTo>
                <a:lnTo>
                  <a:pt x="976540" y="372798"/>
                </a:lnTo>
                <a:lnTo>
                  <a:pt x="1013957" y="364199"/>
                </a:lnTo>
                <a:lnTo>
                  <a:pt x="1051416" y="354691"/>
                </a:lnTo>
                <a:lnTo>
                  <a:pt x="1088915" y="344348"/>
                </a:lnTo>
                <a:lnTo>
                  <a:pt x="1126449" y="333240"/>
                </a:lnTo>
                <a:lnTo>
                  <a:pt x="1164016" y="321439"/>
                </a:lnTo>
                <a:lnTo>
                  <a:pt x="1201613" y="309017"/>
                </a:lnTo>
                <a:lnTo>
                  <a:pt x="1239235" y="296046"/>
                </a:lnTo>
                <a:lnTo>
                  <a:pt x="1276880" y="282597"/>
                </a:lnTo>
                <a:lnTo>
                  <a:pt x="1352222" y="254552"/>
                </a:lnTo>
                <a:lnTo>
                  <a:pt x="1653808" y="137595"/>
                </a:lnTo>
                <a:lnTo>
                  <a:pt x="1729122" y="110028"/>
                </a:lnTo>
                <a:lnTo>
                  <a:pt x="1766747" y="96890"/>
                </a:lnTo>
                <a:lnTo>
                  <a:pt x="1804348" y="84277"/>
                </a:lnTo>
                <a:lnTo>
                  <a:pt x="1841920" y="72261"/>
                </a:lnTo>
                <a:lnTo>
                  <a:pt x="1879460" y="60914"/>
                </a:lnTo>
                <a:lnTo>
                  <a:pt x="1916964" y="50308"/>
                </a:lnTo>
                <a:lnTo>
                  <a:pt x="1954429" y="40514"/>
                </a:lnTo>
                <a:lnTo>
                  <a:pt x="1991853" y="31604"/>
                </a:lnTo>
                <a:lnTo>
                  <a:pt x="2029230" y="23649"/>
                </a:lnTo>
                <a:lnTo>
                  <a:pt x="2103834" y="10893"/>
                </a:lnTo>
                <a:lnTo>
                  <a:pt x="2178215" y="2818"/>
                </a:lnTo>
                <a:lnTo>
                  <a:pt x="2252345" y="0"/>
                </a:lnTo>
                <a:lnTo>
                  <a:pt x="2252345" y="401560"/>
                </a:lnTo>
                <a:close/>
              </a:path>
              <a:path w="2252345" h="813435">
                <a:moveTo>
                  <a:pt x="2252345" y="813435"/>
                </a:moveTo>
                <a:lnTo>
                  <a:pt x="0" y="813435"/>
                </a:lnTo>
                <a:lnTo>
                  <a:pt x="0" y="6245"/>
                </a:lnTo>
                <a:lnTo>
                  <a:pt x="29893" y="42998"/>
                </a:lnTo>
                <a:lnTo>
                  <a:pt x="65002" y="83154"/>
                </a:lnTo>
                <a:lnTo>
                  <a:pt x="100241" y="120539"/>
                </a:lnTo>
                <a:lnTo>
                  <a:pt x="135609" y="155225"/>
                </a:lnTo>
                <a:lnTo>
                  <a:pt x="171101" y="187283"/>
                </a:lnTo>
                <a:lnTo>
                  <a:pt x="206715" y="216785"/>
                </a:lnTo>
                <a:lnTo>
                  <a:pt x="242446" y="243802"/>
                </a:lnTo>
                <a:lnTo>
                  <a:pt x="278291" y="268407"/>
                </a:lnTo>
                <a:lnTo>
                  <a:pt x="314247" y="290671"/>
                </a:lnTo>
                <a:lnTo>
                  <a:pt x="350311" y="310665"/>
                </a:lnTo>
                <a:lnTo>
                  <a:pt x="386478" y="328462"/>
                </a:lnTo>
                <a:lnTo>
                  <a:pt x="422747" y="344133"/>
                </a:lnTo>
                <a:lnTo>
                  <a:pt x="459113" y="357749"/>
                </a:lnTo>
                <a:lnTo>
                  <a:pt x="495572" y="369382"/>
                </a:lnTo>
                <a:lnTo>
                  <a:pt x="568759" y="386988"/>
                </a:lnTo>
                <a:lnTo>
                  <a:pt x="642281" y="397523"/>
                </a:lnTo>
                <a:lnTo>
                  <a:pt x="716110" y="401560"/>
                </a:lnTo>
                <a:lnTo>
                  <a:pt x="2252345" y="401560"/>
                </a:lnTo>
                <a:lnTo>
                  <a:pt x="2252345" y="81343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688924"/>
            <a:ext cx="2388792" cy="809803"/>
          </a:xfrm>
          <a:custGeom>
            <a:avLst/>
            <a:gdLst/>
            <a:ahLst/>
            <a:cxnLst/>
            <a:rect l="l" t="t" r="r" b="b"/>
            <a:pathLst>
              <a:path w="2390140" h="810260">
                <a:moveTo>
                  <a:pt x="2354373" y="401520"/>
                </a:moveTo>
                <a:lnTo>
                  <a:pt x="708056" y="401520"/>
                </a:lnTo>
                <a:lnTo>
                  <a:pt x="745312" y="401281"/>
                </a:lnTo>
                <a:lnTo>
                  <a:pt x="782635" y="399633"/>
                </a:lnTo>
                <a:lnTo>
                  <a:pt x="857467" y="392396"/>
                </a:lnTo>
                <a:lnTo>
                  <a:pt x="932526" y="380381"/>
                </a:lnTo>
                <a:lnTo>
                  <a:pt x="970131" y="372762"/>
                </a:lnTo>
                <a:lnTo>
                  <a:pt x="1007782" y="364163"/>
                </a:lnTo>
                <a:lnTo>
                  <a:pt x="1045476" y="354656"/>
                </a:lnTo>
                <a:lnTo>
                  <a:pt x="1083209" y="344314"/>
                </a:lnTo>
                <a:lnTo>
                  <a:pt x="1120978" y="333207"/>
                </a:lnTo>
                <a:lnTo>
                  <a:pt x="1158780" y="321407"/>
                </a:lnTo>
                <a:lnTo>
                  <a:pt x="1196611" y="308987"/>
                </a:lnTo>
                <a:lnTo>
                  <a:pt x="1234467" y="296017"/>
                </a:lnTo>
                <a:lnTo>
                  <a:pt x="1272345" y="282569"/>
                </a:lnTo>
                <a:lnTo>
                  <a:pt x="1348154" y="254527"/>
                </a:lnTo>
                <a:lnTo>
                  <a:pt x="1651591" y="137582"/>
                </a:lnTo>
                <a:lnTo>
                  <a:pt x="1727362" y="110018"/>
                </a:lnTo>
                <a:lnTo>
                  <a:pt x="1765216" y="96880"/>
                </a:lnTo>
                <a:lnTo>
                  <a:pt x="1803045" y="84269"/>
                </a:lnTo>
                <a:lnTo>
                  <a:pt x="1840843" y="72254"/>
                </a:lnTo>
                <a:lnTo>
                  <a:pt x="1878610" y="60908"/>
                </a:lnTo>
                <a:lnTo>
                  <a:pt x="1916339" y="50303"/>
                </a:lnTo>
                <a:lnTo>
                  <a:pt x="1954030" y="40510"/>
                </a:lnTo>
                <a:lnTo>
                  <a:pt x="1991677" y="31600"/>
                </a:lnTo>
                <a:lnTo>
                  <a:pt x="2029278" y="23646"/>
                </a:lnTo>
                <a:lnTo>
                  <a:pt x="2066829" y="16720"/>
                </a:lnTo>
                <a:lnTo>
                  <a:pt x="2141768" y="6234"/>
                </a:lnTo>
                <a:lnTo>
                  <a:pt x="2216466" y="716"/>
                </a:lnTo>
                <a:lnTo>
                  <a:pt x="2253716" y="0"/>
                </a:lnTo>
                <a:lnTo>
                  <a:pt x="2354373" y="401520"/>
                </a:lnTo>
                <a:close/>
              </a:path>
              <a:path w="2390140" h="810260">
                <a:moveTo>
                  <a:pt x="0" y="810226"/>
                </a:moveTo>
                <a:lnTo>
                  <a:pt x="0" y="21715"/>
                </a:lnTo>
                <a:lnTo>
                  <a:pt x="17421" y="42994"/>
                </a:lnTo>
                <a:lnTo>
                  <a:pt x="52759" y="83146"/>
                </a:lnTo>
                <a:lnTo>
                  <a:pt x="88228" y="120527"/>
                </a:lnTo>
                <a:lnTo>
                  <a:pt x="123825" y="155210"/>
                </a:lnTo>
                <a:lnTo>
                  <a:pt x="159548" y="187264"/>
                </a:lnTo>
                <a:lnTo>
                  <a:pt x="195392" y="216763"/>
                </a:lnTo>
                <a:lnTo>
                  <a:pt x="231355" y="243778"/>
                </a:lnTo>
                <a:lnTo>
                  <a:pt x="267432" y="268381"/>
                </a:lnTo>
                <a:lnTo>
                  <a:pt x="303620" y="290642"/>
                </a:lnTo>
                <a:lnTo>
                  <a:pt x="339916" y="310635"/>
                </a:lnTo>
                <a:lnTo>
                  <a:pt x="376317" y="328430"/>
                </a:lnTo>
                <a:lnTo>
                  <a:pt x="412818" y="344099"/>
                </a:lnTo>
                <a:lnTo>
                  <a:pt x="449417" y="357714"/>
                </a:lnTo>
                <a:lnTo>
                  <a:pt x="486111" y="369346"/>
                </a:lnTo>
                <a:lnTo>
                  <a:pt x="559766" y="386950"/>
                </a:lnTo>
                <a:lnTo>
                  <a:pt x="633757" y="397484"/>
                </a:lnTo>
                <a:lnTo>
                  <a:pt x="708056" y="401520"/>
                </a:lnTo>
                <a:lnTo>
                  <a:pt x="2354373" y="401520"/>
                </a:lnTo>
                <a:lnTo>
                  <a:pt x="2367050" y="452092"/>
                </a:lnTo>
                <a:lnTo>
                  <a:pt x="1930523" y="452092"/>
                </a:lnTo>
                <a:lnTo>
                  <a:pt x="1889846" y="452710"/>
                </a:lnTo>
                <a:lnTo>
                  <a:pt x="1848438" y="454252"/>
                </a:lnTo>
                <a:lnTo>
                  <a:pt x="1806304" y="456681"/>
                </a:lnTo>
                <a:lnTo>
                  <a:pt x="1763449" y="459961"/>
                </a:lnTo>
                <a:lnTo>
                  <a:pt x="1719879" y="464058"/>
                </a:lnTo>
                <a:lnTo>
                  <a:pt x="1675600" y="468935"/>
                </a:lnTo>
                <a:lnTo>
                  <a:pt x="1630618" y="474558"/>
                </a:lnTo>
                <a:lnTo>
                  <a:pt x="1584937" y="480890"/>
                </a:lnTo>
                <a:lnTo>
                  <a:pt x="1538565" y="487896"/>
                </a:lnTo>
                <a:lnTo>
                  <a:pt x="1491507" y="495541"/>
                </a:lnTo>
                <a:lnTo>
                  <a:pt x="1395353" y="512603"/>
                </a:lnTo>
                <a:lnTo>
                  <a:pt x="1296522" y="531793"/>
                </a:lnTo>
                <a:lnTo>
                  <a:pt x="1091010" y="575419"/>
                </a:lnTo>
                <a:lnTo>
                  <a:pt x="414939" y="727786"/>
                </a:lnTo>
                <a:lnTo>
                  <a:pt x="170949" y="778157"/>
                </a:lnTo>
                <a:lnTo>
                  <a:pt x="0" y="810226"/>
                </a:lnTo>
                <a:close/>
              </a:path>
              <a:path w="2390140" h="810260">
                <a:moveTo>
                  <a:pt x="2390140" y="544194"/>
                </a:moveTo>
                <a:lnTo>
                  <a:pt x="2328041" y="516355"/>
                </a:lnTo>
                <a:lnTo>
                  <a:pt x="2262744" y="493914"/>
                </a:lnTo>
                <a:lnTo>
                  <a:pt x="2194291" y="476584"/>
                </a:lnTo>
                <a:lnTo>
                  <a:pt x="2122730" y="464084"/>
                </a:lnTo>
                <a:lnTo>
                  <a:pt x="2048105" y="456128"/>
                </a:lnTo>
                <a:lnTo>
                  <a:pt x="2009658" y="453765"/>
                </a:lnTo>
                <a:lnTo>
                  <a:pt x="1970462" y="452431"/>
                </a:lnTo>
                <a:lnTo>
                  <a:pt x="1930523" y="452092"/>
                </a:lnTo>
                <a:lnTo>
                  <a:pt x="2367050" y="452092"/>
                </a:lnTo>
                <a:lnTo>
                  <a:pt x="2390140" y="544194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2" y="1106873"/>
            <a:ext cx="14031929" cy="39982"/>
          </a:xfrm>
          <a:custGeom>
            <a:avLst/>
            <a:gdLst/>
            <a:ahLst/>
            <a:cxnLst/>
            <a:rect l="l" t="t" r="r" b="b"/>
            <a:pathLst>
              <a:path w="14039850" h="40005">
                <a:moveTo>
                  <a:pt x="25" y="39967"/>
                </a:moveTo>
                <a:lnTo>
                  <a:pt x="0" y="11392"/>
                </a:lnTo>
                <a:lnTo>
                  <a:pt x="14039227" y="0"/>
                </a:lnTo>
                <a:lnTo>
                  <a:pt x="14039227" y="28575"/>
                </a:lnTo>
                <a:lnTo>
                  <a:pt x="25" y="39967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113" y="129169"/>
            <a:ext cx="2250440" cy="812976"/>
          </a:xfrm>
          <a:custGeom>
            <a:avLst/>
            <a:gdLst/>
            <a:ahLst/>
            <a:cxnLst/>
            <a:rect l="l" t="t" r="r" b="b"/>
            <a:pathLst>
              <a:path w="2251710" h="813435">
                <a:moveTo>
                  <a:pt x="0" y="813435"/>
                </a:moveTo>
                <a:lnTo>
                  <a:pt x="0" y="0"/>
                </a:lnTo>
                <a:lnTo>
                  <a:pt x="34165" y="44401"/>
                </a:lnTo>
                <a:lnTo>
                  <a:pt x="68467" y="85767"/>
                </a:lnTo>
                <a:lnTo>
                  <a:pt x="102903" y="124176"/>
                </a:lnTo>
                <a:lnTo>
                  <a:pt x="137467" y="159708"/>
                </a:lnTo>
                <a:lnTo>
                  <a:pt x="172157" y="192442"/>
                </a:lnTo>
                <a:lnTo>
                  <a:pt x="206970" y="222457"/>
                </a:lnTo>
                <a:lnTo>
                  <a:pt x="241901" y="249832"/>
                </a:lnTo>
                <a:lnTo>
                  <a:pt x="276947" y="274646"/>
                </a:lnTo>
                <a:lnTo>
                  <a:pt x="312105" y="296979"/>
                </a:lnTo>
                <a:lnTo>
                  <a:pt x="347370" y="316910"/>
                </a:lnTo>
                <a:lnTo>
                  <a:pt x="382740" y="334517"/>
                </a:lnTo>
                <a:lnTo>
                  <a:pt x="418211" y="349881"/>
                </a:lnTo>
                <a:lnTo>
                  <a:pt x="489439" y="374194"/>
                </a:lnTo>
                <a:lnTo>
                  <a:pt x="561028" y="390481"/>
                </a:lnTo>
                <a:lnTo>
                  <a:pt x="632948" y="399377"/>
                </a:lnTo>
                <a:lnTo>
                  <a:pt x="705171" y="401516"/>
                </a:lnTo>
                <a:lnTo>
                  <a:pt x="741386" y="400249"/>
                </a:lnTo>
                <a:lnTo>
                  <a:pt x="814009" y="393438"/>
                </a:lnTo>
                <a:lnTo>
                  <a:pt x="886863" y="381453"/>
                </a:lnTo>
                <a:lnTo>
                  <a:pt x="959919" y="364928"/>
                </a:lnTo>
                <a:lnTo>
                  <a:pt x="1033149" y="344496"/>
                </a:lnTo>
                <a:lnTo>
                  <a:pt x="1069820" y="333012"/>
                </a:lnTo>
                <a:lnTo>
                  <a:pt x="1106524" y="320790"/>
                </a:lnTo>
                <a:lnTo>
                  <a:pt x="1143257" y="307908"/>
                </a:lnTo>
                <a:lnTo>
                  <a:pt x="1180015" y="294445"/>
                </a:lnTo>
                <a:lnTo>
                  <a:pt x="1216795" y="280480"/>
                </a:lnTo>
                <a:lnTo>
                  <a:pt x="1253594" y="266093"/>
                </a:lnTo>
                <a:lnTo>
                  <a:pt x="1327232" y="236369"/>
                </a:lnTo>
                <a:lnTo>
                  <a:pt x="1511399" y="160210"/>
                </a:lnTo>
                <a:lnTo>
                  <a:pt x="1548216" y="145295"/>
                </a:lnTo>
                <a:lnTo>
                  <a:pt x="1585018" y="130670"/>
                </a:lnTo>
                <a:lnTo>
                  <a:pt x="1621804" y="116415"/>
                </a:lnTo>
                <a:lnTo>
                  <a:pt x="1658568" y="102609"/>
                </a:lnTo>
                <a:lnTo>
                  <a:pt x="1695308" y="89331"/>
                </a:lnTo>
                <a:lnTo>
                  <a:pt x="1732020" y="76660"/>
                </a:lnTo>
                <a:lnTo>
                  <a:pt x="1768700" y="64675"/>
                </a:lnTo>
                <a:lnTo>
                  <a:pt x="1805344" y="53456"/>
                </a:lnTo>
                <a:lnTo>
                  <a:pt x="1878513" y="33631"/>
                </a:lnTo>
                <a:lnTo>
                  <a:pt x="1951498" y="17818"/>
                </a:lnTo>
                <a:lnTo>
                  <a:pt x="2024269" y="6652"/>
                </a:lnTo>
                <a:lnTo>
                  <a:pt x="2096799" y="765"/>
                </a:lnTo>
                <a:lnTo>
                  <a:pt x="2132965" y="0"/>
                </a:lnTo>
                <a:lnTo>
                  <a:pt x="2251710" y="796925"/>
                </a:lnTo>
                <a:lnTo>
                  <a:pt x="2239833" y="770866"/>
                </a:lnTo>
                <a:lnTo>
                  <a:pt x="2225430" y="746867"/>
                </a:lnTo>
                <a:lnTo>
                  <a:pt x="2189357" y="704805"/>
                </a:lnTo>
                <a:lnTo>
                  <a:pt x="2144110" y="670246"/>
                </a:lnTo>
                <a:lnTo>
                  <a:pt x="2090311" y="642698"/>
                </a:lnTo>
                <a:lnTo>
                  <a:pt x="2028580" y="621667"/>
                </a:lnTo>
                <a:lnTo>
                  <a:pt x="1959540" y="606662"/>
                </a:lnTo>
                <a:lnTo>
                  <a:pt x="1883810" y="597190"/>
                </a:lnTo>
                <a:lnTo>
                  <a:pt x="1843630" y="594375"/>
                </a:lnTo>
                <a:lnTo>
                  <a:pt x="1802012" y="592758"/>
                </a:lnTo>
                <a:lnTo>
                  <a:pt x="1759031" y="592278"/>
                </a:lnTo>
                <a:lnTo>
                  <a:pt x="1714766" y="592874"/>
                </a:lnTo>
                <a:lnTo>
                  <a:pt x="1669295" y="594484"/>
                </a:lnTo>
                <a:lnTo>
                  <a:pt x="1622695" y="597045"/>
                </a:lnTo>
                <a:lnTo>
                  <a:pt x="1575044" y="600498"/>
                </a:lnTo>
                <a:lnTo>
                  <a:pt x="1526419" y="604780"/>
                </a:lnTo>
                <a:lnTo>
                  <a:pt x="1476898" y="609829"/>
                </a:lnTo>
                <a:lnTo>
                  <a:pt x="1426559" y="615584"/>
                </a:lnTo>
                <a:lnTo>
                  <a:pt x="1375479" y="621984"/>
                </a:lnTo>
                <a:lnTo>
                  <a:pt x="1323736" y="628967"/>
                </a:lnTo>
                <a:lnTo>
                  <a:pt x="1271408" y="636471"/>
                </a:lnTo>
                <a:lnTo>
                  <a:pt x="1218572" y="644435"/>
                </a:lnTo>
                <a:lnTo>
                  <a:pt x="1165305" y="652797"/>
                </a:lnTo>
                <a:lnTo>
                  <a:pt x="1057792" y="670469"/>
                </a:lnTo>
                <a:lnTo>
                  <a:pt x="679358" y="735817"/>
                </a:lnTo>
                <a:lnTo>
                  <a:pt x="573185" y="753454"/>
                </a:lnTo>
                <a:lnTo>
                  <a:pt x="520812" y="761793"/>
                </a:lnTo>
                <a:lnTo>
                  <a:pt x="469017" y="769729"/>
                </a:lnTo>
                <a:lnTo>
                  <a:pt x="417880" y="777202"/>
                </a:lnTo>
                <a:lnTo>
                  <a:pt x="367476" y="784150"/>
                </a:lnTo>
                <a:lnTo>
                  <a:pt x="317885" y="790511"/>
                </a:lnTo>
                <a:lnTo>
                  <a:pt x="269183" y="796223"/>
                </a:lnTo>
                <a:lnTo>
                  <a:pt x="221448" y="801226"/>
                </a:lnTo>
                <a:lnTo>
                  <a:pt x="174758" y="805457"/>
                </a:lnTo>
                <a:lnTo>
                  <a:pt x="129191" y="808855"/>
                </a:lnTo>
                <a:lnTo>
                  <a:pt x="84823" y="811358"/>
                </a:lnTo>
                <a:lnTo>
                  <a:pt x="41734" y="812905"/>
                </a:lnTo>
                <a:lnTo>
                  <a:pt x="0" y="81343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405" y="317658"/>
            <a:ext cx="2256151" cy="812976"/>
          </a:xfrm>
          <a:custGeom>
            <a:avLst/>
            <a:gdLst/>
            <a:ahLst/>
            <a:cxnLst/>
            <a:rect l="l" t="t" r="r" b="b"/>
            <a:pathLst>
              <a:path w="2257425" h="813435">
                <a:moveTo>
                  <a:pt x="2257425" y="813435"/>
                </a:moveTo>
                <a:lnTo>
                  <a:pt x="0" y="813435"/>
                </a:lnTo>
                <a:lnTo>
                  <a:pt x="0" y="0"/>
                </a:lnTo>
                <a:lnTo>
                  <a:pt x="34973" y="42998"/>
                </a:lnTo>
                <a:lnTo>
                  <a:pt x="70082" y="83154"/>
                </a:lnTo>
                <a:lnTo>
                  <a:pt x="105321" y="120539"/>
                </a:lnTo>
                <a:lnTo>
                  <a:pt x="140689" y="155225"/>
                </a:lnTo>
                <a:lnTo>
                  <a:pt x="176181" y="187283"/>
                </a:lnTo>
                <a:lnTo>
                  <a:pt x="211795" y="216785"/>
                </a:lnTo>
                <a:lnTo>
                  <a:pt x="247526" y="243802"/>
                </a:lnTo>
                <a:lnTo>
                  <a:pt x="283371" y="268407"/>
                </a:lnTo>
                <a:lnTo>
                  <a:pt x="319327" y="290671"/>
                </a:lnTo>
                <a:lnTo>
                  <a:pt x="355391" y="310665"/>
                </a:lnTo>
                <a:lnTo>
                  <a:pt x="391558" y="328462"/>
                </a:lnTo>
                <a:lnTo>
                  <a:pt x="427827" y="344133"/>
                </a:lnTo>
                <a:lnTo>
                  <a:pt x="464193" y="357749"/>
                </a:lnTo>
                <a:lnTo>
                  <a:pt x="500652" y="369382"/>
                </a:lnTo>
                <a:lnTo>
                  <a:pt x="573839" y="386988"/>
                </a:lnTo>
                <a:lnTo>
                  <a:pt x="647361" y="397523"/>
                </a:lnTo>
                <a:lnTo>
                  <a:pt x="721190" y="401560"/>
                </a:lnTo>
                <a:lnTo>
                  <a:pt x="758212" y="401321"/>
                </a:lnTo>
                <a:lnTo>
                  <a:pt x="832451" y="396687"/>
                </a:lnTo>
                <a:lnTo>
                  <a:pt x="906930" y="386988"/>
                </a:lnTo>
                <a:lnTo>
                  <a:pt x="981620" y="372798"/>
                </a:lnTo>
                <a:lnTo>
                  <a:pt x="1019037" y="364199"/>
                </a:lnTo>
                <a:lnTo>
                  <a:pt x="1056496" y="354691"/>
                </a:lnTo>
                <a:lnTo>
                  <a:pt x="1093995" y="344348"/>
                </a:lnTo>
                <a:lnTo>
                  <a:pt x="1131529" y="333240"/>
                </a:lnTo>
                <a:lnTo>
                  <a:pt x="1169096" y="321439"/>
                </a:lnTo>
                <a:lnTo>
                  <a:pt x="1206693" y="309017"/>
                </a:lnTo>
                <a:lnTo>
                  <a:pt x="1244315" y="296046"/>
                </a:lnTo>
                <a:lnTo>
                  <a:pt x="1281960" y="282597"/>
                </a:lnTo>
                <a:lnTo>
                  <a:pt x="1319623" y="268742"/>
                </a:lnTo>
                <a:lnTo>
                  <a:pt x="1394994" y="240100"/>
                </a:lnTo>
                <a:lnTo>
                  <a:pt x="1583514" y="166405"/>
                </a:lnTo>
                <a:lnTo>
                  <a:pt x="1658888" y="137595"/>
                </a:lnTo>
                <a:lnTo>
                  <a:pt x="1696554" y="123621"/>
                </a:lnTo>
                <a:lnTo>
                  <a:pt x="1734202" y="110028"/>
                </a:lnTo>
                <a:lnTo>
                  <a:pt x="1771827" y="96890"/>
                </a:lnTo>
                <a:lnTo>
                  <a:pt x="1809428" y="84277"/>
                </a:lnTo>
                <a:lnTo>
                  <a:pt x="1847000" y="72261"/>
                </a:lnTo>
                <a:lnTo>
                  <a:pt x="1884540" y="60914"/>
                </a:lnTo>
                <a:lnTo>
                  <a:pt x="1922044" y="50308"/>
                </a:lnTo>
                <a:lnTo>
                  <a:pt x="1959509" y="40514"/>
                </a:lnTo>
                <a:lnTo>
                  <a:pt x="1996933" y="31604"/>
                </a:lnTo>
                <a:lnTo>
                  <a:pt x="2034310" y="23649"/>
                </a:lnTo>
                <a:lnTo>
                  <a:pt x="2108914" y="10893"/>
                </a:lnTo>
                <a:lnTo>
                  <a:pt x="2183295" y="2818"/>
                </a:lnTo>
                <a:lnTo>
                  <a:pt x="2257425" y="0"/>
                </a:lnTo>
                <a:lnTo>
                  <a:pt x="2257425" y="81343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11" y="688924"/>
            <a:ext cx="2406562" cy="812976"/>
          </a:xfrm>
          <a:custGeom>
            <a:avLst/>
            <a:gdLst/>
            <a:ahLst/>
            <a:cxnLst/>
            <a:rect l="l" t="t" r="r" b="b"/>
            <a:pathLst>
              <a:path w="2407920" h="813435">
                <a:moveTo>
                  <a:pt x="0" y="813435"/>
                </a:moveTo>
                <a:lnTo>
                  <a:pt x="0" y="0"/>
                </a:lnTo>
                <a:lnTo>
                  <a:pt x="35201" y="42994"/>
                </a:lnTo>
                <a:lnTo>
                  <a:pt x="70539" y="83146"/>
                </a:lnTo>
                <a:lnTo>
                  <a:pt x="106008" y="120527"/>
                </a:lnTo>
                <a:lnTo>
                  <a:pt x="141605" y="155210"/>
                </a:lnTo>
                <a:lnTo>
                  <a:pt x="177328" y="187264"/>
                </a:lnTo>
                <a:lnTo>
                  <a:pt x="213172" y="216763"/>
                </a:lnTo>
                <a:lnTo>
                  <a:pt x="249135" y="243778"/>
                </a:lnTo>
                <a:lnTo>
                  <a:pt x="285212" y="268381"/>
                </a:lnTo>
                <a:lnTo>
                  <a:pt x="321400" y="290642"/>
                </a:lnTo>
                <a:lnTo>
                  <a:pt x="357696" y="310635"/>
                </a:lnTo>
                <a:lnTo>
                  <a:pt x="394097" y="328430"/>
                </a:lnTo>
                <a:lnTo>
                  <a:pt x="430598" y="344099"/>
                </a:lnTo>
                <a:lnTo>
                  <a:pt x="467197" y="357714"/>
                </a:lnTo>
                <a:lnTo>
                  <a:pt x="503891" y="369346"/>
                </a:lnTo>
                <a:lnTo>
                  <a:pt x="577546" y="386950"/>
                </a:lnTo>
                <a:lnTo>
                  <a:pt x="651537" y="397484"/>
                </a:lnTo>
                <a:lnTo>
                  <a:pt x="725836" y="401520"/>
                </a:lnTo>
                <a:lnTo>
                  <a:pt x="763092" y="401281"/>
                </a:lnTo>
                <a:lnTo>
                  <a:pt x="837801" y="396648"/>
                </a:lnTo>
                <a:lnTo>
                  <a:pt x="912750" y="386950"/>
                </a:lnTo>
                <a:lnTo>
                  <a:pt x="950306" y="380381"/>
                </a:lnTo>
                <a:lnTo>
                  <a:pt x="987911" y="372762"/>
                </a:lnTo>
                <a:lnTo>
                  <a:pt x="1025562" y="364163"/>
                </a:lnTo>
                <a:lnTo>
                  <a:pt x="1063256" y="354656"/>
                </a:lnTo>
                <a:lnTo>
                  <a:pt x="1100989" y="344314"/>
                </a:lnTo>
                <a:lnTo>
                  <a:pt x="1138758" y="333207"/>
                </a:lnTo>
                <a:lnTo>
                  <a:pt x="1176560" y="321407"/>
                </a:lnTo>
                <a:lnTo>
                  <a:pt x="1214391" y="308987"/>
                </a:lnTo>
                <a:lnTo>
                  <a:pt x="1252247" y="296017"/>
                </a:lnTo>
                <a:lnTo>
                  <a:pt x="1290125" y="282569"/>
                </a:lnTo>
                <a:lnTo>
                  <a:pt x="1328022" y="268715"/>
                </a:lnTo>
                <a:lnTo>
                  <a:pt x="1403858" y="240076"/>
                </a:lnTo>
                <a:lnTo>
                  <a:pt x="1593536" y="166388"/>
                </a:lnTo>
                <a:lnTo>
                  <a:pt x="1669371" y="137582"/>
                </a:lnTo>
                <a:lnTo>
                  <a:pt x="1707266" y="123609"/>
                </a:lnTo>
                <a:lnTo>
                  <a:pt x="1745142" y="110018"/>
                </a:lnTo>
                <a:lnTo>
                  <a:pt x="1782996" y="96880"/>
                </a:lnTo>
                <a:lnTo>
                  <a:pt x="1820825" y="84269"/>
                </a:lnTo>
                <a:lnTo>
                  <a:pt x="1858623" y="72254"/>
                </a:lnTo>
                <a:lnTo>
                  <a:pt x="1896390" y="60908"/>
                </a:lnTo>
                <a:lnTo>
                  <a:pt x="1934119" y="50303"/>
                </a:lnTo>
                <a:lnTo>
                  <a:pt x="1971810" y="40510"/>
                </a:lnTo>
                <a:lnTo>
                  <a:pt x="2009457" y="31600"/>
                </a:lnTo>
                <a:lnTo>
                  <a:pt x="2047058" y="23646"/>
                </a:lnTo>
                <a:lnTo>
                  <a:pt x="2084609" y="16720"/>
                </a:lnTo>
                <a:lnTo>
                  <a:pt x="2159548" y="6234"/>
                </a:lnTo>
                <a:lnTo>
                  <a:pt x="2234246" y="716"/>
                </a:lnTo>
                <a:lnTo>
                  <a:pt x="2271496" y="0"/>
                </a:lnTo>
                <a:lnTo>
                  <a:pt x="2407920" y="544194"/>
                </a:lnTo>
                <a:lnTo>
                  <a:pt x="2377273" y="529583"/>
                </a:lnTo>
                <a:lnTo>
                  <a:pt x="2345821" y="516355"/>
                </a:lnTo>
                <a:lnTo>
                  <a:pt x="2280524" y="493914"/>
                </a:lnTo>
                <a:lnTo>
                  <a:pt x="2212071" y="476584"/>
                </a:lnTo>
                <a:lnTo>
                  <a:pt x="2140510" y="464084"/>
                </a:lnTo>
                <a:lnTo>
                  <a:pt x="2065885" y="456128"/>
                </a:lnTo>
                <a:lnTo>
                  <a:pt x="2027438" y="453765"/>
                </a:lnTo>
                <a:lnTo>
                  <a:pt x="1988242" y="452431"/>
                </a:lnTo>
                <a:lnTo>
                  <a:pt x="1948303" y="452092"/>
                </a:lnTo>
                <a:lnTo>
                  <a:pt x="1907626" y="452710"/>
                </a:lnTo>
                <a:lnTo>
                  <a:pt x="1866218" y="454252"/>
                </a:lnTo>
                <a:lnTo>
                  <a:pt x="1824084" y="456681"/>
                </a:lnTo>
                <a:lnTo>
                  <a:pt x="1781229" y="459961"/>
                </a:lnTo>
                <a:lnTo>
                  <a:pt x="1737659" y="464058"/>
                </a:lnTo>
                <a:lnTo>
                  <a:pt x="1693380" y="468935"/>
                </a:lnTo>
                <a:lnTo>
                  <a:pt x="1648398" y="474558"/>
                </a:lnTo>
                <a:lnTo>
                  <a:pt x="1602717" y="480890"/>
                </a:lnTo>
                <a:lnTo>
                  <a:pt x="1556345" y="487896"/>
                </a:lnTo>
                <a:lnTo>
                  <a:pt x="1509287" y="495541"/>
                </a:lnTo>
                <a:lnTo>
                  <a:pt x="1461548" y="503788"/>
                </a:lnTo>
                <a:lnTo>
                  <a:pt x="1413133" y="512603"/>
                </a:lnTo>
                <a:lnTo>
                  <a:pt x="1364050" y="521950"/>
                </a:lnTo>
                <a:lnTo>
                  <a:pt x="1314302" y="531793"/>
                </a:lnTo>
                <a:lnTo>
                  <a:pt x="1263897" y="542097"/>
                </a:lnTo>
                <a:lnTo>
                  <a:pt x="1161135" y="563946"/>
                </a:lnTo>
                <a:lnTo>
                  <a:pt x="1055809" y="587210"/>
                </a:lnTo>
                <a:lnTo>
                  <a:pt x="609776" y="688751"/>
                </a:lnTo>
                <a:lnTo>
                  <a:pt x="492313" y="714835"/>
                </a:lnTo>
                <a:lnTo>
                  <a:pt x="372558" y="740629"/>
                </a:lnTo>
                <a:lnTo>
                  <a:pt x="311835" y="753329"/>
                </a:lnTo>
                <a:lnTo>
                  <a:pt x="250557" y="765850"/>
                </a:lnTo>
                <a:lnTo>
                  <a:pt x="188729" y="778157"/>
                </a:lnTo>
                <a:lnTo>
                  <a:pt x="126356" y="790213"/>
                </a:lnTo>
                <a:lnTo>
                  <a:pt x="63444" y="801985"/>
                </a:lnTo>
                <a:lnTo>
                  <a:pt x="0" y="813435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0" name="图片 59" descr="注射针高速包装机-设备方案@浙江康德莱20190405-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" y="7799869"/>
            <a:ext cx="14231391" cy="1199707"/>
          </a:xfrm>
          <a:prstGeom prst="rect">
            <a:avLst/>
          </a:prstGeom>
        </p:spPr>
      </p:pic>
      <p:graphicFrame>
        <p:nvGraphicFramePr>
          <p:cNvPr id="31" name="表格 2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61365" y="1350010"/>
          <a:ext cx="12214225" cy="58343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92150"/>
                <a:gridCol w="1947545"/>
                <a:gridCol w="1050290"/>
                <a:gridCol w="2404110"/>
                <a:gridCol w="1678305"/>
                <a:gridCol w="1675130"/>
                <a:gridCol w="2766695"/>
              </a:tblGrid>
              <a:tr h="97282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序号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缺陷名称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缺陷等级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位置分布的定义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判定依据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  <a:sym typeface="Helvetica Neue Light" pitchFamily="2" charset="0"/>
                        </a:rPr>
                        <a:t>可行性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  <a:sym typeface="Helvetica Neue Light" pitchFamily="2" charset="0"/>
                        </a:rPr>
                        <a:t>备注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70C0"/>
                    </a:solidFill>
                  </a:tcPr>
                </a:tc>
              </a:tr>
              <a:tr h="9493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划伤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划伤长度大于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2mm,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宽度大于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0.1mm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可检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563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/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烧焦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固定位置检测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烧焦大于等于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0.5mm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可检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563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缺料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固定位置检出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缺料大于等于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0.5mm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可检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99615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备注：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1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、检测时应保持背景干净，避免其他干扰物附着产生误判。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、避免其他杂光干扰。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 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3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、此方案检测效果是以实验室模拟为标准。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4</a:t>
                      </a:r>
                      <a:r>
                        <a:rPr lang="zh-CN" alt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、被遮挡的区域不能检测</a:t>
                      </a:r>
                      <a:endParaRPr lang="zh-CN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2519677" y="494752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79841" y="8488561"/>
            <a:ext cx="525117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厦门博视源机器视觉技术有限公司</a:t>
            </a:r>
            <a:endParaRPr lang="zh-CN" altLang="en-US" spc="50"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五、具体配置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799869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584325" y="1475740"/>
          <a:ext cx="11192510" cy="5718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736090"/>
                <a:gridCol w="2657475"/>
                <a:gridCol w="856615"/>
                <a:gridCol w="822325"/>
                <a:gridCol w="1958975"/>
                <a:gridCol w="1903730"/>
              </a:tblGrid>
              <a:tr h="1826895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主机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 smtClean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V21</a:t>
                      </a:r>
                      <a:endParaRPr lang="en-US" sz="1800" dirty="0"/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显示器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 kern="1200" dirty="0" smtClean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金乐驰</a:t>
                      </a:r>
                      <a:endParaRPr lang="zh-CN" altLang="en-US" sz="1800" kern="1200" dirty="0" smtClean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15.6</a:t>
                      </a:r>
                      <a:r>
                        <a:rPr lang="zh-CN" altLang="en-US" sz="1800" dirty="0"/>
                        <a:t>寸</a:t>
                      </a:r>
                      <a:endParaRPr lang="zh-CN" altLang="en-US" sz="1800" dirty="0"/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相机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MV-CE013-80GM</a:t>
                      </a:r>
                      <a:endParaRPr lang="en-US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130</a:t>
                      </a: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万黑白相机</a:t>
                      </a:r>
                      <a:endParaRPr lang="zh-CN" altLang="en-US" sz="1800" dirty="0" smtClean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镜头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AZURE-1614MM</a:t>
                      </a:r>
                      <a:endParaRPr lang="en-US" altLang="zh-CN" sz="180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16mm</a:t>
                      </a:r>
                      <a:endParaRPr lang="en-US" altLang="zh-CN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BSY-01-10090-W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康仕达环形光</a:t>
                      </a:r>
                      <a:endParaRPr lang="zh-CN" altLang="en-US" sz="1800" dirty="0" smtClean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光源控制器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CST-DPS24120C-8TD</a:t>
                      </a:r>
                      <a:endParaRPr lang="en-US" altLang="zh-CN" sz="1800" b="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8</a:t>
                      </a: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路数字控制器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通讯方式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网口通讯</a:t>
                      </a:r>
                      <a:endParaRPr lang="zh-CN" altLang="en-US" sz="1800" b="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六、报价单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9"/>
          <p:cNvSpPr txBox="1"/>
          <p:nvPr/>
        </p:nvSpPr>
        <p:spPr>
          <a:xfrm>
            <a:off x="5753795" y="1987090"/>
            <a:ext cx="865505" cy="5575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>
                <a:solidFill>
                  <a:schemeClr val="bg1"/>
                </a:solidFill>
              </a:rPr>
              <a:t>PIN2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28" name="文本框 7"/>
          <p:cNvSpPr txBox="1"/>
          <p:nvPr/>
        </p:nvSpPr>
        <p:spPr>
          <a:xfrm>
            <a:off x="9846040" y="2094035"/>
            <a:ext cx="1061085" cy="6908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600">
                <a:solidFill>
                  <a:schemeClr val="bg1"/>
                </a:solidFill>
              </a:rPr>
              <a:t>PIN1</a:t>
            </a:r>
            <a:endParaRPr lang="en-US" altLang="zh-CN" sz="3600">
              <a:solidFill>
                <a:schemeClr val="bg1"/>
              </a:solidFill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579880" y="1725930"/>
          <a:ext cx="11099165" cy="5233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360"/>
                <a:gridCol w="2285365"/>
                <a:gridCol w="1226185"/>
                <a:gridCol w="901065"/>
                <a:gridCol w="3298190"/>
              </a:tblGrid>
              <a:tr h="7213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报价日期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报价编号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87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客户名称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11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序号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产品名称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单价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数量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99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总计金额（人民币）：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交货日期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款到发货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付款方式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款到发货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53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说明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1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、以上报价含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13%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增值税；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  <a:p>
                      <a:pPr algn="l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、卖方送货至买方工工厂并安装调试；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  <a:p>
                      <a:pPr algn="l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3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、正常使用情况下保固期为壹年；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478" name="文本框 5"/>
          <p:cNvSpPr txBox="1"/>
          <p:nvPr/>
        </p:nvSpPr>
        <p:spPr>
          <a:xfrm>
            <a:off x="2413318" y="7293610"/>
            <a:ext cx="2195512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客户回签：</a:t>
            </a:r>
            <a:endParaRPr lang="zh-CN" altLang="en-US" u="sng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80" name="文本框 6"/>
          <p:cNvSpPr txBox="1"/>
          <p:nvPr/>
        </p:nvSpPr>
        <p:spPr>
          <a:xfrm>
            <a:off x="8557578" y="7296785"/>
            <a:ext cx="2016125" cy="365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报价：</a:t>
            </a:r>
            <a:endParaRPr lang="zh-CN" altLang="en-US" u="sng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79" name="文本框 7"/>
          <p:cNvSpPr txBox="1"/>
          <p:nvPr/>
        </p:nvSpPr>
        <p:spPr>
          <a:xfrm>
            <a:off x="8557578" y="7661593"/>
            <a:ext cx="2735262" cy="365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电话：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rchitectural-design-architecture-buildings-8308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2555" y="-20955"/>
            <a:ext cx="14170025" cy="90417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77470" y="-20955"/>
            <a:ext cx="14093825" cy="9075420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28700" y="605155"/>
            <a:ext cx="8138160" cy="63696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115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THANK</a:t>
            </a:r>
            <a:endParaRPr lang="en-US" altLang="zh-CN" sz="115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  <a:p>
            <a:r>
              <a:rPr lang="en-US" altLang="zh-CN" sz="115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YOU</a:t>
            </a:r>
            <a:endParaRPr lang="en-US" altLang="zh-CN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  <a:p>
            <a:endParaRPr lang="zh-CN" altLang="en-US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  <a:p>
            <a:r>
              <a:rPr lang="zh-CN" altLang="en-US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谢谢观看</a:t>
            </a:r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1541145" y="4081780"/>
            <a:ext cx="1282065" cy="1841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9269730" y="8215630"/>
            <a:ext cx="4796790" cy="33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厦门博视源机器视觉技术有限公司</a:t>
            </a:r>
            <a:endParaRPr lang="zh-CN" altLang="en-US" sz="16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63978" y="8607302"/>
            <a:ext cx="584209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kern="1800" spc="1000">
                <a:solidFill>
                  <a:schemeClr val="bg1"/>
                </a:solidFill>
                <a:uFillTx/>
              </a:rPr>
              <a:t>www.xmbsy.ne</a:t>
            </a:r>
            <a:r>
              <a:rPr lang="en-US" altLang="zh-CN" kern="1800" spc="1000">
                <a:solidFill>
                  <a:schemeClr val="bg1"/>
                </a:solidFill>
                <a:uFillTx/>
              </a:rPr>
              <a:t>t</a:t>
            </a:r>
            <a:endParaRPr lang="en-US" altLang="zh-CN" kern="1800" spc="1000">
              <a:solidFill>
                <a:schemeClr val="bg1"/>
              </a:solidFill>
              <a:uFillTx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一、项目概述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4" name="图片 13" descr="公司LOG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591" y="848"/>
              <a:ext cx="1892" cy="1530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" name="文本框 7"/>
          <p:cNvSpPr txBox="1"/>
          <p:nvPr/>
        </p:nvSpPr>
        <p:spPr>
          <a:xfrm>
            <a:off x="2653665" y="1579245"/>
            <a:ext cx="9542145" cy="4384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2245" indent="-182245" algn="l" defTabSz="914400" eaLnBrk="0" fontAlgn="base" latinLnBrk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1.项目说明：</a:t>
            </a:r>
            <a:endParaRPr lang="en-US" altLang="ko-KR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82245" indent="-182245" algn="l" defTabSz="914400" eaLnBrk="0" fontAlgn="base" latinLnBrk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项 目 号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: 202203302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82245" indent="-182245" algn="l" defTabSz="914400" eaLnBrk="0" fontAlgn="base" latinLnBrk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   设备名称：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注塑件检测方案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82245" indent="-182245" algn="l" defTabSz="914400" eaLnBrk="0" fontAlgn="base" latinLnBrk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2.项目简述：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减少人工成本，提高检测效率。</a:t>
            </a:r>
            <a:endParaRPr lang="zh-CN" altLang="en-US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82245" indent="-182245" algn="l" defTabSz="914400" eaLnBrk="0" fontAlgn="base" latinLnBrk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3.规划节拍：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检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测时间为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10000-12000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个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小时。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82245" indent="-182245" eaLnBrk="0" fontAlgn="base">
              <a:lnSpc>
                <a:spcPct val="150000"/>
              </a:lnSpc>
              <a:spcBef>
                <a:spcPts val="600"/>
              </a:spcBef>
            </a:pPr>
            <a:r>
              <a:rPr lang="en-US" altLang="ko-KR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设备主参数：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总功率：≦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KW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82245" indent="-182245" eaLnBrk="0" fontAlgn="base"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电压：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220v     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气源：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0.6-0.8MPa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菱形 25"/>
          <p:cNvSpPr/>
          <p:nvPr/>
        </p:nvSpPr>
        <p:spPr>
          <a:xfrm>
            <a:off x="2479040" y="1943100"/>
            <a:ext cx="227330" cy="22733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7" name="菱形 26"/>
          <p:cNvSpPr/>
          <p:nvPr/>
        </p:nvSpPr>
        <p:spPr>
          <a:xfrm>
            <a:off x="2502716" y="4069262"/>
            <a:ext cx="227330" cy="22733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8" name="菱形 27"/>
          <p:cNvSpPr/>
          <p:nvPr/>
        </p:nvSpPr>
        <p:spPr>
          <a:xfrm>
            <a:off x="2430145" y="5410200"/>
            <a:ext cx="227330" cy="22733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90495" y="732155"/>
            <a:ext cx="42843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二、布局说明 </a:t>
            </a:r>
            <a:endParaRPr lang="en-US" altLang="zh-CN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70" y="7814310"/>
            <a:ext cx="14231620" cy="1199515"/>
            <a:chOff x="1270" y="7814310"/>
            <a:chExt cx="14231620" cy="119951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" y="7814310"/>
              <a:ext cx="14231620" cy="119951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519930" y="8496935"/>
              <a:ext cx="3590925" cy="3371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0365" y="8503285"/>
              <a:ext cx="5251450" cy="36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780" y="360680"/>
            <a:ext cx="2407920" cy="1372870"/>
            <a:chOff x="-17780" y="360680"/>
            <a:chExt cx="2407920" cy="1372870"/>
          </a:xfrm>
        </p:grpSpPr>
        <p:sp>
          <p:nvSpPr>
            <p:cNvPr id="12" name="任意多边形 11"/>
            <p:cNvSpPr/>
            <p:nvPr/>
          </p:nvSpPr>
          <p:spPr>
            <a:xfrm>
              <a:off x="635" y="360680"/>
              <a:ext cx="2251710" cy="813435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5080" y="549275"/>
              <a:ext cx="2257425" cy="813435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17780" y="920750"/>
              <a:ext cx="2407920" cy="813435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8415" y="7814310"/>
            <a:ext cx="14231620" cy="1199515"/>
            <a:chOff x="18415" y="7814310"/>
            <a:chExt cx="14231620" cy="119951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15" y="7814310"/>
              <a:ext cx="14231620" cy="1199515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4537075" y="8496935"/>
              <a:ext cx="3590925" cy="3371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97510" y="8503285"/>
              <a:ext cx="5251450" cy="36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635" y="360680"/>
            <a:chExt cx="14085570" cy="1372870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635" y="1353185"/>
              <a:ext cx="14085570" cy="1143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805285" y="538480"/>
              <a:ext cx="1201420" cy="971550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5715" y="360680"/>
              <a:ext cx="2407920" cy="1372870"/>
              <a:chOff x="5715" y="360680"/>
              <a:chExt cx="2407920" cy="1372870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24130" y="360680"/>
                <a:ext cx="2251710" cy="813435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18415" y="549275"/>
                <a:ext cx="2257425" cy="813435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5715" y="920750"/>
                <a:ext cx="2407920" cy="813435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5" name="文本框 84"/>
          <p:cNvSpPr txBox="1"/>
          <p:nvPr/>
        </p:nvSpPr>
        <p:spPr>
          <a:xfrm>
            <a:off x="10077450" y="2381522"/>
            <a:ext cx="43149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2000" spc="7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主要说明：</a:t>
            </a:r>
            <a:endParaRPr lang="zh-CN" altLang="en-US" sz="2000" b="1" kern="2000" spc="7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b="1" kern="2000" spc="7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根据需求该设备需要完成三个工序。</a:t>
            </a:r>
            <a:endParaRPr lang="en-US" altLang="zh-CN" b="1" spc="9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振动盘上料</a:t>
            </a:r>
            <a:endParaRPr lang="en-US" altLang="zh-CN" b="1" spc="9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b="1" spc="9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视</a:t>
            </a:r>
            <a:r>
              <a:rPr lang="zh-CN" altLang="en-US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觉检测</a:t>
            </a:r>
            <a:endParaRPr lang="en-US" altLang="zh-CN" b="1" spc="9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3.NG</a:t>
            </a:r>
            <a:r>
              <a:rPr lang="zh-CN" altLang="en-US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剔除</a:t>
            </a:r>
            <a:endParaRPr lang="en-US" altLang="zh-CN" b="1" spc="9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3517" t="17907" r="4340" b="8667"/>
          <a:stretch>
            <a:fillRect/>
          </a:stretch>
        </p:blipFill>
        <p:spPr>
          <a:xfrm>
            <a:off x="552450" y="2107565"/>
            <a:ext cx="9455785" cy="5334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rcRect l="12977" t="21217" r="8192" b="17659"/>
          <a:stretch>
            <a:fillRect/>
          </a:stretch>
        </p:blipFill>
        <p:spPr>
          <a:xfrm>
            <a:off x="490220" y="2533650"/>
            <a:ext cx="9123045" cy="500697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90675" y="731935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二、布局说明 </a:t>
            </a:r>
            <a:endParaRPr lang="en-US" altLang="zh-CN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866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4" name="图片 13" descr="公司LOGI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1" y="848"/>
              <a:ext cx="1892" cy="1530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5" name="文本框 84"/>
          <p:cNvSpPr txBox="1"/>
          <p:nvPr/>
        </p:nvSpPr>
        <p:spPr>
          <a:xfrm>
            <a:off x="9999345" y="2188845"/>
            <a:ext cx="3345180" cy="372300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spc="9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设备</a:t>
            </a:r>
            <a:r>
              <a:rPr lang="zh-CN" altLang="en-US" sz="2000" spc="9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由</a:t>
            </a:r>
            <a:r>
              <a:rPr lang="en-US" altLang="zh-CN" sz="2000" spc="9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</a:t>
            </a:r>
            <a:r>
              <a:rPr lang="zh-CN" altLang="en-US" sz="2000" spc="9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个</a:t>
            </a:r>
            <a:r>
              <a:rPr lang="zh-CN" altLang="en-US" sz="2000" spc="9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模块区域组成</a:t>
            </a:r>
            <a:endParaRPr lang="zh-CN" altLang="en-US" sz="2000" spc="9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zh-CN" altLang="en-US" kern="2000" spc="70" dirty="0"/>
          </a:p>
          <a:p>
            <a:r>
              <a:rPr lang="en-US" altLang="zh-CN" b="1" kern="2000" spc="7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b="1" kern="2000" spc="7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、振动盘上料：操作员将待检产品倒入振动盘中，振动盘上料。预估振动盘效率为</a:t>
            </a:r>
            <a:r>
              <a:rPr lang="en-US" altLang="zh-CN" b="1" kern="2000" spc="7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15000-17000</a:t>
            </a:r>
            <a:r>
              <a:rPr lang="zh-CN" altLang="en-US" b="1" kern="2000" spc="7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</a:t>
            </a:r>
            <a:r>
              <a:rPr lang="en-US" altLang="zh-CN" b="1" kern="2000" spc="7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b="1" kern="2000" spc="7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小时</a:t>
            </a:r>
            <a:endParaRPr lang="zh-CN" altLang="en-US" b="1" kern="2000" spc="7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ang="5400000" scaled="0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b="1" kern="2000" spc="70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b="1" kern="2000" spc="70" dirty="0">
                <a:solidFill>
                  <a:schemeClr val="accent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b="1" kern="2000" spc="70" dirty="0" smtClean="0">
                <a:solidFill>
                  <a:schemeClr val="accent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b="1" kern="2000" spc="70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视觉检测</a:t>
            </a:r>
            <a:r>
              <a:rPr lang="zh-CN" altLang="en-US" b="1" kern="2000" spc="70" dirty="0" smtClean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：采用五个相机进行拍照对比，判断</a:t>
            </a:r>
            <a:r>
              <a:rPr lang="en-US" altLang="zh-CN" b="1" kern="2000" spc="70" dirty="0" smtClean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OK/NG</a:t>
            </a:r>
            <a:r>
              <a:rPr lang="zh-CN" altLang="en-US" b="1" kern="2000" spc="70" dirty="0" smtClean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b="1" kern="2000" spc="70" dirty="0" smtClean="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b="1" kern="2000" spc="70" dirty="0">
              <a:solidFill>
                <a:schemeClr val="accent4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b="1" kern="2000" spc="70" dirty="0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b="1" kern="2000" spc="70" dirty="0" smtClean="0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1" kern="2000" spc="70" dirty="0" smtClean="0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NG</a:t>
            </a:r>
            <a:r>
              <a:rPr lang="zh-CN" altLang="en-US" b="1" kern="2000" spc="70" dirty="0" smtClean="0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剔除</a:t>
            </a:r>
            <a:r>
              <a:rPr lang="zh-CN" altLang="en-US" b="1" kern="2000" spc="70" dirty="0" smtClean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：经过视觉检测判定</a:t>
            </a:r>
            <a:r>
              <a:rPr lang="en-US" altLang="zh-CN" b="1" kern="2000" spc="70" dirty="0" smtClean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NG/OK</a:t>
            </a:r>
            <a:r>
              <a:rPr lang="zh-CN" altLang="en-US" b="1" kern="2000" spc="70" dirty="0" smtClean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结果，进行吹气剔除。</a:t>
            </a:r>
            <a:endParaRPr lang="zh-CN" altLang="en-US" b="1" spc="9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b="1" spc="9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848631" y="6161410"/>
            <a:ext cx="2014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6">
                    <a:lumMod val="75000"/>
                  </a:schemeClr>
                </a:solidFill>
              </a:rPr>
              <a:t>3.NG</a:t>
            </a:r>
            <a:r>
              <a:rPr lang="zh-CN" altLang="en-US" sz="1400" b="1" dirty="0" smtClean="0">
                <a:solidFill>
                  <a:schemeClr val="accent6">
                    <a:lumMod val="75000"/>
                  </a:schemeClr>
                </a:solidFill>
              </a:rPr>
              <a:t>剔除</a:t>
            </a:r>
            <a:endParaRPr lang="zh-CN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748780" y="3027680"/>
            <a:ext cx="1289050" cy="2987040"/>
          </a:xfrm>
          <a:prstGeom prst="rect">
            <a:avLst/>
          </a:prstGeom>
          <a:noFill/>
          <a:ln w="57150">
            <a:solidFill>
              <a:schemeClr val="accent6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490220" y="2571750"/>
            <a:ext cx="2733040" cy="2680335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1145767" y="5675981"/>
            <a:ext cx="142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</a:t>
            </a:r>
            <a:r>
              <a:rPr lang="zh-CN" altLang="en-US" sz="16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振动</a:t>
            </a:r>
            <a:r>
              <a:rPr lang="zh-CN" altLang="en-US" sz="160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盘上料</a:t>
            </a:r>
            <a:endParaRPr lang="en-US" altLang="zh-CN" sz="16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ang="5400000"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50895" y="3027680"/>
            <a:ext cx="3262630" cy="2986405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978454" y="6161371"/>
            <a:ext cx="1503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</a:t>
            </a:r>
            <a:r>
              <a:rPr lang="zh-CN" altLang="en-US" sz="1400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视</a:t>
            </a:r>
            <a:r>
              <a:rPr lang="zh-CN" altLang="en-US" sz="1400" dirty="0" smtClean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觉检测</a:t>
            </a:r>
            <a:endParaRPr lang="zh-CN" altLang="en-US" sz="1400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二、布局说明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4" name="图片 13" descr="公司LOG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591" y="848"/>
              <a:ext cx="1892" cy="1530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6" name="文本框 25"/>
          <p:cNvSpPr txBox="1"/>
          <p:nvPr/>
        </p:nvSpPr>
        <p:spPr>
          <a:xfrm>
            <a:off x="1713230" y="7814310"/>
            <a:ext cx="10050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设备规格</a:t>
            </a:r>
            <a:r>
              <a:rPr lang="zh-CN" altLang="en-US" b="1" dirty="0" smtClean="0">
                <a:solidFill>
                  <a:srgbClr val="FF0000"/>
                </a:solidFill>
              </a:rPr>
              <a:t>：布</a:t>
            </a:r>
            <a:r>
              <a:rPr lang="zh-CN" altLang="en-US" b="1" dirty="0">
                <a:solidFill>
                  <a:srgbClr val="FF0000"/>
                </a:solidFill>
              </a:rPr>
              <a:t>局尺寸谨供参考，以实际设计为准</a:t>
            </a:r>
            <a:r>
              <a:rPr lang="zh-CN" altLang="en-US" dirty="0">
                <a:solidFill>
                  <a:srgbClr val="FF0000"/>
                </a:solidFill>
              </a:rPr>
              <a:t>！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29171" t="23145" r="29619" b="8039"/>
          <a:stretch>
            <a:fillRect/>
          </a:stretch>
        </p:blipFill>
        <p:spPr>
          <a:xfrm>
            <a:off x="4714240" y="1457960"/>
            <a:ext cx="6911975" cy="6379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三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设备主体结构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05285" y="538480"/>
            <a:ext cx="1201420" cy="971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8818174" y="2089195"/>
            <a:ext cx="4408714" cy="18179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dirty="0"/>
              <a:t>振动</a:t>
            </a:r>
            <a:r>
              <a:rPr lang="zh-CN" altLang="en-US" dirty="0" smtClean="0"/>
              <a:t>盘上料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 smtClean="0"/>
              <a:t>  </a:t>
            </a:r>
            <a:r>
              <a:rPr lang="en-US" altLang="zh-CN" dirty="0" smtClean="0"/>
              <a:t>1.</a:t>
            </a:r>
            <a:r>
              <a:rPr lang="zh-CN" altLang="en-US" dirty="0" smtClean="0"/>
              <a:t>采用圆振</a:t>
            </a:r>
            <a:r>
              <a:rPr lang="en-US" altLang="zh-CN" dirty="0" smtClean="0"/>
              <a:t>+</a:t>
            </a:r>
            <a:r>
              <a:rPr lang="zh-CN" altLang="en-US" dirty="0" smtClean="0"/>
              <a:t>直振</a:t>
            </a:r>
            <a:r>
              <a:rPr lang="en-US" altLang="zh-CN" dirty="0" smtClean="0"/>
              <a:t>+</a:t>
            </a:r>
            <a:r>
              <a:rPr lang="zh-CN" altLang="en-US" dirty="0" smtClean="0"/>
              <a:t>皮带线方式上料。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en-US" altLang="zh-CN" dirty="0" smtClean="0"/>
              <a:t>2.</a:t>
            </a:r>
            <a:r>
              <a:rPr lang="zh-CN" altLang="en-US" dirty="0" smtClean="0"/>
              <a:t>操作员将待检产品倒入振动盘 。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en-US" altLang="zh-CN" dirty="0" smtClean="0"/>
              <a:t>3.</a:t>
            </a:r>
            <a:r>
              <a:rPr lang="zh-CN" altLang="en-US" dirty="0"/>
              <a:t>利</a:t>
            </a:r>
            <a:r>
              <a:rPr lang="zh-CN" altLang="en-US" dirty="0" smtClean="0"/>
              <a:t>用皮带线和振动盘之间速度差，产品在皮带线上会有一定检测，方便检测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2250" t="39116" r="32730" b="2651"/>
          <a:stretch>
            <a:fillRect/>
          </a:stretch>
        </p:blipFill>
        <p:spPr>
          <a:xfrm>
            <a:off x="514985" y="1744980"/>
            <a:ext cx="8063230" cy="64160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01725" y="2029460"/>
            <a:ext cx="1060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振动盘</a:t>
            </a:r>
            <a:endParaRPr lang="zh-CN" altLang="en-US" b="1"/>
          </a:p>
        </p:txBody>
      </p:sp>
      <p:sp>
        <p:nvSpPr>
          <p:cNvPr id="25" name="文本框 24"/>
          <p:cNvSpPr txBox="1"/>
          <p:nvPr/>
        </p:nvSpPr>
        <p:spPr>
          <a:xfrm>
            <a:off x="2982595" y="2247900"/>
            <a:ext cx="1094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直振</a:t>
            </a:r>
            <a:endParaRPr lang="zh-CN" altLang="en-US" b="1"/>
          </a:p>
        </p:txBody>
      </p:sp>
      <p:sp>
        <p:nvSpPr>
          <p:cNvPr id="26" name="文本框 25"/>
          <p:cNvSpPr txBox="1"/>
          <p:nvPr/>
        </p:nvSpPr>
        <p:spPr>
          <a:xfrm>
            <a:off x="3869690" y="1879600"/>
            <a:ext cx="1353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皮带线</a:t>
            </a:r>
            <a:endParaRPr lang="zh-CN" altLang="en-US" b="1"/>
          </a:p>
        </p:txBody>
      </p:sp>
      <p:cxnSp>
        <p:nvCxnSpPr>
          <p:cNvPr id="29" name="直接箭头连接符 28"/>
          <p:cNvCxnSpPr/>
          <p:nvPr/>
        </p:nvCxnSpPr>
        <p:spPr>
          <a:xfrm>
            <a:off x="4424045" y="2367280"/>
            <a:ext cx="1732915" cy="130873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25" idx="2"/>
          </p:cNvCxnSpPr>
          <p:nvPr/>
        </p:nvCxnSpPr>
        <p:spPr>
          <a:xfrm>
            <a:off x="3529965" y="2616200"/>
            <a:ext cx="1692910" cy="105981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430020" y="2397760"/>
            <a:ext cx="1205230" cy="66992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三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设备主体结构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05285" y="538480"/>
            <a:ext cx="1201420" cy="971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7860230" y="2340428"/>
            <a:ext cx="4408714" cy="20465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dirty="0"/>
              <a:t>视</a:t>
            </a:r>
            <a:r>
              <a:rPr lang="zh-CN" altLang="en-US" dirty="0" smtClean="0"/>
              <a:t>觉检测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 smtClean="0"/>
              <a:t>  </a:t>
            </a:r>
            <a:r>
              <a:rPr lang="en-US" altLang="zh-CN" dirty="0" smtClean="0"/>
              <a:t>1.</a:t>
            </a:r>
            <a:r>
              <a:rPr lang="zh-CN" altLang="en-US" dirty="0" smtClean="0"/>
              <a:t>采用五个相机斜侧方向拍照，能够基本保证拍全部外表面边缘。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en-US" altLang="zh-CN" dirty="0" smtClean="0"/>
              <a:t>2.</a:t>
            </a:r>
            <a:r>
              <a:rPr lang="zh-CN" altLang="en-US" dirty="0" smtClean="0"/>
              <a:t>采用升降</a:t>
            </a:r>
            <a:r>
              <a:rPr lang="en-US" altLang="zh-CN" dirty="0" smtClean="0"/>
              <a:t>+</a:t>
            </a:r>
            <a:r>
              <a:rPr lang="zh-CN" altLang="en-US" dirty="0" smtClean="0"/>
              <a:t>旋转组合滑台，方便调节检测时的清晰度和角度方位。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7948" t="16783" r="18573" b="13992"/>
          <a:stretch>
            <a:fillRect/>
          </a:stretch>
        </p:blipFill>
        <p:spPr>
          <a:xfrm>
            <a:off x="153035" y="2000250"/>
            <a:ext cx="7706360" cy="56705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9270" y="2788920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1</a:t>
            </a:r>
            <a:r>
              <a:rPr lang="zh-CN" altLang="en-US" b="1"/>
              <a:t>号相机和光源</a:t>
            </a:r>
            <a:endParaRPr lang="zh-CN" altLang="en-US" b="1"/>
          </a:p>
        </p:txBody>
      </p:sp>
      <p:sp>
        <p:nvSpPr>
          <p:cNvPr id="25" name="文本框 24"/>
          <p:cNvSpPr txBox="1"/>
          <p:nvPr/>
        </p:nvSpPr>
        <p:spPr>
          <a:xfrm>
            <a:off x="4970780" y="3239770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2</a:t>
            </a:r>
            <a:r>
              <a:rPr lang="zh-CN" altLang="en-US" b="1"/>
              <a:t>号相机和光源</a:t>
            </a:r>
            <a:endParaRPr lang="zh-CN" altLang="en-US" b="1"/>
          </a:p>
        </p:txBody>
      </p:sp>
      <p:sp>
        <p:nvSpPr>
          <p:cNvPr id="26" name="文本框 25"/>
          <p:cNvSpPr txBox="1"/>
          <p:nvPr/>
        </p:nvSpPr>
        <p:spPr>
          <a:xfrm>
            <a:off x="255905" y="7118350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3</a:t>
            </a:r>
            <a:r>
              <a:rPr lang="zh-CN" altLang="en-US" b="1"/>
              <a:t>号相机和光源</a:t>
            </a:r>
            <a:endParaRPr lang="zh-CN" altLang="en-US" b="1"/>
          </a:p>
        </p:txBody>
      </p:sp>
      <p:sp>
        <p:nvSpPr>
          <p:cNvPr id="27" name="文本框 26"/>
          <p:cNvSpPr txBox="1"/>
          <p:nvPr/>
        </p:nvSpPr>
        <p:spPr>
          <a:xfrm>
            <a:off x="4232275" y="7302500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4</a:t>
            </a:r>
            <a:r>
              <a:rPr lang="zh-CN" altLang="en-US" b="1"/>
              <a:t>号相机和光源</a:t>
            </a:r>
            <a:endParaRPr lang="zh-CN" altLang="en-US" b="1"/>
          </a:p>
        </p:txBody>
      </p:sp>
      <p:sp>
        <p:nvSpPr>
          <p:cNvPr id="29" name="文本框 28"/>
          <p:cNvSpPr txBox="1"/>
          <p:nvPr/>
        </p:nvSpPr>
        <p:spPr>
          <a:xfrm>
            <a:off x="6252210" y="6648450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5</a:t>
            </a:r>
            <a:r>
              <a:rPr lang="zh-CN" altLang="en-US" b="1"/>
              <a:t>号相机和光源</a:t>
            </a:r>
            <a:endParaRPr lang="zh-CN" altLang="en-US" b="1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3632200" y="3409315"/>
            <a:ext cx="122999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726565" y="3157220"/>
            <a:ext cx="0" cy="73533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V="1">
            <a:off x="1535430" y="5715635"/>
            <a:ext cx="1522730" cy="130111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H="1" flipV="1">
            <a:off x="6536055" y="4808855"/>
            <a:ext cx="163830" cy="183959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 flipV="1">
            <a:off x="4608195" y="4808855"/>
            <a:ext cx="635000" cy="249364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4970780" y="2340610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/>
              <a:t>升降和角度调节</a:t>
            </a:r>
            <a:endParaRPr lang="zh-CN" b="1"/>
          </a:p>
        </p:txBody>
      </p:sp>
      <p:cxnSp>
        <p:nvCxnSpPr>
          <p:cNvPr id="36" name="直接箭头连接符 35"/>
          <p:cNvCxnSpPr/>
          <p:nvPr/>
        </p:nvCxnSpPr>
        <p:spPr>
          <a:xfrm flipH="1">
            <a:off x="3632200" y="2517140"/>
            <a:ext cx="122999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三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设备主体结构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05285" y="538480"/>
            <a:ext cx="1201420" cy="971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8937917" y="1914161"/>
            <a:ext cx="4408714" cy="1797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smtClean="0"/>
              <a:t>NG</a:t>
            </a:r>
            <a:r>
              <a:rPr lang="zh-CN" altLang="en-US" dirty="0" smtClean="0"/>
              <a:t>剔除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 smtClean="0"/>
              <a:t>  </a:t>
            </a:r>
            <a:r>
              <a:rPr lang="en-US" altLang="zh-CN" dirty="0" smtClean="0"/>
              <a:t>1.</a:t>
            </a:r>
            <a:r>
              <a:rPr lang="zh-CN" altLang="en-US" dirty="0"/>
              <a:t>检</a:t>
            </a:r>
            <a:r>
              <a:rPr lang="zh-CN" altLang="en-US" dirty="0" smtClean="0"/>
              <a:t>测后，产品随皮带线流向下一工位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en-US" altLang="zh-CN" dirty="0" smtClean="0"/>
              <a:t>2.</a:t>
            </a:r>
            <a:r>
              <a:rPr lang="zh-CN" altLang="en-US" dirty="0"/>
              <a:t>根</a:t>
            </a:r>
            <a:r>
              <a:rPr lang="zh-CN" altLang="en-US" dirty="0" smtClean="0"/>
              <a:t>据上部检测结果，对</a:t>
            </a:r>
            <a:r>
              <a:rPr lang="en-US" altLang="zh-CN" dirty="0" smtClean="0"/>
              <a:t>NG</a:t>
            </a:r>
            <a:r>
              <a:rPr lang="zh-CN" altLang="en-US" dirty="0" smtClean="0"/>
              <a:t>品进行剔除，采用吹气方式剔除</a:t>
            </a:r>
            <a:r>
              <a:rPr lang="zh-CN" altLang="en-US" dirty="0" smtClean="0"/>
              <a:t>。</a:t>
            </a:r>
            <a:r>
              <a:rPr lang="en-US" altLang="zh-CN" dirty="0" smtClean="0"/>
              <a:t>OK</a:t>
            </a:r>
            <a:r>
              <a:rPr lang="zh-CN" altLang="en-US" dirty="0" smtClean="0"/>
              <a:t>品随皮带线流入</a:t>
            </a:r>
            <a:r>
              <a:rPr lang="en-US" altLang="zh-CN" dirty="0" smtClean="0"/>
              <a:t>OK</a:t>
            </a:r>
            <a:r>
              <a:rPr lang="zh-CN" altLang="en-US" dirty="0" smtClean="0"/>
              <a:t>下料口。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31243" t="12721" r="-1267" b="13016"/>
          <a:stretch>
            <a:fillRect/>
          </a:stretch>
        </p:blipFill>
        <p:spPr>
          <a:xfrm>
            <a:off x="624840" y="1731010"/>
            <a:ext cx="8103870" cy="60833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53860" y="2306955"/>
            <a:ext cx="1664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NG</a:t>
            </a:r>
            <a:r>
              <a:rPr lang="zh-CN" altLang="en-US" b="1"/>
              <a:t>下料口</a:t>
            </a:r>
            <a:endParaRPr lang="zh-CN" altLang="en-US" b="1"/>
          </a:p>
        </p:txBody>
      </p:sp>
      <p:sp>
        <p:nvSpPr>
          <p:cNvPr id="25" name="文本框 24"/>
          <p:cNvSpPr txBox="1"/>
          <p:nvPr/>
        </p:nvSpPr>
        <p:spPr>
          <a:xfrm>
            <a:off x="6753860" y="3122930"/>
            <a:ext cx="1664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NG</a:t>
            </a:r>
            <a:r>
              <a:rPr lang="zh-CN" altLang="en-US" b="1"/>
              <a:t>吹气嘴</a:t>
            </a:r>
            <a:endParaRPr lang="zh-CN" altLang="en-US" b="1"/>
          </a:p>
        </p:txBody>
      </p:sp>
      <p:sp>
        <p:nvSpPr>
          <p:cNvPr id="26" name="文本框 25"/>
          <p:cNvSpPr txBox="1"/>
          <p:nvPr/>
        </p:nvSpPr>
        <p:spPr>
          <a:xfrm>
            <a:off x="6822440" y="4588510"/>
            <a:ext cx="1664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OK</a:t>
            </a:r>
            <a:r>
              <a:rPr lang="zh-CN" altLang="en-US" b="1"/>
              <a:t>下料</a:t>
            </a:r>
            <a:endParaRPr lang="zh-CN" altLang="en-US" b="1"/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3425825" y="2456180"/>
            <a:ext cx="3133090" cy="35687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>
            <a:off x="2105025" y="3237865"/>
            <a:ext cx="454533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5100955" y="4856480"/>
            <a:ext cx="1652905" cy="60706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  <p:tag name="KSO_WM_SPECIAL_SOURCE" val="bdnull"/>
</p:tagLst>
</file>

<file path=ppt/tags/tag6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5.xml><?xml version="1.0" encoding="utf-8"?>
<p:tagLst xmlns:p="http://schemas.openxmlformats.org/presentationml/2006/main">
  <p:tag name="KSO_WM_SPECIAL_SOURCE" val="bdnull"/>
</p:tagLst>
</file>

<file path=ppt/tags/tag6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3.xml><?xml version="1.0" encoding="utf-8"?>
<p:tagLst xmlns:p="http://schemas.openxmlformats.org/presentationml/2006/main">
  <p:tag name="KSO_WM_UNIT_TABLE_BEAUTIFY" val="smartTable{eeae65e7-0cee-4234-b7ff-a694dd6f06d5}"/>
  <p:tag name="TABLE_ENDDRAG_ORIGIN_RECT" val="961*384"/>
  <p:tag name="TABLE_ENDDRAG_RECT" val="59*106*961*384"/>
</p:tagLst>
</file>

<file path=ppt/tags/tag84.xml><?xml version="1.0" encoding="utf-8"?>
<p:tagLst xmlns:p="http://schemas.openxmlformats.org/presentationml/2006/main">
  <p:tag name="KSO_WM_SPECIAL_SOURCE" val="bdnull"/>
</p:tagLst>
</file>

<file path=ppt/tags/tag85.xml><?xml version="1.0" encoding="utf-8"?>
<p:tagLst xmlns:p="http://schemas.openxmlformats.org/presentationml/2006/main">
  <p:tag name="KSO_WM_UNIT_TABLE_BEAUTIFY" val="smartTable{254daf79-d011-4d99-afef-c6e068268b0b}"/>
  <p:tag name="TABLE_ENDDRAG_ORIGIN_RECT" val="881*450"/>
  <p:tag name="TABLE_ENDDRAG_RECT" val="124*116*881*450"/>
</p:tagLst>
</file>

<file path=ppt/tags/tag8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7.xml><?xml version="1.0" encoding="utf-8"?>
<p:tagLst xmlns:p="http://schemas.openxmlformats.org/presentationml/2006/main">
  <p:tag name="KSO_WM_UNIT_TABLE_BEAUTIFY" val="smartTable{38b70305-1423-474a-818f-3471f5e68fd3}"/>
</p:tagLst>
</file>

<file path=ppt/tags/tag8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DOCER_TEMPLATE_OPEN_ONCE_MARK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4078</Words>
  <Application>WPS 演示</Application>
  <PresentationFormat>自定义</PresentationFormat>
  <Paragraphs>687</Paragraphs>
  <Slides>25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黑体</vt:lpstr>
      <vt:lpstr>华文新魏</vt:lpstr>
      <vt:lpstr>Gulim</vt:lpstr>
      <vt:lpstr>Calibri</vt:lpstr>
      <vt:lpstr>Arial Unicode MS</vt:lpstr>
      <vt:lpstr>思源黑体</vt:lpstr>
      <vt:lpstr>Helvetica Neue Light</vt:lpstr>
      <vt:lpstr>新宋体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Pages>15</Page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博视源企划｜郑百思</cp:lastModifiedBy>
  <cp:revision>222</cp:revision>
  <dcterms:created xsi:type="dcterms:W3CDTF">2020-06-18T03:33:00Z</dcterms:created>
  <dcterms:modified xsi:type="dcterms:W3CDTF">2025-07-01T01:25:26Z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0038E2A6A15A45749761CAD49C2B3528</vt:lpwstr>
  </property>
</Properties>
</file>