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</p:sldMasterIdLst>
  <p:notesMasterIdLst>
    <p:notesMasterId r:id="rId7"/>
  </p:notesMasterIdLst>
  <p:handoutMasterIdLst>
    <p:handoutMasterId r:id="rId13"/>
  </p:handoutMasterIdLst>
  <p:sldIdLst>
    <p:sldId id="2772" r:id="rId6"/>
    <p:sldId id="2707" r:id="rId8"/>
    <p:sldId id="2825" r:id="rId9"/>
    <p:sldId id="2798" r:id="rId10"/>
    <p:sldId id="2711" r:id="rId11"/>
    <p:sldId id="2757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707"/>
            <p14:sldId id="2825"/>
            <p14:sldId id="2798"/>
            <p14:sldId id="2711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FFFF"/>
    <a:srgbClr val="F7AB78"/>
    <a:srgbClr val="E7E6E6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88628" autoAdjust="0"/>
  </p:normalViewPr>
  <p:slideViewPr>
    <p:cSldViewPr snapToGrid="0">
      <p:cViewPr varScale="1">
        <p:scale>
          <a:sx n="93" d="100"/>
          <a:sy n="93" d="100"/>
        </p:scale>
        <p:origin x="16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86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4.xml"/><Relationship Id="rId3" Type="http://schemas.openxmlformats.org/officeDocument/2006/relationships/image" Target="../media/image10.jpe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2.xml"/><Relationship Id="rId6" Type="http://schemas.openxmlformats.org/officeDocument/2006/relationships/tags" Target="../tags/tag7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0.xml"/><Relationship Id="rId6" Type="http://schemas.openxmlformats.org/officeDocument/2006/relationships/tags" Target="../tags/tag8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" y="5201285"/>
            <a:ext cx="2468245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2024.11.29</a:t>
            </a:r>
            <a:endParaRPr lang="en-US" altLang="zh-CN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0" y="2981960"/>
            <a:ext cx="61658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ctr"/>
            <a:r>
              <a:rPr lang="zh-CN" sz="4000" kern="0" spc="100" dirty="0">
                <a:solidFill>
                  <a:srgbClr val="4472C4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瓶胚</a:t>
            </a:r>
            <a:r>
              <a:rPr sz="4000" kern="0" spc="90" dirty="0">
                <a:solidFill>
                  <a:srgbClr val="4472C4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视觉</a:t>
            </a:r>
            <a:r>
              <a:rPr sz="4000" kern="0" spc="100" dirty="0">
                <a:solidFill>
                  <a:srgbClr val="4472C4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</a:t>
            </a:r>
            <a:r>
              <a:rPr sz="4000" kern="0" spc="90" dirty="0">
                <a:solidFill>
                  <a:srgbClr val="4472C4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评估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140" y="4489450"/>
            <a:ext cx="3351530" cy="399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项目版本：</a:t>
            </a:r>
            <a:r>
              <a:rPr sz="24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V</a:t>
            </a:r>
            <a:r>
              <a:rPr lang="en-US" sz="24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sz="2400" kern="0" spc="4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.0</a:t>
            </a:r>
            <a:endParaRPr sz="2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ldLvl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23875" y="785495"/>
          <a:ext cx="10887710" cy="5599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3845"/>
                <a:gridCol w="369570"/>
                <a:gridCol w="295275"/>
                <a:gridCol w="2912110"/>
                <a:gridCol w="5756910"/>
              </a:tblGrid>
              <a:tr h="5416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20241129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5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客户名称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934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000" kern="0" spc="10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瓶胚</a:t>
                      </a:r>
                      <a:r>
                        <a:rPr sz="2000" kern="0" spc="10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外观检测</a:t>
                      </a:r>
                      <a:r>
                        <a:rPr lang="zh-CN" sz="2000" kern="0" spc="10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机</a:t>
                      </a:r>
                      <a:endParaRPr lang="zh-CN" sz="2000" kern="0" spc="100" dirty="0">
                        <a:solidFill>
                          <a:schemeClr val="tx1">
                            <a:alpha val="10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44196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9213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300pcs/min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6483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sz="1600" kern="0" spc="10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瓶盖外观检测</a:t>
                      </a:r>
                      <a:r>
                        <a:rPr sz="160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</a:t>
                      </a:r>
                      <a:r>
                        <a:rPr sz="1200" kern="0" dirty="0">
                          <a:solidFill>
                            <a:srgbClr val="4472C4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          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/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9525" marR="9525" marT="9525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1623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检测瓶子的胚身上的黑点。</a:t>
                      </a:r>
                      <a:endParaRPr lang="zh-CN" altLang="en-US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31623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sz="18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检测瓶子的胚口上的黑点。</a:t>
                      </a:r>
                      <a:endParaRPr lang="zh-CN" altLang="en-US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31559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sz="18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检测瓶子的瓶顶上的黑点。</a:t>
                      </a:r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34544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8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检测瓶子的卡口上的黑点。</a:t>
                      </a:r>
                      <a:endParaRPr sz="18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9464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94005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4" name="picture 164"/>
          <p:cNvPicPr>
            <a:picLocks noChangeAspect="1"/>
          </p:cNvPicPr>
          <p:nvPr/>
        </p:nvPicPr>
        <p:blipFill>
          <a:blip r:embed="rId3"/>
          <a:srcRect l="6827" t="34568" r="22079" b="13192"/>
          <a:stretch>
            <a:fillRect/>
          </a:stretch>
        </p:blipFill>
        <p:spPr>
          <a:xfrm rot="5400000">
            <a:off x="7451725" y="1575435"/>
            <a:ext cx="2614295" cy="12814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649470" y="522605"/>
            <a:ext cx="6183630" cy="215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80035" y="789940"/>
          <a:ext cx="11066780" cy="558673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32890"/>
                <a:gridCol w="4000500"/>
                <a:gridCol w="2012950"/>
                <a:gridCol w="3520440"/>
              </a:tblGrid>
              <a:tr h="44132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新加工位</a:t>
                      </a:r>
                      <a:endParaRPr 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600" b="1" kern="0" spc="70" dirty="0">
                          <a:solidFill>
                            <a:schemeClr val="bg1">
                              <a:alpha val="10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瓶顶黑点检测</a:t>
                      </a:r>
                      <a:endParaRPr lang="zh-CN" altLang="en-US" sz="1600" b="1" kern="0" spc="70" dirty="0">
                        <a:solidFill>
                          <a:schemeClr val="bg1">
                            <a:alpha val="10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5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500</a:t>
                      </a:r>
                      <a:r>
                        <a:rPr lang="zh-CN" altLang="en-US" sz="14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万运动相机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11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56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2448*2048</a:t>
                      </a:r>
                      <a:endParaRPr 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053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3.45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μm</a:t>
                      </a:r>
                      <a:endParaRPr lang="en-US" sz="14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2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40</a:t>
                      </a:r>
                      <a:r>
                        <a:rPr sz="14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mmx</a:t>
                      </a:r>
                      <a:r>
                        <a:rPr lang="en-US"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33</a:t>
                      </a:r>
                      <a:r>
                        <a:rPr sz="14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2605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800us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54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35MM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82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j-ea"/>
                          <a:ea typeface="思源黑体" panose="020B0400000000000000" charset="-122"/>
                          <a:cs typeface="+mn-cs"/>
                        </a:rPr>
                        <a:t>环光：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j-ea"/>
                          <a:ea typeface="思源黑体" panose="020B0400000000000000" charset="-122"/>
                          <a:cs typeface="+mn-cs"/>
                        </a:rPr>
                        <a:t>RS12060-W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j-ea"/>
                        <a:ea typeface="思源黑体" panose="020B0400000000000000" charset="-122"/>
                        <a:cs typeface="+mn-cs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456305" y="2955925"/>
            <a:ext cx="1570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en-US" altLang="zh-CN" sz="1400"/>
              <a:t>160</a:t>
            </a:r>
            <a:r>
              <a:rPr lang="zh-CN" altLang="en-US" sz="1400"/>
              <a:t>±</a:t>
            </a:r>
            <a:r>
              <a:rPr lang="en-US" altLang="zh-CN" sz="1400"/>
              <a:t>30mm</a:t>
            </a:r>
            <a:endParaRPr lang="en-US" altLang="zh-CN" sz="1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b="17258"/>
          <a:stretch>
            <a:fillRect/>
          </a:stretch>
        </p:blipFill>
        <p:spPr>
          <a:xfrm>
            <a:off x="1174750" y="2035175"/>
            <a:ext cx="2503170" cy="2752090"/>
          </a:xfrm>
          <a:prstGeom prst="rect">
            <a:avLst/>
          </a:prstGeom>
        </p:spPr>
      </p:pic>
      <p:pic>
        <p:nvPicPr>
          <p:cNvPr id="1127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645" y="1870710"/>
            <a:ext cx="274955" cy="586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02920" y="2035175"/>
            <a:ext cx="1482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镜头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2920" y="4480560"/>
            <a:ext cx="1482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被测物体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608330" y="3700145"/>
            <a:ext cx="1482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光源</a:t>
            </a:r>
            <a:endParaRPr lang="zh-CN" altLang="en-US" sz="1400"/>
          </a:p>
        </p:txBody>
      </p:sp>
      <p:sp>
        <p:nvSpPr>
          <p:cNvPr id="13" name="标题 1"/>
          <p:cNvSpPr txBox="1"/>
          <p:nvPr/>
        </p:nvSpPr>
        <p:spPr>
          <a:xfrm>
            <a:off x="381635" y="263525"/>
            <a:ext cx="476885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、检测说明（ 工位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725" y="3364230"/>
            <a:ext cx="2505075" cy="428625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3399155" y="2470785"/>
            <a:ext cx="26035" cy="191516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1448435" y="3812540"/>
            <a:ext cx="1641475" cy="889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456305" y="4480560"/>
            <a:ext cx="8947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20mm</a:t>
            </a:r>
            <a:endParaRPr lang="en-US" altLang="zh-CN" sz="1400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1334135" y="4411345"/>
            <a:ext cx="2244090" cy="762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724660" y="3792855"/>
            <a:ext cx="6350" cy="63754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02920" y="3966845"/>
            <a:ext cx="1570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30</a:t>
            </a:r>
            <a:r>
              <a:rPr lang="zh-CN" altLang="en-US" sz="1400"/>
              <a:t>±</a:t>
            </a:r>
            <a:r>
              <a:rPr lang="en-US" altLang="zh-CN" sz="1400"/>
              <a:t>30mm</a:t>
            </a:r>
            <a:endParaRPr lang="en-US" altLang="zh-CN" sz="1400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4606925" y="544195"/>
            <a:ext cx="6290310" cy="101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31190" y="909320"/>
          <a:ext cx="10840720" cy="551370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5420360"/>
                <a:gridCol w="5420360"/>
              </a:tblGrid>
              <a:tr h="64325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A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等线" panose="02010600030101010101" pitchFamily="2" charset="-122"/>
                        </a:rPr>
                        <a:t>瓶顶黑点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A29"/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sz="16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成像图（相同的产品不同的旋转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位）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sz="16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成像图（相同的产品不同的旋转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位）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0210">
                <a:tc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14" name="picture 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57885" y="2690495"/>
            <a:ext cx="5056505" cy="3371215"/>
          </a:xfrm>
          <a:prstGeom prst="rect">
            <a:avLst/>
          </a:prstGeom>
        </p:spPr>
      </p:pic>
      <p:pic>
        <p:nvPicPr>
          <p:cNvPr id="212" name="picture 2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169660" y="2526030"/>
            <a:ext cx="5302250" cy="3535680"/>
          </a:xfrm>
          <a:prstGeom prst="rect">
            <a:avLst/>
          </a:prstGeom>
        </p:spPr>
      </p:pic>
      <p:sp>
        <p:nvSpPr>
          <p:cNvPr id="13" name="标题 1"/>
          <p:cNvSpPr txBox="1"/>
          <p:nvPr/>
        </p:nvSpPr>
        <p:spPr>
          <a:xfrm>
            <a:off x="381635" y="263525"/>
            <a:ext cx="476885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、检测说明（ 工位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35013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、视觉方案配置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1645" y="908050"/>
          <a:ext cx="10476230" cy="505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210"/>
                <a:gridCol w="1969770"/>
                <a:gridCol w="3016250"/>
                <a:gridCol w="971550"/>
                <a:gridCol w="932180"/>
                <a:gridCol w="2160270"/>
              </a:tblGrid>
              <a:tr h="68707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主机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BSY286C</a:t>
                      </a:r>
                      <a:endParaRPr lang="en-US" altLang="zh-CN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台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V21</a:t>
                      </a:r>
                      <a:endParaRPr 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03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  <a:endParaRPr lang="en-US" altLang="zh-CN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显示器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21.5</a:t>
                      </a: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寸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台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21.5</a:t>
                      </a: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寸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135">
                <a:tc>
                  <a:txBody>
                    <a:bodyPr/>
                    <a:lstStyle/>
                    <a:p>
                      <a:pPr algn="ctr">
                        <a:lnSpc>
                          <a:spcPct val="190000"/>
                        </a:lnSpc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  <a:endParaRPr lang="en-US" altLang="zh-CN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相机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500</a:t>
                      </a:r>
                      <a:r>
                        <a:rPr lang="zh-CN" altLang="en-US" sz="1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万</a:t>
                      </a:r>
                      <a:endParaRPr lang="zh-CN" altLang="en-US" sz="1600" b="0" kern="0" spc="50" dirty="0">
                        <a:solidFill>
                          <a:srgbClr val="000000">
                            <a:alpha val="100000"/>
                          </a:srgbClr>
                        </a:solidFill>
                        <a:latin typeface="黑体" panose="02010609060101010101" charset="-122"/>
                        <a:ea typeface="黑体" panose="02010609060101010101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台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500</a:t>
                      </a: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万相机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4</a:t>
                      </a:r>
                      <a:endParaRPr lang="en-US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镜头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lt"/>
                        </a:rPr>
                        <a:t>35mm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+mn-lt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件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35mm</a:t>
                      </a: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镜头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5</a:t>
                      </a:r>
                      <a:endParaRPr lang="en-US" altLang="zh-CN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光源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环形</a:t>
                      </a: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光源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件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47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6</a:t>
                      </a:r>
                      <a:endParaRPr lang="en-US" altLang="zh-CN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00" marB="4570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光源控制器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 dirty="0">
                          <a:latin typeface="黑体" panose="02010609060101010101" charset="-122"/>
                          <a:ea typeface="黑体" panose="02010609060101010101" charset="-122"/>
                        </a:rPr>
                        <a:t>数字控制器</a:t>
                      </a:r>
                      <a:endParaRPr lang="zh-CN" altLang="en-US" sz="1600" b="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台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8</a:t>
                      </a:r>
                      <a:r>
                        <a:rPr lang="zh-CN" altLang="en-US" sz="160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路数字控制器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91444" marR="91444" marT="45723" marB="45723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</a:t>
            </a:r>
            <a:endParaRPr lang="en-US" altLang="zh-CN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3"/>
</p:tagLst>
</file>

<file path=ppt/tags/tag73.xml><?xml version="1.0" encoding="utf-8"?>
<p:tagLst xmlns:p="http://schemas.openxmlformats.org/presentationml/2006/main">
  <p:tag name="KSO_WM_UNIT_TABLE_BEAUTIFY" val="smartTable{ad291ae7-d36e-45ba-9a4e-451f46f971bd}"/>
  <p:tag name="TABLE_ENDDRAG_ORIGIN_RECT" val="857*436"/>
  <p:tag name="TABLE_ENDDRAG_RECT" val="41*61*857*436"/>
</p:tagLst>
</file>

<file path=ppt/tags/tag7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75.xml><?xml version="1.0" encoding="utf-8"?>
<p:tagLst xmlns:p="http://schemas.openxmlformats.org/presentationml/2006/main">
  <p:tag name="KSO_WM_FULL_TEXT_BEAUTIFY_COPY_ID" val="3"/>
</p:tagLst>
</file>

<file path=ppt/tags/tag76.xml><?xml version="1.0" encoding="utf-8"?>
<p:tagLst xmlns:p="http://schemas.openxmlformats.org/presentationml/2006/main">
  <p:tag name="KSO_WM_UNIT_TABLE_BEAUTIFY" val="smartTable{daaf0322-8ef0-4caa-b9c2-73aebbc655da}"/>
  <p:tag name="TABLE_ENDDRAG_ORIGIN_RECT" val="871*432"/>
  <p:tag name="TABLE_ENDDRAG_RECT" val="22*62*871*432"/>
</p:tagLst>
</file>

<file path=ppt/tags/tag7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78.xml><?xml version="1.0" encoding="utf-8"?>
<p:tagLst xmlns:p="http://schemas.openxmlformats.org/presentationml/2006/main">
  <p:tag name="KSO_WM_FULL_TEXT_BEAUTIFY_COPY_ID" val="3"/>
</p:tagLst>
</file>

<file path=ppt/tags/tag79.xml><?xml version="1.0" encoding="utf-8"?>
<p:tagLst xmlns:p="http://schemas.openxmlformats.org/presentationml/2006/main">
  <p:tag name="KSO_WM_FULL_TEXT_BEAUTIFY_COPY_ID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ABLE_BEAUTIFY" val="smartTable{c6797bc1-0321-4a54-8483-8c1ea6f611d7}"/>
  <p:tag name="TABLE_ENDDRAG_ORIGIN_RECT" val="853*418"/>
  <p:tag name="TABLE_ENDDRAG_RECT" val="49*71*853*418"/>
</p:tagLst>
</file>

<file path=ppt/tags/tag8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2.xml><?xml version="1.0" encoding="utf-8"?>
<p:tagLst xmlns:p="http://schemas.openxmlformats.org/presentationml/2006/main">
  <p:tag name="KSO_WM_FULL_TEXT_BEAUTIFY_COPY_ID" val="3"/>
</p:tagLst>
</file>

<file path=ppt/tags/tag83.xml><?xml version="1.0" encoding="utf-8"?>
<p:tagLst xmlns:p="http://schemas.openxmlformats.org/presentationml/2006/main">
  <p:tag name="KSO_WM_UNIT_TABLE_BEAUTIFY" val="smartTable{566cb1cc-f16f-463d-a8bd-e9d314878330}"/>
  <p:tag name="TABLE_ENDDRAG_ORIGIN_RECT" val="824*418"/>
  <p:tag name="TABLE_ENDDRAG_RECT" val="36*71*824*418"/>
</p:tagLst>
</file>

<file path=ppt/tags/tag8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6.xml><?xml version="1.0" encoding="utf-8"?>
<p:tagLst xmlns:p="http://schemas.openxmlformats.org/presentationml/2006/main">
  <p:tag name="COMMONDATA" val="eyJoZGlkIjoiODFiY2RkMzhlNmI4NDU4YTBhZGQ0ZjMyNmVkMDI4NWMifQ=="/>
  <p:tag name="KSO_WPP_MARK_KEY" val="88259b0d-3fad-4187-9d1d-537aa91153b1"/>
  <p:tag name="commondata" val="eyJoZGlkIjoiZWUxNGFjMDIzOTRlNjIwNzlhYzJjMDExOTI4ODVlOTc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WPS 演示</Application>
  <PresentationFormat>宽屏</PresentationFormat>
  <Paragraphs>605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6</vt:i4>
      </vt:variant>
    </vt:vector>
  </HeadingPairs>
  <TitlesOfParts>
    <vt:vector size="29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汉仪雅酷黑 75W</vt:lpstr>
      <vt:lpstr>阿里巴巴普惠体 Heavy</vt:lpstr>
      <vt:lpstr>仿宋</vt:lpstr>
      <vt:lpstr>新宋体</vt:lpstr>
      <vt:lpstr>Helvetica Neue</vt:lpstr>
      <vt:lpstr>Helvetica Neue Light</vt:lpstr>
      <vt:lpstr>Arial</vt:lpstr>
      <vt:lpstr>等线</vt:lpstr>
      <vt:lpstr>方正粗黑宋简体</vt:lpstr>
      <vt:lpstr>Arial Unicode MS</vt:lpstr>
      <vt:lpstr>等线 Light</vt:lpstr>
      <vt:lpstr>Calibri</vt:lpstr>
      <vt:lpstr>Office 主题​​</vt:lpstr>
      <vt:lpstr>自定义设计方案</vt:lpstr>
      <vt:lpstr>1_Office 主题​​</vt:lpstr>
      <vt:lpstr>12_Office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260</cp:revision>
  <dcterms:created xsi:type="dcterms:W3CDTF">2019-11-19T13:27:00Z</dcterms:created>
  <dcterms:modified xsi:type="dcterms:W3CDTF">2025-03-14T07:17:49Z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866285C10179495AB247AA1C42C266A2_12</vt:lpwstr>
  </property>
</Properties>
</file>