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636" r:id="rId3"/>
    <p:sldId id="637" r:id="rId5"/>
    <p:sldId id="639" r:id="rId6"/>
    <p:sldId id="659" r:id="rId7"/>
    <p:sldId id="728" r:id="rId8"/>
    <p:sldId id="640" r:id="rId9"/>
    <p:sldId id="691" r:id="rId10"/>
    <p:sldId id="692" r:id="rId11"/>
    <p:sldId id="821" r:id="rId12"/>
    <p:sldId id="694" r:id="rId13"/>
    <p:sldId id="716" r:id="rId14"/>
    <p:sldId id="717" r:id="rId15"/>
    <p:sldId id="718" r:id="rId16"/>
    <p:sldId id="719" r:id="rId17"/>
    <p:sldId id="720" r:id="rId18"/>
    <p:sldId id="721" r:id="rId19"/>
    <p:sldId id="788" r:id="rId20"/>
    <p:sldId id="722" r:id="rId21"/>
    <p:sldId id="723" r:id="rId22"/>
    <p:sldId id="724" r:id="rId23"/>
    <p:sldId id="725" r:id="rId24"/>
    <p:sldId id="726" r:id="rId25"/>
    <p:sldId id="786" r:id="rId26"/>
    <p:sldId id="787" r:id="rId27"/>
    <p:sldId id="727" r:id="rId28"/>
    <p:sldId id="755" r:id="rId29"/>
    <p:sldId id="784" r:id="rId30"/>
    <p:sldId id="642" r:id="rId31"/>
    <p:sldId id="771" r:id="rId32"/>
    <p:sldId id="773" r:id="rId33"/>
    <p:sldId id="770" r:id="rId34"/>
    <p:sldId id="664" r:id="rId35"/>
    <p:sldId id="812" r:id="rId36"/>
    <p:sldId id="641" r:id="rId37"/>
    <p:sldId id="665" r:id="rId38"/>
    <p:sldId id="789" r:id="rId39"/>
    <p:sldId id="644" r:id="rId40"/>
    <p:sldId id="666" r:id="rId41"/>
    <p:sldId id="667" r:id="rId42"/>
    <p:sldId id="668" r:id="rId43"/>
    <p:sldId id="403" r:id="rId44"/>
  </p:sldIdLst>
  <p:sldSz cx="9144000" cy="5143500" type="screen16x9"/>
  <p:notesSz cx="9144000" cy="5143500"/>
  <p:custDataLst>
    <p:tags r:id="rId49"/>
  </p:custData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90" userDrawn="1">
          <p15:clr>
            <a:srgbClr val="A4A3A4"/>
          </p15:clr>
        </p15:guide>
        <p15:guide id="2" pos="205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yb" initials="w" lastIdx="1" clrIdx="0"/>
  <p:cmAuthor id="1" name="HESHILONG" initials="H" lastIdx="3" clrIdx="0"/>
  <p:cmAuthor id="2" name="刘晓光" initials="刘" lastIdx="1" clrIdx="0"/>
  <p:cmAuthor id="3" name="x0929149" initials="x" lastIdx="3" clrIdx="0"/>
  <p:cmAuthor id="4" name="Deanna Schuler (Bookey Consulting)" initials="D" lastIdx="2" clrIdx="0"/>
  <p:cmAuthor id="5" name="moliemylin" initials="m" lastIdx="1" clrIdx="0"/>
  <p:cmAuthor id="6" name="Xinxchen" initials="X" lastIdx="2" clrIdx="0"/>
  <p:cmAuthor id="7" name="S0209388" initials="S" lastIdx="0" clrIdx="0"/>
  <p:cmAuthor id="8" name="ShiauHuaSun" initials="S" lastIdx="3" clrIdx="0"/>
  <p:cmAuthor id="9" name="happyyao" initials="h" lastIdx="0" clrIdx="0"/>
  <p:cmAuthor id="10" name="jiantingchen" initials="j" lastIdx="4" clrIdx="1"/>
  <p:cmAuthor id="11" name="x1029157" initials="x" lastIdx="1" clrIdx="0"/>
  <p:cmAuthor id="12" name="zhipeng" initials="z" lastIdx="1" clrIdx="0"/>
  <p:cmAuthor id="13" name="Paula White (Silver Fox)" initials="P" lastIdx="4" clrIdx="0"/>
  <p:cmAuthor id="14" name="x0923560" initials="x" lastIdx="1" clrIdx="0"/>
  <p:cmAuthor id="15" name="zzhen.wang" initials="z" lastIdx="1" clrIdx="0"/>
  <p:cmAuthor id="18" name="auo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1F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3" d="100"/>
          <a:sy n="143" d="100"/>
        </p:scale>
        <p:origin x="684" y="108"/>
      </p:cViewPr>
      <p:guideLst>
        <p:guide orient="horz" pos="3090"/>
        <p:guide pos="205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9" Type="http://schemas.openxmlformats.org/officeDocument/2006/relationships/tags" Target="tags/tag9.xml"/><Relationship Id="rId48" Type="http://schemas.openxmlformats.org/officeDocument/2006/relationships/commentAuthors" Target="commentAuthors.xml"/><Relationship Id="rId47" Type="http://schemas.openxmlformats.org/officeDocument/2006/relationships/tableStyles" Target="tableStyles.xml"/><Relationship Id="rId46" Type="http://schemas.openxmlformats.org/officeDocument/2006/relationships/viewProps" Target="viewProps.xml"/><Relationship Id="rId45" Type="http://schemas.openxmlformats.org/officeDocument/2006/relationships/presProps" Target="presProps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58D7E5-55C7-4C73-AA24-E8CDAE097C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7DBC90-BFB9-4159-B35A-AE453F2FD16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140200" y="3236595"/>
            <a:ext cx="3239770" cy="1906905"/>
          </a:xfrm>
          <a:custGeom>
            <a:avLst/>
            <a:gdLst/>
            <a:ahLst/>
            <a:cxnLst/>
            <a:rect l="l" t="t" r="r" b="b"/>
            <a:pathLst>
              <a:path w="3239770" h="1906904">
                <a:moveTo>
                  <a:pt x="3239770" y="1906905"/>
                </a:moveTo>
                <a:lnTo>
                  <a:pt x="0" y="1906905"/>
                </a:lnTo>
                <a:lnTo>
                  <a:pt x="1618919" y="0"/>
                </a:lnTo>
                <a:lnTo>
                  <a:pt x="3239770" y="1906905"/>
                </a:lnTo>
                <a:close/>
              </a:path>
            </a:pathLst>
          </a:custGeom>
          <a:solidFill>
            <a:srgbClr val="B71F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6196965" y="0"/>
            <a:ext cx="2911475" cy="1777364"/>
          </a:xfrm>
          <a:custGeom>
            <a:avLst/>
            <a:gdLst/>
            <a:ahLst/>
            <a:cxnLst/>
            <a:rect l="l" t="t" r="r" b="b"/>
            <a:pathLst>
              <a:path w="2911475" h="1777364">
                <a:moveTo>
                  <a:pt x="1454873" y="1777364"/>
                </a:moveTo>
                <a:lnTo>
                  <a:pt x="0" y="0"/>
                </a:lnTo>
                <a:lnTo>
                  <a:pt x="2911475" y="0"/>
                </a:lnTo>
                <a:lnTo>
                  <a:pt x="1454873" y="1777364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534285" y="1677670"/>
            <a:ext cx="4075429" cy="391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755573" y="555523"/>
            <a:ext cx="8368665" cy="0"/>
          </a:xfrm>
          <a:custGeom>
            <a:avLst/>
            <a:gdLst/>
            <a:ahLst/>
            <a:cxnLst/>
            <a:rect l="l" t="t" r="r" b="b"/>
            <a:pathLst>
              <a:path w="8368665">
                <a:moveTo>
                  <a:pt x="0" y="0"/>
                </a:moveTo>
                <a:lnTo>
                  <a:pt x="8368322" y="0"/>
                </a:lnTo>
              </a:path>
            </a:pathLst>
          </a:custGeom>
          <a:ln w="19050">
            <a:solidFill>
              <a:srgbClr val="B71F2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243840" y="254508"/>
            <a:ext cx="416559" cy="306705"/>
          </a:xfrm>
          <a:custGeom>
            <a:avLst/>
            <a:gdLst/>
            <a:ahLst/>
            <a:cxnLst/>
            <a:rect l="l" t="t" r="r" b="b"/>
            <a:pathLst>
              <a:path w="416559" h="306705">
                <a:moveTo>
                  <a:pt x="0" y="0"/>
                </a:moveTo>
                <a:lnTo>
                  <a:pt x="416051" y="0"/>
                </a:lnTo>
                <a:lnTo>
                  <a:pt x="416051" y="306323"/>
                </a:lnTo>
                <a:lnTo>
                  <a:pt x="0" y="306323"/>
                </a:lnTo>
                <a:lnTo>
                  <a:pt x="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179831" y="199644"/>
            <a:ext cx="414655" cy="306705"/>
          </a:xfrm>
          <a:custGeom>
            <a:avLst/>
            <a:gdLst/>
            <a:ahLst/>
            <a:cxnLst/>
            <a:rect l="l" t="t" r="r" b="b"/>
            <a:pathLst>
              <a:path w="414655" h="306705">
                <a:moveTo>
                  <a:pt x="0" y="0"/>
                </a:moveTo>
                <a:lnTo>
                  <a:pt x="414528" y="0"/>
                </a:lnTo>
                <a:lnTo>
                  <a:pt x="414528" y="306323"/>
                </a:lnTo>
                <a:lnTo>
                  <a:pt x="0" y="306323"/>
                </a:lnTo>
                <a:lnTo>
                  <a:pt x="0" y="0"/>
                </a:lnTo>
                <a:close/>
              </a:path>
            </a:pathLst>
          </a:custGeom>
          <a:solidFill>
            <a:srgbClr val="B71F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B71F21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B71F21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B71F21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图片占位符 52"/>
          <p:cNvSpPr>
            <a:spLocks noGrp="1"/>
          </p:cNvSpPr>
          <p:nvPr>
            <p:ph type="pic" sz="quarter" idx="14"/>
          </p:nvPr>
        </p:nvSpPr>
        <p:spPr>
          <a:xfrm>
            <a:off x="4332208" y="-1191"/>
            <a:ext cx="4838531" cy="5143500"/>
          </a:xfrm>
          <a:custGeom>
            <a:avLst/>
            <a:gdLst>
              <a:gd name="connsiteX0" fmla="*/ 5405163 w 6451374"/>
              <a:gd name="connsiteY0" fmla="*/ 0 h 6858000"/>
              <a:gd name="connsiteX1" fmla="*/ 6451374 w 6451374"/>
              <a:gd name="connsiteY1" fmla="*/ 0 h 6858000"/>
              <a:gd name="connsiteX2" fmla="*/ 6423392 w 6451374"/>
              <a:gd name="connsiteY2" fmla="*/ 34925 h 6858000"/>
              <a:gd name="connsiteX3" fmla="*/ 6423392 w 6451374"/>
              <a:gd name="connsiteY3" fmla="*/ 6858000 h 6858000"/>
              <a:gd name="connsiteX4" fmla="*/ 1052429 w 6451374"/>
              <a:gd name="connsiteY4" fmla="*/ 6848475 h 6858000"/>
              <a:gd name="connsiteX5" fmla="*/ 1047766 w 6451374"/>
              <a:gd name="connsiteY5" fmla="*/ 6858000 h 6858000"/>
              <a:gd name="connsiteX6" fmla="*/ 0 w 645137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51374" h="6858000">
                <a:moveTo>
                  <a:pt x="5405163" y="0"/>
                </a:moveTo>
                <a:lnTo>
                  <a:pt x="6451374" y="0"/>
                </a:lnTo>
                <a:lnTo>
                  <a:pt x="6423392" y="34925"/>
                </a:lnTo>
                <a:lnTo>
                  <a:pt x="6423392" y="6858000"/>
                </a:lnTo>
                <a:lnTo>
                  <a:pt x="1052429" y="6848475"/>
                </a:lnTo>
                <a:lnTo>
                  <a:pt x="104776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45" name="文本占位符 44"/>
          <p:cNvSpPr>
            <a:spLocks noGrp="1"/>
          </p:cNvSpPr>
          <p:nvPr>
            <p:ph type="body" sz="quarter" idx="13"/>
          </p:nvPr>
        </p:nvSpPr>
        <p:spPr>
          <a:xfrm>
            <a:off x="4313627" y="-1191"/>
            <a:ext cx="4850573" cy="5144691"/>
          </a:xfrm>
          <a:custGeom>
            <a:avLst/>
            <a:gdLst>
              <a:gd name="connsiteX0" fmla="*/ 5418885 w 6467431"/>
              <a:gd name="connsiteY0" fmla="*/ 0 h 6859588"/>
              <a:gd name="connsiteX1" fmla="*/ 6467431 w 6467431"/>
              <a:gd name="connsiteY1" fmla="*/ 0 h 6859588"/>
              <a:gd name="connsiteX2" fmla="*/ 1050643 w 6467431"/>
              <a:gd name="connsiteY2" fmla="*/ 6859588 h 6859588"/>
              <a:gd name="connsiteX3" fmla="*/ 0 w 6467431"/>
              <a:gd name="connsiteY3" fmla="*/ 6859588 h 685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7431" h="6859588">
                <a:moveTo>
                  <a:pt x="5418885" y="0"/>
                </a:moveTo>
                <a:lnTo>
                  <a:pt x="6467431" y="0"/>
                </a:lnTo>
                <a:lnTo>
                  <a:pt x="1050643" y="6859588"/>
                </a:lnTo>
                <a:lnTo>
                  <a:pt x="0" y="6859588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  <a:alpha val="36000"/>
            </a:schemeClr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25" name="Freeform 19"/>
          <p:cNvSpPr/>
          <p:nvPr userDrawn="1"/>
        </p:nvSpPr>
        <p:spPr bwMode="auto">
          <a:xfrm>
            <a:off x="3529038" y="-1191"/>
            <a:ext cx="4850573" cy="5144691"/>
          </a:xfrm>
          <a:custGeom>
            <a:avLst/>
            <a:gdLst>
              <a:gd name="T0" fmla="*/ 2584 w 3084"/>
              <a:gd name="T1" fmla="*/ 0 h 3271"/>
              <a:gd name="T2" fmla="*/ 0 w 3084"/>
              <a:gd name="T3" fmla="*/ 3271 h 3271"/>
              <a:gd name="T4" fmla="*/ 501 w 3084"/>
              <a:gd name="T5" fmla="*/ 3271 h 3271"/>
              <a:gd name="T6" fmla="*/ 3084 w 3084"/>
              <a:gd name="T7" fmla="*/ 0 h 3271"/>
              <a:gd name="T8" fmla="*/ 2584 w 3084"/>
              <a:gd name="T9" fmla="*/ 0 h 3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84" h="3271">
                <a:moveTo>
                  <a:pt x="2584" y="0"/>
                </a:moveTo>
                <a:lnTo>
                  <a:pt x="0" y="3271"/>
                </a:lnTo>
                <a:lnTo>
                  <a:pt x="501" y="3271"/>
                </a:lnTo>
                <a:lnTo>
                  <a:pt x="3084" y="0"/>
                </a:lnTo>
                <a:lnTo>
                  <a:pt x="25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/>
          </a:p>
        </p:txBody>
      </p:sp>
      <p:sp>
        <p:nvSpPr>
          <p:cNvPr id="26" name="Freeform 20"/>
          <p:cNvSpPr/>
          <p:nvPr userDrawn="1"/>
        </p:nvSpPr>
        <p:spPr bwMode="auto">
          <a:xfrm>
            <a:off x="2286510" y="2573514"/>
            <a:ext cx="2033655" cy="2569986"/>
          </a:xfrm>
          <a:custGeom>
            <a:avLst/>
            <a:gdLst>
              <a:gd name="T0" fmla="*/ 1293 w 1293"/>
              <a:gd name="T1" fmla="*/ 1634 h 1634"/>
              <a:gd name="T2" fmla="*/ 0 w 1293"/>
              <a:gd name="T3" fmla="*/ 1634 h 1634"/>
              <a:gd name="T4" fmla="*/ 1293 w 1293"/>
              <a:gd name="T5" fmla="*/ 0 h 1634"/>
              <a:gd name="T6" fmla="*/ 1293 w 1293"/>
              <a:gd name="T7" fmla="*/ 1634 h 1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3" h="1634">
                <a:moveTo>
                  <a:pt x="1293" y="1634"/>
                </a:moveTo>
                <a:lnTo>
                  <a:pt x="0" y="1634"/>
                </a:lnTo>
                <a:lnTo>
                  <a:pt x="1293" y="0"/>
                </a:lnTo>
                <a:lnTo>
                  <a:pt x="1293" y="163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/>
          </a:p>
        </p:txBody>
      </p:sp>
      <p:sp>
        <p:nvSpPr>
          <p:cNvPr id="27" name="Freeform 21"/>
          <p:cNvSpPr/>
          <p:nvPr userDrawn="1"/>
        </p:nvSpPr>
        <p:spPr bwMode="auto">
          <a:xfrm>
            <a:off x="4320165" y="2573514"/>
            <a:ext cx="2030510" cy="2569986"/>
          </a:xfrm>
          <a:custGeom>
            <a:avLst/>
            <a:gdLst>
              <a:gd name="T0" fmla="*/ 0 w 1291"/>
              <a:gd name="T1" fmla="*/ 0 h 1634"/>
              <a:gd name="T2" fmla="*/ 1291 w 1291"/>
              <a:gd name="T3" fmla="*/ 0 h 1634"/>
              <a:gd name="T4" fmla="*/ 0 w 1291"/>
              <a:gd name="T5" fmla="*/ 1634 h 1634"/>
              <a:gd name="T6" fmla="*/ 0 w 1291"/>
              <a:gd name="T7" fmla="*/ 0 h 1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1" h="1634">
                <a:moveTo>
                  <a:pt x="0" y="0"/>
                </a:moveTo>
                <a:lnTo>
                  <a:pt x="1291" y="0"/>
                </a:lnTo>
                <a:lnTo>
                  <a:pt x="0" y="163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/>
          </a:p>
        </p:txBody>
      </p:sp>
      <p:sp>
        <p:nvSpPr>
          <p:cNvPr id="9801" name="副标题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667942" y="2325643"/>
            <a:ext cx="4189808" cy="419099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9802" name="标题 1"/>
          <p:cNvSpPr>
            <a:spLocks noGrp="1"/>
          </p:cNvSpPr>
          <p:nvPr userDrawn="1">
            <p:ph type="ctrTitle"/>
          </p:nvPr>
        </p:nvSpPr>
        <p:spPr>
          <a:xfrm>
            <a:off x="667942" y="1621632"/>
            <a:ext cx="4189808" cy="637592"/>
          </a:xfrm>
        </p:spPr>
        <p:txBody>
          <a:bodyPr anchor="ctr">
            <a:normAutofit/>
          </a:bodyPr>
          <a:lstStyle>
            <a:lvl1pPr algn="l">
              <a:defRPr sz="2700"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20099" name="Rectangle 9934"/>
          <p:cNvSpPr>
            <a:spLocks noChangeArrowheads="1"/>
          </p:cNvSpPr>
          <p:nvPr userDrawn="1"/>
        </p:nvSpPr>
        <p:spPr bwMode="auto">
          <a:xfrm>
            <a:off x="667941" y="2952576"/>
            <a:ext cx="103585" cy="1035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/>
          </a:p>
        </p:txBody>
      </p:sp>
      <p:sp>
        <p:nvSpPr>
          <p:cNvPr id="20100" name="Rectangle 9935"/>
          <p:cNvSpPr>
            <a:spLocks noChangeArrowheads="1"/>
          </p:cNvSpPr>
          <p:nvPr userDrawn="1"/>
        </p:nvSpPr>
        <p:spPr bwMode="auto">
          <a:xfrm>
            <a:off x="667941" y="3237611"/>
            <a:ext cx="103585" cy="1047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/>
          </a:p>
        </p:txBody>
      </p:sp>
      <p:sp>
        <p:nvSpPr>
          <p:cNvPr id="11" name="文本占位符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67967" y="2872362"/>
            <a:ext cx="3518390" cy="278606"/>
          </a:xfrm>
        </p:spPr>
        <p:txBody>
          <a:bodyPr anchor="ctr">
            <a:normAutofit/>
          </a:bodyPr>
          <a:lstStyle>
            <a:lvl1pPr marL="0" indent="0" algn="l">
              <a:buNone/>
              <a:defRPr sz="825" b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  <a:endParaRPr lang="en-US" altLang="zh-CN" dirty="0"/>
          </a:p>
        </p:txBody>
      </p:sp>
      <p:sp>
        <p:nvSpPr>
          <p:cNvPr id="12" name="文本占位符 1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867967" y="3150968"/>
            <a:ext cx="3518390" cy="278606"/>
          </a:xfrm>
        </p:spPr>
        <p:txBody>
          <a:bodyPr anchor="ctr">
            <a:normAutofit/>
          </a:bodyPr>
          <a:lstStyle>
            <a:lvl1pPr marL="0" indent="0" algn="l">
              <a:buNone/>
              <a:defRPr sz="825" b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sp>
        <p:nvSpPr>
          <p:cNvPr id="10" name="Freeform 10"/>
          <p:cNvSpPr/>
          <p:nvPr userDrawn="1"/>
        </p:nvSpPr>
        <p:spPr bwMode="auto">
          <a:xfrm>
            <a:off x="-1191" y="-1191"/>
            <a:ext cx="1351360" cy="1697831"/>
          </a:xfrm>
          <a:custGeom>
            <a:avLst/>
            <a:gdLst>
              <a:gd name="T0" fmla="*/ 0 w 1135"/>
              <a:gd name="T1" fmla="*/ 0 h 1426"/>
              <a:gd name="T2" fmla="*/ 1135 w 1135"/>
              <a:gd name="T3" fmla="*/ 0 h 1426"/>
              <a:gd name="T4" fmla="*/ 0 w 1135"/>
              <a:gd name="T5" fmla="*/ 1426 h 1426"/>
              <a:gd name="T6" fmla="*/ 0 w 1135"/>
              <a:gd name="T7" fmla="*/ 0 h 1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35" h="1426">
                <a:moveTo>
                  <a:pt x="0" y="0"/>
                </a:moveTo>
                <a:lnTo>
                  <a:pt x="1135" y="0"/>
                </a:lnTo>
                <a:lnTo>
                  <a:pt x="0" y="14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/>
          </a:p>
        </p:txBody>
      </p:sp>
      <p:sp>
        <p:nvSpPr>
          <p:cNvPr id="14" name="Freeform 11"/>
          <p:cNvSpPr/>
          <p:nvPr userDrawn="1"/>
        </p:nvSpPr>
        <p:spPr bwMode="auto">
          <a:xfrm>
            <a:off x="667941" y="-1191"/>
            <a:ext cx="682229" cy="856060"/>
          </a:xfrm>
          <a:custGeom>
            <a:avLst/>
            <a:gdLst>
              <a:gd name="T0" fmla="*/ 573 w 573"/>
              <a:gd name="T1" fmla="*/ 719 h 719"/>
              <a:gd name="T2" fmla="*/ 0 w 573"/>
              <a:gd name="T3" fmla="*/ 719 h 719"/>
              <a:gd name="T4" fmla="*/ 573 w 573"/>
              <a:gd name="T5" fmla="*/ 0 h 719"/>
              <a:gd name="T6" fmla="*/ 573 w 573"/>
              <a:gd name="T7" fmla="*/ 719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3" h="719">
                <a:moveTo>
                  <a:pt x="573" y="719"/>
                </a:moveTo>
                <a:lnTo>
                  <a:pt x="0" y="719"/>
                </a:lnTo>
                <a:lnTo>
                  <a:pt x="573" y="0"/>
                </a:lnTo>
                <a:lnTo>
                  <a:pt x="573" y="719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/>
          </a:p>
        </p:txBody>
      </p:sp>
      <p:sp>
        <p:nvSpPr>
          <p:cNvPr id="16" name="Freeform 12"/>
          <p:cNvSpPr/>
          <p:nvPr userDrawn="1"/>
        </p:nvSpPr>
        <p:spPr bwMode="auto">
          <a:xfrm>
            <a:off x="1350169" y="-1191"/>
            <a:ext cx="679847" cy="856060"/>
          </a:xfrm>
          <a:custGeom>
            <a:avLst/>
            <a:gdLst>
              <a:gd name="T0" fmla="*/ 0 w 571"/>
              <a:gd name="T1" fmla="*/ 0 h 719"/>
              <a:gd name="T2" fmla="*/ 571 w 571"/>
              <a:gd name="T3" fmla="*/ 0 h 719"/>
              <a:gd name="T4" fmla="*/ 0 w 571"/>
              <a:gd name="T5" fmla="*/ 719 h 719"/>
              <a:gd name="T6" fmla="*/ 0 w 571"/>
              <a:gd name="T7" fmla="*/ 0 h 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1" h="719">
                <a:moveTo>
                  <a:pt x="0" y="0"/>
                </a:moveTo>
                <a:lnTo>
                  <a:pt x="571" y="0"/>
                </a:lnTo>
                <a:lnTo>
                  <a:pt x="0" y="71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83455"/>
            <a:ext cx="2103120" cy="276999"/>
          </a:xfrm>
        </p:spPr>
        <p:txBody>
          <a:bodyPr/>
          <a:lstStyle/>
          <a:p>
            <a:fld id="{6489D9C7-5DC6-4263-87FF-7C99F6FB63C3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08960" y="4783455"/>
            <a:ext cx="2926080" cy="276999"/>
          </a:xfrm>
        </p:spPr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83680" y="4783455"/>
            <a:ext cx="2103120" cy="276999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4675" y="228601"/>
            <a:ext cx="8001000" cy="9120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566738" y="1314450"/>
            <a:ext cx="3924300" cy="32004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3438" y="1314450"/>
            <a:ext cx="3924300" cy="32004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432D88-425B-434D-89CD-BB790DDE2292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/>
          <p:cNvSpPr/>
          <p:nvPr userDrawn="1"/>
        </p:nvSpPr>
        <p:spPr>
          <a:xfrm>
            <a:off x="611981" y="0"/>
            <a:ext cx="8532019" cy="14168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kumimoji="1" lang="ja-JP" altLang="en-US" sz="1350" strike="noStrike" noProof="1"/>
          </a:p>
        </p:txBody>
      </p:sp>
      <p:sp>
        <p:nvSpPr>
          <p:cNvPr id="12" name="テキスト ボックス 2"/>
          <p:cNvSpPr txBox="1"/>
          <p:nvPr userDrawn="1"/>
        </p:nvSpPr>
        <p:spPr>
          <a:xfrm>
            <a:off x="6587729" y="70247"/>
            <a:ext cx="2160985" cy="37861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0" rIns="0" rtlCol="0" anchor="ctr" anchorCtr="0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fontAlgn="auto"/>
            <a:r>
              <a:rPr kumimoji="1" lang="en-US" altLang="ja-JP" sz="1050" b="0" i="0" strike="noStrike" spc="0" baseline="0" noProof="1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Vision Solution Report</a:t>
            </a:r>
            <a:endParaRPr kumimoji="1" lang="ja-JP" altLang="en-US" sz="1050" b="0" i="0" strike="noStrike" spc="0" baseline="0" noProof="1">
              <a:solidFill>
                <a:srgbClr val="0070C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正方形/長方形 14"/>
          <p:cNvSpPr/>
          <p:nvPr userDrawn="1"/>
        </p:nvSpPr>
        <p:spPr>
          <a:xfrm>
            <a:off x="611981" y="448866"/>
            <a:ext cx="52388" cy="41755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kumimoji="1" lang="ja-JP" altLang="en-US" sz="1350" strike="noStrike" noProof="1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49848" y="411510"/>
            <a:ext cx="6822553" cy="540060"/>
          </a:xfrm>
        </p:spPr>
        <p:txBody>
          <a:bodyPr>
            <a:normAutofit/>
          </a:bodyPr>
          <a:lstStyle>
            <a:lvl1pPr algn="l">
              <a:defRPr sz="15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eiryo" panose="020B0604030504040204" pitchFamily="50" charset="-128"/>
                <a:cs typeface="Arial" panose="020B0604020202020204" pitchFamily="34" charset="0"/>
              </a:defRPr>
            </a:lvl1pPr>
          </a:lstStyle>
          <a:p>
            <a:pPr fontAlgn="auto"/>
            <a:endParaRPr kumimoji="1" lang="ja-JP" altLang="en-US" strike="noStrike" noProof="1"/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13" hasCustomPrompt="1"/>
          </p:nvPr>
        </p:nvSpPr>
        <p:spPr>
          <a:xfrm>
            <a:off x="668034" y="357504"/>
            <a:ext cx="720080" cy="54006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3000" b="1">
                <a:solidFill>
                  <a:schemeClr val="bg1">
                    <a:lumMod val="50000"/>
                  </a:schemeClr>
                </a:solidFill>
                <a:latin typeface="Trajan Pro"/>
              </a:defRPr>
            </a:lvl1pPr>
          </a:lstStyle>
          <a:p>
            <a:pPr lvl="0" fontAlgn="auto"/>
            <a:r>
              <a:rPr kumimoji="1" lang="en-US" altLang="ja-JP" strike="noStrike" noProof="1"/>
              <a:t>#</a:t>
            </a:r>
            <a:endParaRPr kumimoji="1" lang="ja-JP" altLang="en-US" strike="noStrike" noProof="1"/>
          </a:p>
        </p:txBody>
      </p:sp>
      <p:sp>
        <p:nvSpPr>
          <p:cNvPr id="10" name="フッター プレースホルダー 13"/>
          <p:cNvSpPr>
            <a:spLocks noGrp="1"/>
          </p:cNvSpPr>
          <p:nvPr>
            <p:ph type="ftr" sz="quarter" idx="11"/>
          </p:nvPr>
        </p:nvSpPr>
        <p:spPr>
          <a:xfrm>
            <a:off x="4572000" y="4731544"/>
            <a:ext cx="432077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fontAlgn="auto"/>
            <a:r>
              <a:rPr lang="en-US" altLang="ja-JP" strike="noStrike" noProof="1">
                <a:latin typeface="+mn-lt"/>
                <a:ea typeface="+mn-ea"/>
                <a:cs typeface="+mn-cs"/>
              </a:rPr>
              <a:t>Copyright© KEYENCE CORPORATION. All rights reserved.</a:t>
            </a:r>
            <a:endParaRPr lang="ja-JP" altLang="en-US" strike="noStrike" noProof="1"/>
          </a:p>
        </p:txBody>
      </p:sp>
      <p:sp>
        <p:nvSpPr>
          <p:cNvPr id="11" name="スライド番号プレースホルダー 14"/>
          <p:cNvSpPr>
            <a:spLocks noGrp="1"/>
          </p:cNvSpPr>
          <p:nvPr>
            <p:ph type="sldNum" sz="quarter" idx="12"/>
          </p:nvPr>
        </p:nvSpPr>
        <p:spPr>
          <a:xfrm>
            <a:off x="3492104" y="473154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/>
            </a:lvl1pPr>
          </a:lstStyle>
          <a:p>
            <a:pPr fontAlgn="auto"/>
            <a:fld id="{0B40FCCF-61FF-471B-B98B-912385530320}" type="slidenum">
              <a:rPr lang="ja-JP" altLang="en-US" strike="noStrike" noProof="1" smtClean="0">
                <a:latin typeface="+mn-lt"/>
                <a:ea typeface="+mn-ea"/>
                <a:cs typeface="+mn-cs"/>
              </a:rPr>
            </a:fld>
            <a:endParaRPr lang="ja-JP" altLang="en-US" strike="noStrike" noProof="1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533" y="4624864"/>
            <a:ext cx="866775" cy="501491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755573" y="555523"/>
            <a:ext cx="8368665" cy="0"/>
          </a:xfrm>
          <a:custGeom>
            <a:avLst/>
            <a:gdLst/>
            <a:ahLst/>
            <a:cxnLst/>
            <a:rect l="l" t="t" r="r" b="b"/>
            <a:pathLst>
              <a:path w="8368665">
                <a:moveTo>
                  <a:pt x="0" y="0"/>
                </a:moveTo>
                <a:lnTo>
                  <a:pt x="8368322" y="0"/>
                </a:lnTo>
              </a:path>
            </a:pathLst>
          </a:custGeom>
          <a:ln w="19050">
            <a:solidFill>
              <a:srgbClr val="B71F2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243840" y="254508"/>
            <a:ext cx="416559" cy="306705"/>
          </a:xfrm>
          <a:custGeom>
            <a:avLst/>
            <a:gdLst/>
            <a:ahLst/>
            <a:cxnLst/>
            <a:rect l="l" t="t" r="r" b="b"/>
            <a:pathLst>
              <a:path w="416559" h="306705">
                <a:moveTo>
                  <a:pt x="0" y="0"/>
                </a:moveTo>
                <a:lnTo>
                  <a:pt x="416051" y="0"/>
                </a:lnTo>
                <a:lnTo>
                  <a:pt x="416051" y="306323"/>
                </a:lnTo>
                <a:lnTo>
                  <a:pt x="0" y="306323"/>
                </a:lnTo>
                <a:lnTo>
                  <a:pt x="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179831" y="199644"/>
            <a:ext cx="414655" cy="306705"/>
          </a:xfrm>
          <a:custGeom>
            <a:avLst/>
            <a:gdLst/>
            <a:ahLst/>
            <a:cxnLst/>
            <a:rect l="l" t="t" r="r" b="b"/>
            <a:pathLst>
              <a:path w="414655" h="306705">
                <a:moveTo>
                  <a:pt x="0" y="0"/>
                </a:moveTo>
                <a:lnTo>
                  <a:pt x="414528" y="0"/>
                </a:lnTo>
                <a:lnTo>
                  <a:pt x="414528" y="306323"/>
                </a:lnTo>
                <a:lnTo>
                  <a:pt x="0" y="306323"/>
                </a:lnTo>
                <a:lnTo>
                  <a:pt x="0" y="0"/>
                </a:lnTo>
                <a:close/>
              </a:path>
            </a:pathLst>
          </a:custGeom>
          <a:solidFill>
            <a:srgbClr val="B71F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89330" y="789304"/>
            <a:ext cx="7165339" cy="208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B71F21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183005"/>
            <a:ext cx="822960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0.png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2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4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4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46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47.png"/><Relationship Id="rId1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8.xml"/><Relationship Id="rId2" Type="http://schemas.openxmlformats.org/officeDocument/2006/relationships/tags" Target="../tags/tag3.xml"/><Relationship Id="rId1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8.xml"/><Relationship Id="rId2" Type="http://schemas.openxmlformats.org/officeDocument/2006/relationships/tags" Target="../tags/tag4.xml"/><Relationship Id="rId1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5.xml"/><Relationship Id="rId6" Type="http://schemas.openxmlformats.org/officeDocument/2006/relationships/tags" Target="../tags/tag7.xml"/><Relationship Id="rId5" Type="http://schemas.openxmlformats.org/officeDocument/2006/relationships/image" Target="../media/image49.png"/><Relationship Id="rId4" Type="http://schemas.openxmlformats.org/officeDocument/2006/relationships/tags" Target="../tags/tag6.xml"/><Relationship Id="rId3" Type="http://schemas.openxmlformats.org/officeDocument/2006/relationships/image" Target="../media/image48.png"/><Relationship Id="rId2" Type="http://schemas.openxmlformats.org/officeDocument/2006/relationships/tags" Target="../tags/tag5.xml"/><Relationship Id="rId1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8.xml"/><Relationship Id="rId1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50.png"/><Relationship Id="rId1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51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5.png"/><Relationship Id="rId2" Type="http://schemas.openxmlformats.org/officeDocument/2006/relationships/tags" Target="../tags/tag1.xml"/><Relationship Id="rId1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52.png"/><Relationship Id="rId1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占位符 23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2" r="18662"/>
          <a:stretch>
            <a:fillRect/>
          </a:stretch>
        </p:blipFill>
        <p:spPr/>
      </p:pic>
      <p:sp>
        <p:nvSpPr>
          <p:cNvPr id="23" name="文本占位符 2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594375" y="2261614"/>
            <a:ext cx="4189808" cy="419099"/>
          </a:xfrm>
        </p:spPr>
        <p:txBody>
          <a:bodyPr/>
          <a:lstStyle/>
          <a:p>
            <a:endParaRPr lang="zh-CN" altLang="en-US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标题 3"/>
          <p:cNvSpPr>
            <a:spLocks noGrp="1"/>
          </p:cNvSpPr>
          <p:nvPr>
            <p:ph type="ctrTitle"/>
          </p:nvPr>
        </p:nvSpPr>
        <p:spPr>
          <a:xfrm>
            <a:off x="532258" y="1624240"/>
            <a:ext cx="4189808" cy="637592"/>
          </a:xfrm>
        </p:spPr>
        <p:txBody>
          <a:bodyPr>
            <a:normAutofit/>
          </a:bodyPr>
          <a:lstStyle/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银线检测方案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占位符 10"/>
          <p:cNvSpPr>
            <a:spLocks noGrp="1"/>
          </p:cNvSpPr>
          <p:nvPr>
            <p:ph type="body" sz="quarter" idx="11"/>
          </p:nvPr>
        </p:nvSpPr>
        <p:spPr>
          <a:xfrm>
            <a:off x="794942" y="3145888"/>
            <a:ext cx="3518390" cy="278606"/>
          </a:xfrm>
        </p:spPr>
        <p:txBody>
          <a:bodyPr>
            <a:normAutofit/>
          </a:bodyPr>
          <a:lstStyle/>
          <a:p>
            <a:r>
              <a:rPr lang="en-US" altLang="zh-CN" sz="1200" b="1" dirty="0">
                <a:latin typeface="微软雅黑" panose="020B0503020204020204" charset="-122"/>
                <a:ea typeface="微软雅黑" panose="020B0503020204020204" charset="-122"/>
              </a:rPr>
              <a:t>2022.08</a:t>
            </a:r>
            <a:endParaRPr lang="en-US" altLang="zh-CN" sz="12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" y="4329430"/>
            <a:ext cx="883920" cy="80772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755573" y="555523"/>
            <a:ext cx="8368665" cy="0"/>
          </a:xfrm>
          <a:custGeom>
            <a:avLst/>
            <a:gdLst/>
            <a:ahLst/>
            <a:cxnLst/>
            <a:rect l="l" t="t" r="r" b="b"/>
            <a:pathLst>
              <a:path w="8368665">
                <a:moveTo>
                  <a:pt x="0" y="0"/>
                </a:moveTo>
                <a:lnTo>
                  <a:pt x="8368322" y="0"/>
                </a:lnTo>
              </a:path>
            </a:pathLst>
          </a:custGeom>
          <a:ln w="19050">
            <a:solidFill>
              <a:srgbClr val="B71F2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43840" y="254508"/>
            <a:ext cx="416559" cy="306705"/>
          </a:xfrm>
          <a:custGeom>
            <a:avLst/>
            <a:gdLst/>
            <a:ahLst/>
            <a:cxnLst/>
            <a:rect l="l" t="t" r="r" b="b"/>
            <a:pathLst>
              <a:path w="416559" h="306705">
                <a:moveTo>
                  <a:pt x="0" y="0"/>
                </a:moveTo>
                <a:lnTo>
                  <a:pt x="416051" y="0"/>
                </a:lnTo>
                <a:lnTo>
                  <a:pt x="416051" y="306323"/>
                </a:lnTo>
                <a:lnTo>
                  <a:pt x="0" y="306323"/>
                </a:lnTo>
                <a:lnTo>
                  <a:pt x="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79831" y="199644"/>
            <a:ext cx="414655" cy="306705"/>
          </a:xfrm>
          <a:custGeom>
            <a:avLst/>
            <a:gdLst/>
            <a:ahLst/>
            <a:cxnLst/>
            <a:rect l="l" t="t" r="r" b="b"/>
            <a:pathLst>
              <a:path w="414655" h="306705">
                <a:moveTo>
                  <a:pt x="0" y="0"/>
                </a:moveTo>
                <a:lnTo>
                  <a:pt x="414528" y="0"/>
                </a:lnTo>
                <a:lnTo>
                  <a:pt x="414528" y="306323"/>
                </a:lnTo>
                <a:lnTo>
                  <a:pt x="0" y="306323"/>
                </a:lnTo>
                <a:lnTo>
                  <a:pt x="0" y="0"/>
                </a:lnTo>
                <a:close/>
              </a:path>
            </a:pathLst>
          </a:custGeom>
          <a:solidFill>
            <a:srgbClr val="B71F21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58201" y="53774"/>
            <a:ext cx="457200" cy="47835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52400" y="172819"/>
            <a:ext cx="45085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02</a:t>
            </a:r>
            <a:endParaRPr lang="zh-CN" altLang="en-US" dirty="0">
              <a:latin typeface="微软雅黑" panose="020B0503020204020204" charset="-122"/>
              <a:cs typeface="微软雅黑" panose="020B0503020204020204" charset="-122"/>
            </a:endParaRPr>
          </a:p>
          <a:p>
            <a:endParaRPr lang="zh-CN" altLang="en-US" dirty="0"/>
          </a:p>
        </p:txBody>
      </p:sp>
      <p:sp>
        <p:nvSpPr>
          <p:cNvPr id="14" name="object 8"/>
          <p:cNvSpPr txBox="1"/>
          <p:nvPr/>
        </p:nvSpPr>
        <p:spPr>
          <a:xfrm>
            <a:off x="758825" y="172720"/>
            <a:ext cx="3804920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 eaLnBrk="0" hangingPunct="0">
              <a:buClrTx/>
              <a:buSzTx/>
              <a:buFont typeface="Arial" panose="020B0604020202020204" pitchFamily="34" charset="0"/>
              <a:buNone/>
            </a:pPr>
            <a:r>
              <a:rPr lang="zh-CN" altLang="en-US" kern="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检测设备方案＆样品检测结果</a:t>
            </a:r>
            <a:endParaRPr lang="zh-CN" b="1" dirty="0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30723" name="グループ化 7"/>
          <p:cNvGrpSpPr/>
          <p:nvPr/>
        </p:nvGrpSpPr>
        <p:grpSpPr>
          <a:xfrm>
            <a:off x="755650" y="688658"/>
            <a:ext cx="2151380" cy="338137"/>
            <a:chOff x="1696472" y="1652992"/>
            <a:chExt cx="2150768" cy="338554"/>
          </a:xfrm>
        </p:grpSpPr>
        <p:sp>
          <p:nvSpPr>
            <p:cNvPr id="30724" name="テキスト ボックス 1"/>
            <p:cNvSpPr txBox="1"/>
            <p:nvPr/>
          </p:nvSpPr>
          <p:spPr>
            <a:xfrm>
              <a:off x="1801852" y="1653628"/>
              <a:ext cx="2045388" cy="33760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b">
              <a:spAutoFit/>
            </a:bodyPr>
            <a:lstStyle/>
            <a:p>
              <a:r>
                <a:rPr lang="zh-CN" sz="16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线扫部分展示</a:t>
              </a:r>
              <a:endParaRPr lang="zh-CN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0" name="正方形/長方形 6"/>
            <p:cNvSpPr/>
            <p:nvPr/>
          </p:nvSpPr>
          <p:spPr>
            <a:xfrm>
              <a:off x="1696472" y="1652992"/>
              <a:ext cx="105616" cy="338554"/>
            </a:xfrm>
            <a:prstGeom prst="rect">
              <a:avLst/>
            </a:prstGeom>
            <a:solidFill>
              <a:srgbClr val="B71F2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fontAlgn="auto"/>
              <a:endParaRPr lang="ja-JP" altLang="en-US" strike="noStrike" noProof="1">
                <a:solidFill>
                  <a:srgbClr val="FF0000"/>
                </a:solidFill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755650" y="4552950"/>
            <a:ext cx="783272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/>
              <a:t>说明：</a:t>
            </a:r>
            <a:r>
              <a:rPr lang="en-US" altLang="zh-CN" sz="1200"/>
              <a:t> </a:t>
            </a:r>
            <a:r>
              <a:rPr lang="zh-CN" sz="1200"/>
              <a:t>横移部分采用高精度全封闭模组，线扫采用直线电机配高精度光栅尺，整体基座采用大理石平台。</a:t>
            </a:r>
            <a:endParaRPr lang="zh-CN" sz="1200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28800" y="819150"/>
            <a:ext cx="5286375" cy="356425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00800" y="971550"/>
            <a:ext cx="1811020" cy="195135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352550"/>
            <a:ext cx="5003800" cy="2912745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755573" y="555523"/>
            <a:ext cx="8368665" cy="0"/>
          </a:xfrm>
          <a:custGeom>
            <a:avLst/>
            <a:gdLst/>
            <a:ahLst/>
            <a:cxnLst/>
            <a:rect l="l" t="t" r="r" b="b"/>
            <a:pathLst>
              <a:path w="8368665">
                <a:moveTo>
                  <a:pt x="0" y="0"/>
                </a:moveTo>
                <a:lnTo>
                  <a:pt x="8368322" y="0"/>
                </a:lnTo>
              </a:path>
            </a:pathLst>
          </a:custGeom>
          <a:ln w="19050">
            <a:solidFill>
              <a:srgbClr val="B71F2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43840" y="254508"/>
            <a:ext cx="416559" cy="306705"/>
          </a:xfrm>
          <a:custGeom>
            <a:avLst/>
            <a:gdLst/>
            <a:ahLst/>
            <a:cxnLst/>
            <a:rect l="l" t="t" r="r" b="b"/>
            <a:pathLst>
              <a:path w="416559" h="306705">
                <a:moveTo>
                  <a:pt x="0" y="0"/>
                </a:moveTo>
                <a:lnTo>
                  <a:pt x="416051" y="0"/>
                </a:lnTo>
                <a:lnTo>
                  <a:pt x="416051" y="306323"/>
                </a:lnTo>
                <a:lnTo>
                  <a:pt x="0" y="306323"/>
                </a:lnTo>
                <a:lnTo>
                  <a:pt x="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79831" y="199644"/>
            <a:ext cx="414655" cy="306705"/>
          </a:xfrm>
          <a:custGeom>
            <a:avLst/>
            <a:gdLst/>
            <a:ahLst/>
            <a:cxnLst/>
            <a:rect l="l" t="t" r="r" b="b"/>
            <a:pathLst>
              <a:path w="414655" h="306705">
                <a:moveTo>
                  <a:pt x="0" y="0"/>
                </a:moveTo>
                <a:lnTo>
                  <a:pt x="414528" y="0"/>
                </a:lnTo>
                <a:lnTo>
                  <a:pt x="414528" y="306323"/>
                </a:lnTo>
                <a:lnTo>
                  <a:pt x="0" y="306323"/>
                </a:lnTo>
                <a:lnTo>
                  <a:pt x="0" y="0"/>
                </a:lnTo>
                <a:close/>
              </a:path>
            </a:pathLst>
          </a:custGeom>
          <a:solidFill>
            <a:srgbClr val="B71F21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201" y="53774"/>
            <a:ext cx="457200" cy="47835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52400" y="172819"/>
            <a:ext cx="45085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02</a:t>
            </a:r>
            <a:endParaRPr lang="zh-CN" altLang="en-US" dirty="0">
              <a:latin typeface="微软雅黑" panose="020B0503020204020204" charset="-122"/>
              <a:cs typeface="微软雅黑" panose="020B0503020204020204" charset="-122"/>
            </a:endParaRPr>
          </a:p>
          <a:p>
            <a:endParaRPr lang="zh-CN" altLang="en-US" dirty="0"/>
          </a:p>
        </p:txBody>
      </p:sp>
      <p:sp>
        <p:nvSpPr>
          <p:cNvPr id="14" name="object 8"/>
          <p:cNvSpPr txBox="1"/>
          <p:nvPr/>
        </p:nvSpPr>
        <p:spPr>
          <a:xfrm>
            <a:off x="758825" y="172720"/>
            <a:ext cx="1993265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 eaLnBrk="0" hangingPunct="0">
              <a:buClrTx/>
              <a:buSzTx/>
              <a:buFont typeface="Arial" panose="020B0604020202020204" pitchFamily="34" charset="0"/>
              <a:buNone/>
            </a:pPr>
            <a:r>
              <a:rPr lang="zh-CN" altLang="en-US" kern="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测试</a:t>
            </a:r>
            <a:r>
              <a:rPr lang="zh-CN" altLang="en-US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数据总结</a:t>
            </a:r>
            <a:endParaRPr lang="zh-CN" b="1" dirty="0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30723" name="グループ化 7"/>
          <p:cNvGrpSpPr/>
          <p:nvPr/>
        </p:nvGrpSpPr>
        <p:grpSpPr>
          <a:xfrm>
            <a:off x="755650" y="688658"/>
            <a:ext cx="2151380" cy="338137"/>
            <a:chOff x="1696472" y="1652992"/>
            <a:chExt cx="2150768" cy="338554"/>
          </a:xfrm>
        </p:grpSpPr>
        <p:sp>
          <p:nvSpPr>
            <p:cNvPr id="30724" name="テキスト ボックス 1"/>
            <p:cNvSpPr txBox="1"/>
            <p:nvPr/>
          </p:nvSpPr>
          <p:spPr>
            <a:xfrm>
              <a:off x="1801852" y="1653628"/>
              <a:ext cx="2045388" cy="33760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b">
              <a:spAutoFit/>
            </a:bodyPr>
            <a:lstStyle/>
            <a:p>
              <a:r>
                <a:rPr lang="zh-CN" altLang="en-US" sz="1600" b="1" dirty="0">
                  <a:sym typeface="+mn-ea"/>
                </a:rPr>
                <a:t>检测项</a:t>
              </a:r>
              <a:r>
                <a:rPr lang="en-US" altLang="zh-CN" sz="1600" b="1" dirty="0">
                  <a:sym typeface="+mn-ea"/>
                </a:rPr>
                <a:t>1:</a:t>
              </a:r>
              <a:r>
                <a:rPr lang="zh-CN" altLang="en-US" sz="1600" b="1" dirty="0">
                  <a:sym typeface="+mn-ea"/>
                </a:rPr>
                <a:t>缺口</a:t>
              </a:r>
              <a:endParaRPr lang="zh-CN" altLang="en-US" sz="1600" b="1" dirty="0">
                <a:sym typeface="+mn-ea"/>
              </a:endParaRPr>
            </a:p>
          </p:txBody>
        </p:sp>
        <p:sp>
          <p:nvSpPr>
            <p:cNvPr id="10" name="正方形/長方形 6"/>
            <p:cNvSpPr/>
            <p:nvPr/>
          </p:nvSpPr>
          <p:spPr>
            <a:xfrm>
              <a:off x="1696472" y="1652992"/>
              <a:ext cx="105616" cy="338554"/>
            </a:xfrm>
            <a:prstGeom prst="rect">
              <a:avLst/>
            </a:prstGeom>
            <a:solidFill>
              <a:srgbClr val="B71F2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fontAlgn="auto"/>
              <a:endParaRPr lang="ja-JP" altLang="en-US" strike="noStrike" noProof="1">
                <a:solidFill>
                  <a:srgbClr val="FF0000"/>
                </a:solidFill>
              </a:endParaRPr>
            </a:p>
          </p:txBody>
        </p:sp>
      </p:grpSp>
      <p:cxnSp>
        <p:nvCxnSpPr>
          <p:cNvPr id="17" name="直接箭头连接符 16"/>
          <p:cNvCxnSpPr/>
          <p:nvPr/>
        </p:nvCxnSpPr>
        <p:spPr>
          <a:xfrm flipV="1">
            <a:off x="4114800" y="2266950"/>
            <a:ext cx="3581400" cy="914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29400" y="1253490"/>
            <a:ext cx="2082165" cy="173545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253490"/>
            <a:ext cx="5408295" cy="304292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755573" y="555523"/>
            <a:ext cx="8368665" cy="0"/>
          </a:xfrm>
          <a:custGeom>
            <a:avLst/>
            <a:gdLst/>
            <a:ahLst/>
            <a:cxnLst/>
            <a:rect l="l" t="t" r="r" b="b"/>
            <a:pathLst>
              <a:path w="8368665">
                <a:moveTo>
                  <a:pt x="0" y="0"/>
                </a:moveTo>
                <a:lnTo>
                  <a:pt x="8368322" y="0"/>
                </a:lnTo>
              </a:path>
            </a:pathLst>
          </a:custGeom>
          <a:ln w="19050">
            <a:solidFill>
              <a:srgbClr val="B71F2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43840" y="254508"/>
            <a:ext cx="416559" cy="306705"/>
          </a:xfrm>
          <a:custGeom>
            <a:avLst/>
            <a:gdLst/>
            <a:ahLst/>
            <a:cxnLst/>
            <a:rect l="l" t="t" r="r" b="b"/>
            <a:pathLst>
              <a:path w="416559" h="306705">
                <a:moveTo>
                  <a:pt x="0" y="0"/>
                </a:moveTo>
                <a:lnTo>
                  <a:pt x="416051" y="0"/>
                </a:lnTo>
                <a:lnTo>
                  <a:pt x="416051" y="306323"/>
                </a:lnTo>
                <a:lnTo>
                  <a:pt x="0" y="306323"/>
                </a:lnTo>
                <a:lnTo>
                  <a:pt x="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79831" y="199644"/>
            <a:ext cx="414655" cy="306705"/>
          </a:xfrm>
          <a:custGeom>
            <a:avLst/>
            <a:gdLst/>
            <a:ahLst/>
            <a:cxnLst/>
            <a:rect l="l" t="t" r="r" b="b"/>
            <a:pathLst>
              <a:path w="414655" h="306705">
                <a:moveTo>
                  <a:pt x="0" y="0"/>
                </a:moveTo>
                <a:lnTo>
                  <a:pt x="414528" y="0"/>
                </a:lnTo>
                <a:lnTo>
                  <a:pt x="414528" y="306323"/>
                </a:lnTo>
                <a:lnTo>
                  <a:pt x="0" y="306323"/>
                </a:lnTo>
                <a:lnTo>
                  <a:pt x="0" y="0"/>
                </a:lnTo>
                <a:close/>
              </a:path>
            </a:pathLst>
          </a:custGeom>
          <a:solidFill>
            <a:srgbClr val="B71F21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201" y="53774"/>
            <a:ext cx="457200" cy="47835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52400" y="172819"/>
            <a:ext cx="45085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02</a:t>
            </a:r>
            <a:endParaRPr lang="zh-CN" altLang="en-US" dirty="0">
              <a:latin typeface="微软雅黑" panose="020B0503020204020204" charset="-122"/>
              <a:cs typeface="微软雅黑" panose="020B0503020204020204" charset="-122"/>
            </a:endParaRPr>
          </a:p>
          <a:p>
            <a:endParaRPr lang="zh-CN" altLang="en-US" dirty="0"/>
          </a:p>
        </p:txBody>
      </p:sp>
      <p:sp>
        <p:nvSpPr>
          <p:cNvPr id="14" name="object 8"/>
          <p:cNvSpPr txBox="1"/>
          <p:nvPr/>
        </p:nvSpPr>
        <p:spPr>
          <a:xfrm>
            <a:off x="758825" y="172720"/>
            <a:ext cx="1993265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 eaLnBrk="0" hangingPunct="0">
              <a:buClrTx/>
              <a:buSzTx/>
              <a:buFont typeface="Arial" panose="020B0604020202020204" pitchFamily="34" charset="0"/>
              <a:buNone/>
            </a:pPr>
            <a:r>
              <a:rPr lang="zh-CN" altLang="en-US" kern="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测试</a:t>
            </a:r>
            <a:r>
              <a:rPr lang="zh-CN" altLang="en-US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数据总结</a:t>
            </a:r>
            <a:endParaRPr lang="zh-CN" b="1" dirty="0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30723" name="グループ化 7"/>
          <p:cNvGrpSpPr/>
          <p:nvPr/>
        </p:nvGrpSpPr>
        <p:grpSpPr>
          <a:xfrm>
            <a:off x="755650" y="688658"/>
            <a:ext cx="2151380" cy="338137"/>
            <a:chOff x="1696472" y="1652992"/>
            <a:chExt cx="2150768" cy="338554"/>
          </a:xfrm>
        </p:grpSpPr>
        <p:sp>
          <p:nvSpPr>
            <p:cNvPr id="30724" name="テキスト ボックス 1"/>
            <p:cNvSpPr txBox="1"/>
            <p:nvPr/>
          </p:nvSpPr>
          <p:spPr>
            <a:xfrm>
              <a:off x="1801852" y="1653628"/>
              <a:ext cx="2045388" cy="33760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b">
              <a:spAutoFit/>
            </a:bodyPr>
            <a:lstStyle/>
            <a:p>
              <a:r>
                <a:rPr lang="zh-CN" altLang="en-US" sz="1600" b="1" dirty="0">
                  <a:sym typeface="+mn-ea"/>
                </a:rPr>
                <a:t>检测项</a:t>
              </a:r>
              <a:r>
                <a:rPr lang="en-US" altLang="zh-CN" sz="1600" b="1" dirty="0">
                  <a:sym typeface="+mn-ea"/>
                </a:rPr>
                <a:t>2:</a:t>
              </a:r>
              <a:r>
                <a:rPr lang="zh-CN" altLang="en-US" sz="1600" b="1" dirty="0">
                  <a:sym typeface="+mn-ea"/>
                </a:rPr>
                <a:t>缺焊盘</a:t>
              </a:r>
              <a:endParaRPr lang="zh-CN" altLang="en-US" sz="1600" b="1" dirty="0">
                <a:sym typeface="+mn-ea"/>
              </a:endParaRPr>
            </a:p>
          </p:txBody>
        </p:sp>
        <p:sp>
          <p:nvSpPr>
            <p:cNvPr id="10" name="正方形/長方形 6"/>
            <p:cNvSpPr/>
            <p:nvPr/>
          </p:nvSpPr>
          <p:spPr>
            <a:xfrm>
              <a:off x="1696472" y="1652992"/>
              <a:ext cx="105616" cy="338554"/>
            </a:xfrm>
            <a:prstGeom prst="rect">
              <a:avLst/>
            </a:prstGeom>
            <a:solidFill>
              <a:srgbClr val="B71F2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fontAlgn="auto"/>
              <a:endParaRPr lang="ja-JP" altLang="en-US" strike="noStrike" noProof="1">
                <a:solidFill>
                  <a:srgbClr val="FF0000"/>
                </a:solidFill>
              </a:endParaRPr>
            </a:p>
          </p:txBody>
        </p:sp>
      </p:grpSp>
      <p:cxnSp>
        <p:nvCxnSpPr>
          <p:cNvPr id="13" name="直接箭头连接符 12"/>
          <p:cNvCxnSpPr/>
          <p:nvPr/>
        </p:nvCxnSpPr>
        <p:spPr>
          <a:xfrm flipV="1">
            <a:off x="1600200" y="1733550"/>
            <a:ext cx="5715000" cy="1447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rcRect l="18289" t="23715" r="21620" b="16584"/>
          <a:stretch>
            <a:fillRect/>
          </a:stretch>
        </p:blipFill>
        <p:spPr>
          <a:xfrm>
            <a:off x="6172200" y="1123950"/>
            <a:ext cx="2522855" cy="197485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755573" y="555523"/>
            <a:ext cx="8368665" cy="0"/>
          </a:xfrm>
          <a:custGeom>
            <a:avLst/>
            <a:gdLst/>
            <a:ahLst/>
            <a:cxnLst/>
            <a:rect l="l" t="t" r="r" b="b"/>
            <a:pathLst>
              <a:path w="8368665">
                <a:moveTo>
                  <a:pt x="0" y="0"/>
                </a:moveTo>
                <a:lnTo>
                  <a:pt x="8368322" y="0"/>
                </a:lnTo>
              </a:path>
            </a:pathLst>
          </a:custGeom>
          <a:ln w="19050">
            <a:solidFill>
              <a:srgbClr val="B71F2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43840" y="254508"/>
            <a:ext cx="416559" cy="306705"/>
          </a:xfrm>
          <a:custGeom>
            <a:avLst/>
            <a:gdLst/>
            <a:ahLst/>
            <a:cxnLst/>
            <a:rect l="l" t="t" r="r" b="b"/>
            <a:pathLst>
              <a:path w="416559" h="306705">
                <a:moveTo>
                  <a:pt x="0" y="0"/>
                </a:moveTo>
                <a:lnTo>
                  <a:pt x="416051" y="0"/>
                </a:lnTo>
                <a:lnTo>
                  <a:pt x="416051" y="306323"/>
                </a:lnTo>
                <a:lnTo>
                  <a:pt x="0" y="306323"/>
                </a:lnTo>
                <a:lnTo>
                  <a:pt x="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79831" y="199644"/>
            <a:ext cx="414655" cy="306705"/>
          </a:xfrm>
          <a:custGeom>
            <a:avLst/>
            <a:gdLst/>
            <a:ahLst/>
            <a:cxnLst/>
            <a:rect l="l" t="t" r="r" b="b"/>
            <a:pathLst>
              <a:path w="414655" h="306705">
                <a:moveTo>
                  <a:pt x="0" y="0"/>
                </a:moveTo>
                <a:lnTo>
                  <a:pt x="414528" y="0"/>
                </a:lnTo>
                <a:lnTo>
                  <a:pt x="414528" y="306323"/>
                </a:lnTo>
                <a:lnTo>
                  <a:pt x="0" y="306323"/>
                </a:lnTo>
                <a:lnTo>
                  <a:pt x="0" y="0"/>
                </a:lnTo>
                <a:close/>
              </a:path>
            </a:pathLst>
          </a:custGeom>
          <a:solidFill>
            <a:srgbClr val="B71F21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1" y="53774"/>
            <a:ext cx="457200" cy="47835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52400" y="172819"/>
            <a:ext cx="45085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02</a:t>
            </a:r>
            <a:endParaRPr lang="zh-CN" altLang="en-US" dirty="0">
              <a:latin typeface="微软雅黑" panose="020B0503020204020204" charset="-122"/>
              <a:cs typeface="微软雅黑" panose="020B0503020204020204" charset="-122"/>
            </a:endParaRPr>
          </a:p>
          <a:p>
            <a:endParaRPr lang="zh-CN" altLang="en-US" dirty="0"/>
          </a:p>
        </p:txBody>
      </p:sp>
      <p:sp>
        <p:nvSpPr>
          <p:cNvPr id="14" name="object 8"/>
          <p:cNvSpPr txBox="1"/>
          <p:nvPr/>
        </p:nvSpPr>
        <p:spPr>
          <a:xfrm>
            <a:off x="758825" y="172720"/>
            <a:ext cx="1993265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 eaLnBrk="0" hangingPunct="0">
              <a:buClrTx/>
              <a:buSzTx/>
              <a:buFont typeface="Arial" panose="020B0604020202020204" pitchFamily="34" charset="0"/>
              <a:buNone/>
            </a:pPr>
            <a:r>
              <a:rPr lang="zh-CN" altLang="en-US" kern="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测试</a:t>
            </a:r>
            <a:r>
              <a:rPr lang="zh-CN" altLang="en-US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数据总结</a:t>
            </a:r>
            <a:endParaRPr lang="zh-CN" b="1" dirty="0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30723" name="グループ化 7"/>
          <p:cNvGrpSpPr/>
          <p:nvPr/>
        </p:nvGrpSpPr>
        <p:grpSpPr>
          <a:xfrm>
            <a:off x="755650" y="688658"/>
            <a:ext cx="2151380" cy="338137"/>
            <a:chOff x="1696472" y="1652992"/>
            <a:chExt cx="2150768" cy="338554"/>
          </a:xfrm>
        </p:grpSpPr>
        <p:sp>
          <p:nvSpPr>
            <p:cNvPr id="30724" name="テキスト ボックス 1"/>
            <p:cNvSpPr txBox="1"/>
            <p:nvPr/>
          </p:nvSpPr>
          <p:spPr>
            <a:xfrm>
              <a:off x="1801852" y="1653628"/>
              <a:ext cx="2045388" cy="33760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b">
              <a:spAutoFit/>
            </a:bodyPr>
            <a:lstStyle/>
            <a:p>
              <a:r>
                <a:rPr lang="zh-CN" altLang="en-US" sz="1600" b="1" dirty="0">
                  <a:sym typeface="+mn-ea"/>
                </a:rPr>
                <a:t>检测项</a:t>
              </a:r>
              <a:r>
                <a:rPr lang="en-US" altLang="zh-CN" sz="1600" b="1" dirty="0">
                  <a:sym typeface="+mn-ea"/>
                </a:rPr>
                <a:t>3:</a:t>
              </a:r>
              <a:r>
                <a:rPr lang="zh-CN" altLang="en-US" sz="1600" b="1" dirty="0">
                  <a:sym typeface="+mn-ea"/>
                </a:rPr>
                <a:t>针眼</a:t>
              </a:r>
              <a:endParaRPr lang="zh-CN" altLang="en-US" sz="1600" b="1" dirty="0">
                <a:sym typeface="+mn-ea"/>
              </a:endParaRPr>
            </a:p>
          </p:txBody>
        </p:sp>
        <p:sp>
          <p:nvSpPr>
            <p:cNvPr id="10" name="正方形/長方形 6"/>
            <p:cNvSpPr/>
            <p:nvPr/>
          </p:nvSpPr>
          <p:spPr>
            <a:xfrm>
              <a:off x="1696472" y="1652992"/>
              <a:ext cx="105616" cy="338554"/>
            </a:xfrm>
            <a:prstGeom prst="rect">
              <a:avLst/>
            </a:prstGeom>
            <a:solidFill>
              <a:srgbClr val="B71F2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fontAlgn="auto"/>
              <a:endParaRPr lang="ja-JP" altLang="en-US" strike="noStrike" noProof="1">
                <a:solidFill>
                  <a:srgbClr val="FF0000"/>
                </a:solidFill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" y="1273175"/>
            <a:ext cx="5772150" cy="3515995"/>
          </a:xfrm>
          <a:prstGeom prst="rect">
            <a:avLst/>
          </a:prstGeom>
        </p:spPr>
      </p:pic>
      <p:cxnSp>
        <p:nvCxnSpPr>
          <p:cNvPr id="8" name="直接箭头连接符 7"/>
          <p:cNvCxnSpPr/>
          <p:nvPr/>
        </p:nvCxnSpPr>
        <p:spPr>
          <a:xfrm flipV="1">
            <a:off x="3200400" y="2343150"/>
            <a:ext cx="4038600" cy="11760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755573" y="555523"/>
            <a:ext cx="8368665" cy="0"/>
          </a:xfrm>
          <a:custGeom>
            <a:avLst/>
            <a:gdLst/>
            <a:ahLst/>
            <a:cxnLst/>
            <a:rect l="l" t="t" r="r" b="b"/>
            <a:pathLst>
              <a:path w="8368665">
                <a:moveTo>
                  <a:pt x="0" y="0"/>
                </a:moveTo>
                <a:lnTo>
                  <a:pt x="8368322" y="0"/>
                </a:lnTo>
              </a:path>
            </a:pathLst>
          </a:custGeom>
          <a:ln w="19050">
            <a:solidFill>
              <a:srgbClr val="B71F2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43840" y="254508"/>
            <a:ext cx="416559" cy="306705"/>
          </a:xfrm>
          <a:custGeom>
            <a:avLst/>
            <a:gdLst/>
            <a:ahLst/>
            <a:cxnLst/>
            <a:rect l="l" t="t" r="r" b="b"/>
            <a:pathLst>
              <a:path w="416559" h="306705">
                <a:moveTo>
                  <a:pt x="0" y="0"/>
                </a:moveTo>
                <a:lnTo>
                  <a:pt x="416051" y="0"/>
                </a:lnTo>
                <a:lnTo>
                  <a:pt x="416051" y="306323"/>
                </a:lnTo>
                <a:lnTo>
                  <a:pt x="0" y="306323"/>
                </a:lnTo>
                <a:lnTo>
                  <a:pt x="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79831" y="199644"/>
            <a:ext cx="414655" cy="306705"/>
          </a:xfrm>
          <a:custGeom>
            <a:avLst/>
            <a:gdLst/>
            <a:ahLst/>
            <a:cxnLst/>
            <a:rect l="l" t="t" r="r" b="b"/>
            <a:pathLst>
              <a:path w="414655" h="306705">
                <a:moveTo>
                  <a:pt x="0" y="0"/>
                </a:moveTo>
                <a:lnTo>
                  <a:pt x="414528" y="0"/>
                </a:lnTo>
                <a:lnTo>
                  <a:pt x="414528" y="306323"/>
                </a:lnTo>
                <a:lnTo>
                  <a:pt x="0" y="306323"/>
                </a:lnTo>
                <a:lnTo>
                  <a:pt x="0" y="0"/>
                </a:lnTo>
                <a:close/>
              </a:path>
            </a:pathLst>
          </a:custGeom>
          <a:solidFill>
            <a:srgbClr val="B71F21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58201" y="53774"/>
            <a:ext cx="457200" cy="47835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52400" y="172819"/>
            <a:ext cx="45085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02</a:t>
            </a:r>
            <a:endParaRPr lang="zh-CN" altLang="en-US" dirty="0">
              <a:latin typeface="微软雅黑" panose="020B0503020204020204" charset="-122"/>
              <a:cs typeface="微软雅黑" panose="020B0503020204020204" charset="-122"/>
            </a:endParaRPr>
          </a:p>
          <a:p>
            <a:endParaRPr lang="zh-CN" altLang="en-US" dirty="0"/>
          </a:p>
        </p:txBody>
      </p:sp>
      <p:sp>
        <p:nvSpPr>
          <p:cNvPr id="14" name="object 8"/>
          <p:cNvSpPr txBox="1"/>
          <p:nvPr/>
        </p:nvSpPr>
        <p:spPr>
          <a:xfrm>
            <a:off x="758825" y="172720"/>
            <a:ext cx="1993265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 eaLnBrk="0" hangingPunct="0">
              <a:buClrTx/>
              <a:buSzTx/>
              <a:buFont typeface="Arial" panose="020B0604020202020204" pitchFamily="34" charset="0"/>
              <a:buNone/>
            </a:pPr>
            <a:r>
              <a:rPr lang="zh-CN" altLang="en-US" kern="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测试</a:t>
            </a:r>
            <a:r>
              <a:rPr lang="zh-CN" altLang="en-US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数据总结</a:t>
            </a:r>
            <a:endParaRPr lang="zh-CN" b="1" dirty="0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30723" name="グループ化 7"/>
          <p:cNvGrpSpPr/>
          <p:nvPr/>
        </p:nvGrpSpPr>
        <p:grpSpPr>
          <a:xfrm>
            <a:off x="755650" y="688658"/>
            <a:ext cx="2151380" cy="338137"/>
            <a:chOff x="1696472" y="1652992"/>
            <a:chExt cx="2150768" cy="338554"/>
          </a:xfrm>
        </p:grpSpPr>
        <p:sp>
          <p:nvSpPr>
            <p:cNvPr id="30724" name="テキスト ボックス 1"/>
            <p:cNvSpPr txBox="1"/>
            <p:nvPr/>
          </p:nvSpPr>
          <p:spPr>
            <a:xfrm>
              <a:off x="1801852" y="1653628"/>
              <a:ext cx="2045388" cy="33760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b">
              <a:spAutoFit/>
            </a:bodyPr>
            <a:lstStyle/>
            <a:p>
              <a:r>
                <a:rPr lang="zh-CN" altLang="en-US" sz="1600" b="1" dirty="0">
                  <a:sym typeface="+mn-ea"/>
                </a:rPr>
                <a:t>检测项</a:t>
              </a:r>
              <a:r>
                <a:rPr lang="en-US" altLang="zh-CN" sz="1600" b="1" dirty="0">
                  <a:sym typeface="+mn-ea"/>
                </a:rPr>
                <a:t>4:</a:t>
              </a:r>
              <a:r>
                <a:rPr lang="zh-CN" altLang="en-US" sz="1600" b="1" dirty="0">
                  <a:sym typeface="+mn-ea"/>
                </a:rPr>
                <a:t>开路</a:t>
              </a:r>
              <a:endParaRPr lang="zh-CN" altLang="en-US" sz="1600" b="1" dirty="0">
                <a:sym typeface="+mn-ea"/>
              </a:endParaRPr>
            </a:p>
          </p:txBody>
        </p:sp>
        <p:sp>
          <p:nvSpPr>
            <p:cNvPr id="10" name="正方形/長方形 6"/>
            <p:cNvSpPr/>
            <p:nvPr/>
          </p:nvSpPr>
          <p:spPr>
            <a:xfrm>
              <a:off x="1696472" y="1652992"/>
              <a:ext cx="105616" cy="338554"/>
            </a:xfrm>
            <a:prstGeom prst="rect">
              <a:avLst/>
            </a:prstGeom>
            <a:solidFill>
              <a:srgbClr val="B71F2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fontAlgn="auto"/>
              <a:endParaRPr lang="ja-JP" altLang="en-US" strike="noStrike" noProof="1">
                <a:solidFill>
                  <a:srgbClr val="FF0000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50" y="1276350"/>
            <a:ext cx="5084445" cy="33515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l="21435" t="11531" r="21405" b="23126"/>
          <a:stretch>
            <a:fillRect/>
          </a:stretch>
        </p:blipFill>
        <p:spPr>
          <a:xfrm>
            <a:off x="6324600" y="689610"/>
            <a:ext cx="1792605" cy="190436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133600" y="2876550"/>
            <a:ext cx="920750" cy="53403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箭头连接符 7"/>
          <p:cNvCxnSpPr/>
          <p:nvPr>
            <p:custDataLst>
              <p:tags r:id="rId4"/>
            </p:custDataLst>
          </p:nvPr>
        </p:nvCxnSpPr>
        <p:spPr>
          <a:xfrm flipV="1">
            <a:off x="3048000" y="1733550"/>
            <a:ext cx="3886200" cy="1447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10400" y="742950"/>
            <a:ext cx="1352550" cy="2562225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755573" y="555523"/>
            <a:ext cx="8368665" cy="0"/>
          </a:xfrm>
          <a:custGeom>
            <a:avLst/>
            <a:gdLst/>
            <a:ahLst/>
            <a:cxnLst/>
            <a:rect l="l" t="t" r="r" b="b"/>
            <a:pathLst>
              <a:path w="8368665">
                <a:moveTo>
                  <a:pt x="0" y="0"/>
                </a:moveTo>
                <a:lnTo>
                  <a:pt x="8368322" y="0"/>
                </a:lnTo>
              </a:path>
            </a:pathLst>
          </a:custGeom>
          <a:ln w="19050">
            <a:solidFill>
              <a:srgbClr val="B71F2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43840" y="254508"/>
            <a:ext cx="416559" cy="306705"/>
          </a:xfrm>
          <a:custGeom>
            <a:avLst/>
            <a:gdLst/>
            <a:ahLst/>
            <a:cxnLst/>
            <a:rect l="l" t="t" r="r" b="b"/>
            <a:pathLst>
              <a:path w="416559" h="306705">
                <a:moveTo>
                  <a:pt x="0" y="0"/>
                </a:moveTo>
                <a:lnTo>
                  <a:pt x="416051" y="0"/>
                </a:lnTo>
                <a:lnTo>
                  <a:pt x="416051" y="306323"/>
                </a:lnTo>
                <a:lnTo>
                  <a:pt x="0" y="306323"/>
                </a:lnTo>
                <a:lnTo>
                  <a:pt x="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79831" y="199644"/>
            <a:ext cx="414655" cy="306705"/>
          </a:xfrm>
          <a:custGeom>
            <a:avLst/>
            <a:gdLst/>
            <a:ahLst/>
            <a:cxnLst/>
            <a:rect l="l" t="t" r="r" b="b"/>
            <a:pathLst>
              <a:path w="414655" h="306705">
                <a:moveTo>
                  <a:pt x="0" y="0"/>
                </a:moveTo>
                <a:lnTo>
                  <a:pt x="414528" y="0"/>
                </a:lnTo>
                <a:lnTo>
                  <a:pt x="414528" y="306323"/>
                </a:lnTo>
                <a:lnTo>
                  <a:pt x="0" y="306323"/>
                </a:lnTo>
                <a:lnTo>
                  <a:pt x="0" y="0"/>
                </a:lnTo>
                <a:close/>
              </a:path>
            </a:pathLst>
          </a:custGeom>
          <a:solidFill>
            <a:srgbClr val="B71F21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1" y="53774"/>
            <a:ext cx="457200" cy="47835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52400" y="172819"/>
            <a:ext cx="45085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02</a:t>
            </a:r>
            <a:endParaRPr lang="zh-CN" altLang="en-US" dirty="0">
              <a:latin typeface="微软雅黑" panose="020B0503020204020204" charset="-122"/>
              <a:cs typeface="微软雅黑" panose="020B0503020204020204" charset="-122"/>
            </a:endParaRPr>
          </a:p>
          <a:p>
            <a:endParaRPr lang="zh-CN" altLang="en-US" dirty="0"/>
          </a:p>
        </p:txBody>
      </p:sp>
      <p:sp>
        <p:nvSpPr>
          <p:cNvPr id="14" name="object 8"/>
          <p:cNvSpPr txBox="1"/>
          <p:nvPr/>
        </p:nvSpPr>
        <p:spPr>
          <a:xfrm>
            <a:off x="758825" y="172720"/>
            <a:ext cx="1993265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 eaLnBrk="0" hangingPunct="0">
              <a:buClrTx/>
              <a:buSzTx/>
              <a:buFont typeface="Arial" panose="020B0604020202020204" pitchFamily="34" charset="0"/>
              <a:buNone/>
            </a:pPr>
            <a:r>
              <a:rPr lang="zh-CN" altLang="en-US" kern="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测试</a:t>
            </a:r>
            <a:r>
              <a:rPr lang="zh-CN" altLang="en-US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数据总结</a:t>
            </a:r>
            <a:endParaRPr lang="zh-CN" b="1" dirty="0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30723" name="グループ化 7"/>
          <p:cNvGrpSpPr/>
          <p:nvPr/>
        </p:nvGrpSpPr>
        <p:grpSpPr>
          <a:xfrm>
            <a:off x="755650" y="688658"/>
            <a:ext cx="2151380" cy="338137"/>
            <a:chOff x="1696472" y="1652992"/>
            <a:chExt cx="2150768" cy="338554"/>
          </a:xfrm>
        </p:grpSpPr>
        <p:sp>
          <p:nvSpPr>
            <p:cNvPr id="30724" name="テキスト ボックス 1"/>
            <p:cNvSpPr txBox="1"/>
            <p:nvPr/>
          </p:nvSpPr>
          <p:spPr>
            <a:xfrm>
              <a:off x="1801852" y="1653628"/>
              <a:ext cx="2045388" cy="33760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b">
              <a:spAutoFit/>
            </a:bodyPr>
            <a:lstStyle/>
            <a:p>
              <a:r>
                <a:rPr lang="zh-CN" altLang="en-US" sz="1600" b="1" dirty="0">
                  <a:sym typeface="+mn-ea"/>
                </a:rPr>
                <a:t>检测项</a:t>
              </a:r>
              <a:r>
                <a:rPr lang="en-US" altLang="zh-CN" sz="1600" b="1" dirty="0">
                  <a:sym typeface="+mn-ea"/>
                </a:rPr>
                <a:t>5:</a:t>
              </a:r>
              <a:r>
                <a:rPr lang="zh-CN" altLang="en-US" sz="1600" b="1" dirty="0">
                  <a:sym typeface="+mn-ea"/>
                </a:rPr>
                <a:t>短路</a:t>
              </a:r>
              <a:endParaRPr lang="zh-CN" altLang="en-US" sz="1600" b="1" dirty="0">
                <a:sym typeface="+mn-ea"/>
              </a:endParaRPr>
            </a:p>
          </p:txBody>
        </p:sp>
        <p:sp>
          <p:nvSpPr>
            <p:cNvPr id="10" name="正方形/長方形 6"/>
            <p:cNvSpPr/>
            <p:nvPr/>
          </p:nvSpPr>
          <p:spPr>
            <a:xfrm>
              <a:off x="1696472" y="1652992"/>
              <a:ext cx="105616" cy="338554"/>
            </a:xfrm>
            <a:prstGeom prst="rect">
              <a:avLst/>
            </a:prstGeom>
            <a:solidFill>
              <a:srgbClr val="B71F2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fontAlgn="auto"/>
              <a:endParaRPr lang="ja-JP" altLang="en-US" strike="noStrike" noProof="1">
                <a:solidFill>
                  <a:srgbClr val="FF0000"/>
                </a:solidFill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2133600" y="2876550"/>
            <a:ext cx="920750" cy="53403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2667000" y="2419350"/>
            <a:ext cx="939800" cy="838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1428750"/>
            <a:ext cx="4755515" cy="3168015"/>
          </a:xfrm>
          <a:prstGeom prst="rect">
            <a:avLst/>
          </a:prstGeom>
        </p:spPr>
      </p:pic>
      <p:cxnSp>
        <p:nvCxnSpPr>
          <p:cNvPr id="17" name="直接箭头连接符 16"/>
          <p:cNvCxnSpPr/>
          <p:nvPr/>
        </p:nvCxnSpPr>
        <p:spPr>
          <a:xfrm flipV="1">
            <a:off x="1905000" y="2876550"/>
            <a:ext cx="5562600" cy="914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755573" y="555523"/>
            <a:ext cx="8368665" cy="0"/>
          </a:xfrm>
          <a:custGeom>
            <a:avLst/>
            <a:gdLst/>
            <a:ahLst/>
            <a:cxnLst/>
            <a:rect l="l" t="t" r="r" b="b"/>
            <a:pathLst>
              <a:path w="8368665">
                <a:moveTo>
                  <a:pt x="0" y="0"/>
                </a:moveTo>
                <a:lnTo>
                  <a:pt x="8368322" y="0"/>
                </a:lnTo>
              </a:path>
            </a:pathLst>
          </a:custGeom>
          <a:ln w="19050">
            <a:solidFill>
              <a:srgbClr val="B71F2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43840" y="254508"/>
            <a:ext cx="416559" cy="306705"/>
          </a:xfrm>
          <a:custGeom>
            <a:avLst/>
            <a:gdLst/>
            <a:ahLst/>
            <a:cxnLst/>
            <a:rect l="l" t="t" r="r" b="b"/>
            <a:pathLst>
              <a:path w="416559" h="306705">
                <a:moveTo>
                  <a:pt x="0" y="0"/>
                </a:moveTo>
                <a:lnTo>
                  <a:pt x="416051" y="0"/>
                </a:lnTo>
                <a:lnTo>
                  <a:pt x="416051" y="306323"/>
                </a:lnTo>
                <a:lnTo>
                  <a:pt x="0" y="306323"/>
                </a:lnTo>
                <a:lnTo>
                  <a:pt x="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79831" y="199644"/>
            <a:ext cx="414655" cy="306705"/>
          </a:xfrm>
          <a:custGeom>
            <a:avLst/>
            <a:gdLst/>
            <a:ahLst/>
            <a:cxnLst/>
            <a:rect l="l" t="t" r="r" b="b"/>
            <a:pathLst>
              <a:path w="414655" h="306705">
                <a:moveTo>
                  <a:pt x="0" y="0"/>
                </a:moveTo>
                <a:lnTo>
                  <a:pt x="414528" y="0"/>
                </a:lnTo>
                <a:lnTo>
                  <a:pt x="414528" y="306323"/>
                </a:lnTo>
                <a:lnTo>
                  <a:pt x="0" y="306323"/>
                </a:lnTo>
                <a:lnTo>
                  <a:pt x="0" y="0"/>
                </a:lnTo>
                <a:close/>
              </a:path>
            </a:pathLst>
          </a:custGeom>
          <a:solidFill>
            <a:srgbClr val="B71F21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58201" y="53774"/>
            <a:ext cx="457200" cy="47835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52400" y="172819"/>
            <a:ext cx="45085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02</a:t>
            </a:r>
            <a:endParaRPr lang="zh-CN" altLang="en-US" dirty="0">
              <a:latin typeface="微软雅黑" panose="020B0503020204020204" charset="-122"/>
              <a:cs typeface="微软雅黑" panose="020B0503020204020204" charset="-122"/>
            </a:endParaRPr>
          </a:p>
          <a:p>
            <a:endParaRPr lang="zh-CN" altLang="en-US" dirty="0"/>
          </a:p>
        </p:txBody>
      </p:sp>
      <p:sp>
        <p:nvSpPr>
          <p:cNvPr id="14" name="object 8"/>
          <p:cNvSpPr txBox="1"/>
          <p:nvPr/>
        </p:nvSpPr>
        <p:spPr>
          <a:xfrm>
            <a:off x="758825" y="172720"/>
            <a:ext cx="1993265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 eaLnBrk="0" hangingPunct="0">
              <a:buClrTx/>
              <a:buSzTx/>
              <a:buFont typeface="Arial" panose="020B0604020202020204" pitchFamily="34" charset="0"/>
              <a:buNone/>
            </a:pPr>
            <a:r>
              <a:rPr lang="zh-CN" altLang="en-US" kern="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测试</a:t>
            </a:r>
            <a:r>
              <a:rPr lang="zh-CN" altLang="en-US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数据总结</a:t>
            </a:r>
            <a:endParaRPr lang="zh-CN" b="1" dirty="0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30723" name="グループ化 7"/>
          <p:cNvGrpSpPr/>
          <p:nvPr/>
        </p:nvGrpSpPr>
        <p:grpSpPr>
          <a:xfrm>
            <a:off x="755650" y="688658"/>
            <a:ext cx="2151380" cy="338137"/>
            <a:chOff x="1696472" y="1652992"/>
            <a:chExt cx="2150768" cy="338554"/>
          </a:xfrm>
        </p:grpSpPr>
        <p:sp>
          <p:nvSpPr>
            <p:cNvPr id="30724" name="テキスト ボックス 1"/>
            <p:cNvSpPr txBox="1"/>
            <p:nvPr/>
          </p:nvSpPr>
          <p:spPr>
            <a:xfrm>
              <a:off x="1801852" y="1653628"/>
              <a:ext cx="2045388" cy="33760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b">
              <a:spAutoFit/>
            </a:bodyPr>
            <a:lstStyle/>
            <a:p>
              <a:r>
                <a:rPr lang="zh-CN" altLang="en-US" sz="1600" b="1" dirty="0">
                  <a:sym typeface="+mn-ea"/>
                </a:rPr>
                <a:t>检测项</a:t>
              </a:r>
              <a:r>
                <a:rPr lang="en-US" altLang="zh-CN" sz="1600" b="1" dirty="0">
                  <a:sym typeface="+mn-ea"/>
                </a:rPr>
                <a:t>6:</a:t>
              </a:r>
              <a:r>
                <a:rPr lang="zh-CN" altLang="en-US" sz="1600" b="1" dirty="0">
                  <a:sym typeface="+mn-ea"/>
                </a:rPr>
                <a:t>线路缺失</a:t>
              </a:r>
              <a:endParaRPr lang="zh-CN" altLang="en-US" sz="1600" b="1" dirty="0">
                <a:sym typeface="+mn-ea"/>
              </a:endParaRPr>
            </a:p>
          </p:txBody>
        </p:sp>
        <p:sp>
          <p:nvSpPr>
            <p:cNvPr id="10" name="正方形/長方形 6"/>
            <p:cNvSpPr/>
            <p:nvPr/>
          </p:nvSpPr>
          <p:spPr>
            <a:xfrm>
              <a:off x="1696472" y="1652992"/>
              <a:ext cx="105616" cy="338554"/>
            </a:xfrm>
            <a:prstGeom prst="rect">
              <a:avLst/>
            </a:prstGeom>
            <a:solidFill>
              <a:srgbClr val="B71F2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fontAlgn="auto"/>
              <a:endParaRPr lang="ja-JP" altLang="en-US" strike="noStrike" noProof="1">
                <a:solidFill>
                  <a:srgbClr val="FF0000"/>
                </a:solidFill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123950"/>
            <a:ext cx="5474970" cy="37096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682625"/>
            <a:ext cx="2319655" cy="2056130"/>
          </a:xfrm>
          <a:prstGeom prst="rect">
            <a:avLst/>
          </a:prstGeom>
        </p:spPr>
      </p:pic>
      <p:cxnSp>
        <p:nvCxnSpPr>
          <p:cNvPr id="9" name="直接箭头连接符 8"/>
          <p:cNvCxnSpPr/>
          <p:nvPr/>
        </p:nvCxnSpPr>
        <p:spPr>
          <a:xfrm flipV="1">
            <a:off x="2209800" y="1581150"/>
            <a:ext cx="5943600" cy="18453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24600" y="1026795"/>
            <a:ext cx="1991995" cy="19037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372235"/>
            <a:ext cx="5076190" cy="2922905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755573" y="555523"/>
            <a:ext cx="8368665" cy="0"/>
          </a:xfrm>
          <a:custGeom>
            <a:avLst/>
            <a:gdLst/>
            <a:ahLst/>
            <a:cxnLst/>
            <a:rect l="l" t="t" r="r" b="b"/>
            <a:pathLst>
              <a:path w="8368665">
                <a:moveTo>
                  <a:pt x="0" y="0"/>
                </a:moveTo>
                <a:lnTo>
                  <a:pt x="8368322" y="0"/>
                </a:lnTo>
              </a:path>
            </a:pathLst>
          </a:custGeom>
          <a:ln w="19050">
            <a:solidFill>
              <a:srgbClr val="B71F2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43840" y="254508"/>
            <a:ext cx="416559" cy="306705"/>
          </a:xfrm>
          <a:custGeom>
            <a:avLst/>
            <a:gdLst/>
            <a:ahLst/>
            <a:cxnLst/>
            <a:rect l="l" t="t" r="r" b="b"/>
            <a:pathLst>
              <a:path w="416559" h="306705">
                <a:moveTo>
                  <a:pt x="0" y="0"/>
                </a:moveTo>
                <a:lnTo>
                  <a:pt x="416051" y="0"/>
                </a:lnTo>
                <a:lnTo>
                  <a:pt x="416051" y="306323"/>
                </a:lnTo>
                <a:lnTo>
                  <a:pt x="0" y="306323"/>
                </a:lnTo>
                <a:lnTo>
                  <a:pt x="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79831" y="199644"/>
            <a:ext cx="414655" cy="306705"/>
          </a:xfrm>
          <a:custGeom>
            <a:avLst/>
            <a:gdLst/>
            <a:ahLst/>
            <a:cxnLst/>
            <a:rect l="l" t="t" r="r" b="b"/>
            <a:pathLst>
              <a:path w="414655" h="306705">
                <a:moveTo>
                  <a:pt x="0" y="0"/>
                </a:moveTo>
                <a:lnTo>
                  <a:pt x="414528" y="0"/>
                </a:lnTo>
                <a:lnTo>
                  <a:pt x="414528" y="306323"/>
                </a:lnTo>
                <a:lnTo>
                  <a:pt x="0" y="306323"/>
                </a:lnTo>
                <a:lnTo>
                  <a:pt x="0" y="0"/>
                </a:lnTo>
                <a:close/>
              </a:path>
            </a:pathLst>
          </a:custGeom>
          <a:solidFill>
            <a:srgbClr val="B71F21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201" y="53774"/>
            <a:ext cx="457200" cy="47835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52400" y="172819"/>
            <a:ext cx="45085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02</a:t>
            </a:r>
            <a:endParaRPr lang="zh-CN" altLang="en-US" dirty="0">
              <a:latin typeface="微软雅黑" panose="020B0503020204020204" charset="-122"/>
              <a:cs typeface="微软雅黑" panose="020B0503020204020204" charset="-122"/>
            </a:endParaRPr>
          </a:p>
          <a:p>
            <a:endParaRPr lang="zh-CN" altLang="en-US" dirty="0"/>
          </a:p>
        </p:txBody>
      </p:sp>
      <p:sp>
        <p:nvSpPr>
          <p:cNvPr id="14" name="object 8"/>
          <p:cNvSpPr txBox="1"/>
          <p:nvPr/>
        </p:nvSpPr>
        <p:spPr>
          <a:xfrm>
            <a:off x="758825" y="172720"/>
            <a:ext cx="1993265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 eaLnBrk="0" hangingPunct="0">
              <a:buClrTx/>
              <a:buSzTx/>
              <a:buFont typeface="Arial" panose="020B0604020202020204" pitchFamily="34" charset="0"/>
              <a:buNone/>
            </a:pPr>
            <a:r>
              <a:rPr lang="zh-CN" altLang="en-US" kern="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测试</a:t>
            </a:r>
            <a:r>
              <a:rPr lang="zh-CN" altLang="en-US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数据总结</a:t>
            </a:r>
            <a:endParaRPr lang="zh-CN" b="1" dirty="0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30723" name="グループ化 7"/>
          <p:cNvGrpSpPr/>
          <p:nvPr/>
        </p:nvGrpSpPr>
        <p:grpSpPr>
          <a:xfrm>
            <a:off x="755650" y="688658"/>
            <a:ext cx="2151380" cy="338137"/>
            <a:chOff x="1696472" y="1652992"/>
            <a:chExt cx="2150768" cy="338554"/>
          </a:xfrm>
        </p:grpSpPr>
        <p:sp>
          <p:nvSpPr>
            <p:cNvPr id="30724" name="テキスト ボックス 1"/>
            <p:cNvSpPr txBox="1"/>
            <p:nvPr/>
          </p:nvSpPr>
          <p:spPr>
            <a:xfrm>
              <a:off x="1801852" y="1653628"/>
              <a:ext cx="2045388" cy="33760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b">
              <a:spAutoFit/>
            </a:bodyPr>
            <a:lstStyle/>
            <a:p>
              <a:r>
                <a:rPr lang="zh-CN" altLang="en-US" sz="1600" b="1" dirty="0">
                  <a:sym typeface="+mn-ea"/>
                </a:rPr>
                <a:t>检测项</a:t>
              </a:r>
              <a:r>
                <a:rPr lang="en-US" altLang="zh-CN" sz="1600" b="1" dirty="0">
                  <a:sym typeface="+mn-ea"/>
                </a:rPr>
                <a:t>7:</a:t>
              </a:r>
              <a:r>
                <a:rPr lang="zh-CN" altLang="en-US" sz="1600" b="1" dirty="0">
                  <a:sym typeface="+mn-ea"/>
                </a:rPr>
                <a:t>线路偏移</a:t>
              </a:r>
              <a:endParaRPr lang="zh-CN" altLang="en-US" sz="1600" b="1" dirty="0">
                <a:sym typeface="+mn-ea"/>
              </a:endParaRPr>
            </a:p>
          </p:txBody>
        </p:sp>
        <p:sp>
          <p:nvSpPr>
            <p:cNvPr id="10" name="正方形/長方形 6"/>
            <p:cNvSpPr/>
            <p:nvPr/>
          </p:nvSpPr>
          <p:spPr>
            <a:xfrm>
              <a:off x="1696472" y="1652992"/>
              <a:ext cx="105616" cy="338554"/>
            </a:xfrm>
            <a:prstGeom prst="rect">
              <a:avLst/>
            </a:prstGeom>
            <a:solidFill>
              <a:srgbClr val="B71F2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fontAlgn="auto"/>
              <a:endParaRPr lang="ja-JP" altLang="en-US" strike="noStrike" noProof="1">
                <a:solidFill>
                  <a:srgbClr val="FF0000"/>
                </a:solidFill>
              </a:endParaRPr>
            </a:p>
          </p:txBody>
        </p:sp>
      </p:grpSp>
      <p:cxnSp>
        <p:nvCxnSpPr>
          <p:cNvPr id="9" name="直接箭头连接符 8"/>
          <p:cNvCxnSpPr/>
          <p:nvPr/>
        </p:nvCxnSpPr>
        <p:spPr>
          <a:xfrm flipV="1">
            <a:off x="2209800" y="2343150"/>
            <a:ext cx="4953000" cy="5499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3250" y="1809750"/>
            <a:ext cx="5297805" cy="2676525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755573" y="555523"/>
            <a:ext cx="8368665" cy="0"/>
          </a:xfrm>
          <a:custGeom>
            <a:avLst/>
            <a:gdLst/>
            <a:ahLst/>
            <a:cxnLst/>
            <a:rect l="l" t="t" r="r" b="b"/>
            <a:pathLst>
              <a:path w="8368665">
                <a:moveTo>
                  <a:pt x="0" y="0"/>
                </a:moveTo>
                <a:lnTo>
                  <a:pt x="8368322" y="0"/>
                </a:lnTo>
              </a:path>
            </a:pathLst>
          </a:custGeom>
          <a:ln w="19050">
            <a:solidFill>
              <a:srgbClr val="B71F2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43840" y="254508"/>
            <a:ext cx="416559" cy="306705"/>
          </a:xfrm>
          <a:custGeom>
            <a:avLst/>
            <a:gdLst/>
            <a:ahLst/>
            <a:cxnLst/>
            <a:rect l="l" t="t" r="r" b="b"/>
            <a:pathLst>
              <a:path w="416559" h="306705">
                <a:moveTo>
                  <a:pt x="0" y="0"/>
                </a:moveTo>
                <a:lnTo>
                  <a:pt x="416051" y="0"/>
                </a:lnTo>
                <a:lnTo>
                  <a:pt x="416051" y="306323"/>
                </a:lnTo>
                <a:lnTo>
                  <a:pt x="0" y="306323"/>
                </a:lnTo>
                <a:lnTo>
                  <a:pt x="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79831" y="199644"/>
            <a:ext cx="414655" cy="306705"/>
          </a:xfrm>
          <a:custGeom>
            <a:avLst/>
            <a:gdLst/>
            <a:ahLst/>
            <a:cxnLst/>
            <a:rect l="l" t="t" r="r" b="b"/>
            <a:pathLst>
              <a:path w="414655" h="306705">
                <a:moveTo>
                  <a:pt x="0" y="0"/>
                </a:moveTo>
                <a:lnTo>
                  <a:pt x="414528" y="0"/>
                </a:lnTo>
                <a:lnTo>
                  <a:pt x="414528" y="306323"/>
                </a:lnTo>
                <a:lnTo>
                  <a:pt x="0" y="306323"/>
                </a:lnTo>
                <a:lnTo>
                  <a:pt x="0" y="0"/>
                </a:lnTo>
                <a:close/>
              </a:path>
            </a:pathLst>
          </a:custGeom>
          <a:solidFill>
            <a:srgbClr val="B71F21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1" y="53774"/>
            <a:ext cx="457200" cy="47835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52400" y="172819"/>
            <a:ext cx="45085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02</a:t>
            </a:r>
            <a:endParaRPr lang="zh-CN" altLang="en-US" dirty="0">
              <a:latin typeface="微软雅黑" panose="020B0503020204020204" charset="-122"/>
              <a:cs typeface="微软雅黑" panose="020B0503020204020204" charset="-122"/>
            </a:endParaRPr>
          </a:p>
          <a:p>
            <a:endParaRPr lang="zh-CN" altLang="en-US" dirty="0"/>
          </a:p>
        </p:txBody>
      </p:sp>
      <p:sp>
        <p:nvSpPr>
          <p:cNvPr id="14" name="object 8"/>
          <p:cNvSpPr txBox="1"/>
          <p:nvPr/>
        </p:nvSpPr>
        <p:spPr>
          <a:xfrm>
            <a:off x="758825" y="172720"/>
            <a:ext cx="1993265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 eaLnBrk="0" hangingPunct="0">
              <a:buClrTx/>
              <a:buSzTx/>
              <a:buFont typeface="Arial" panose="020B0604020202020204" pitchFamily="34" charset="0"/>
              <a:buNone/>
            </a:pPr>
            <a:r>
              <a:rPr lang="zh-CN" altLang="en-US" kern="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测试</a:t>
            </a:r>
            <a:r>
              <a:rPr lang="zh-CN" altLang="en-US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数据总结</a:t>
            </a:r>
            <a:endParaRPr lang="zh-CN" b="1" dirty="0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30723" name="グループ化 7"/>
          <p:cNvGrpSpPr/>
          <p:nvPr/>
        </p:nvGrpSpPr>
        <p:grpSpPr>
          <a:xfrm>
            <a:off x="755650" y="688658"/>
            <a:ext cx="2151380" cy="338137"/>
            <a:chOff x="1696472" y="1652992"/>
            <a:chExt cx="2150768" cy="338554"/>
          </a:xfrm>
        </p:grpSpPr>
        <p:sp>
          <p:nvSpPr>
            <p:cNvPr id="30724" name="テキスト ボックス 1"/>
            <p:cNvSpPr txBox="1"/>
            <p:nvPr/>
          </p:nvSpPr>
          <p:spPr>
            <a:xfrm>
              <a:off x="1801852" y="1653628"/>
              <a:ext cx="2045388" cy="33760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b">
              <a:spAutoFit/>
            </a:bodyPr>
            <a:lstStyle/>
            <a:p>
              <a:r>
                <a:rPr lang="zh-CN" altLang="en-US" sz="1600" b="1" dirty="0">
                  <a:sym typeface="+mn-ea"/>
                </a:rPr>
                <a:t>检测项</a:t>
              </a:r>
              <a:r>
                <a:rPr lang="en-US" altLang="zh-CN" sz="1600" b="1" dirty="0">
                  <a:sym typeface="+mn-ea"/>
                </a:rPr>
                <a:t>8:</a:t>
              </a:r>
              <a:r>
                <a:rPr lang="zh-CN" altLang="en-US" sz="1600" b="1" dirty="0">
                  <a:sym typeface="+mn-ea"/>
                </a:rPr>
                <a:t>残铜</a:t>
              </a:r>
              <a:endParaRPr lang="zh-CN" altLang="en-US" sz="1600" b="1" dirty="0">
                <a:sym typeface="+mn-ea"/>
              </a:endParaRPr>
            </a:p>
          </p:txBody>
        </p:sp>
        <p:sp>
          <p:nvSpPr>
            <p:cNvPr id="10" name="正方形/長方形 6"/>
            <p:cNvSpPr/>
            <p:nvPr/>
          </p:nvSpPr>
          <p:spPr>
            <a:xfrm>
              <a:off x="1696472" y="1652992"/>
              <a:ext cx="105616" cy="338554"/>
            </a:xfrm>
            <a:prstGeom prst="rect">
              <a:avLst/>
            </a:prstGeom>
            <a:solidFill>
              <a:srgbClr val="B71F2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fontAlgn="auto"/>
              <a:endParaRPr lang="ja-JP" altLang="en-US" strike="noStrike" noProof="1">
                <a:solidFill>
                  <a:srgbClr val="FF0000"/>
                </a:solidFill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895350"/>
            <a:ext cx="2107565" cy="1809750"/>
          </a:xfrm>
          <a:prstGeom prst="rect">
            <a:avLst/>
          </a:prstGeom>
        </p:spPr>
      </p:pic>
      <p:cxnSp>
        <p:nvCxnSpPr>
          <p:cNvPr id="4" name="直接箭头连接符 3"/>
          <p:cNvCxnSpPr/>
          <p:nvPr/>
        </p:nvCxnSpPr>
        <p:spPr>
          <a:xfrm flipV="1">
            <a:off x="3276600" y="2114550"/>
            <a:ext cx="4572000" cy="1143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755573" y="555523"/>
            <a:ext cx="8368665" cy="0"/>
          </a:xfrm>
          <a:custGeom>
            <a:avLst/>
            <a:gdLst/>
            <a:ahLst/>
            <a:cxnLst/>
            <a:rect l="l" t="t" r="r" b="b"/>
            <a:pathLst>
              <a:path w="8368665">
                <a:moveTo>
                  <a:pt x="0" y="0"/>
                </a:moveTo>
                <a:lnTo>
                  <a:pt x="8368322" y="0"/>
                </a:lnTo>
              </a:path>
            </a:pathLst>
          </a:custGeom>
          <a:ln w="19050">
            <a:solidFill>
              <a:srgbClr val="B71F2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43840" y="254508"/>
            <a:ext cx="416559" cy="306705"/>
          </a:xfrm>
          <a:custGeom>
            <a:avLst/>
            <a:gdLst/>
            <a:ahLst/>
            <a:cxnLst/>
            <a:rect l="l" t="t" r="r" b="b"/>
            <a:pathLst>
              <a:path w="416559" h="306705">
                <a:moveTo>
                  <a:pt x="0" y="0"/>
                </a:moveTo>
                <a:lnTo>
                  <a:pt x="416051" y="0"/>
                </a:lnTo>
                <a:lnTo>
                  <a:pt x="416051" y="306323"/>
                </a:lnTo>
                <a:lnTo>
                  <a:pt x="0" y="306323"/>
                </a:lnTo>
                <a:lnTo>
                  <a:pt x="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79831" y="199644"/>
            <a:ext cx="414655" cy="306705"/>
          </a:xfrm>
          <a:custGeom>
            <a:avLst/>
            <a:gdLst/>
            <a:ahLst/>
            <a:cxnLst/>
            <a:rect l="l" t="t" r="r" b="b"/>
            <a:pathLst>
              <a:path w="414655" h="306705">
                <a:moveTo>
                  <a:pt x="0" y="0"/>
                </a:moveTo>
                <a:lnTo>
                  <a:pt x="414528" y="0"/>
                </a:lnTo>
                <a:lnTo>
                  <a:pt x="414528" y="306323"/>
                </a:lnTo>
                <a:lnTo>
                  <a:pt x="0" y="306323"/>
                </a:lnTo>
                <a:lnTo>
                  <a:pt x="0" y="0"/>
                </a:lnTo>
                <a:close/>
              </a:path>
            </a:pathLst>
          </a:custGeom>
          <a:solidFill>
            <a:srgbClr val="B71F21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58201" y="53774"/>
            <a:ext cx="457200" cy="47835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52400" y="172819"/>
            <a:ext cx="45085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02</a:t>
            </a:r>
            <a:endParaRPr lang="zh-CN" altLang="en-US" dirty="0">
              <a:latin typeface="微软雅黑" panose="020B0503020204020204" charset="-122"/>
              <a:cs typeface="微软雅黑" panose="020B0503020204020204" charset="-122"/>
            </a:endParaRPr>
          </a:p>
          <a:p>
            <a:endParaRPr lang="zh-CN" altLang="en-US" dirty="0"/>
          </a:p>
        </p:txBody>
      </p:sp>
      <p:sp>
        <p:nvSpPr>
          <p:cNvPr id="14" name="object 8"/>
          <p:cNvSpPr txBox="1"/>
          <p:nvPr/>
        </p:nvSpPr>
        <p:spPr>
          <a:xfrm>
            <a:off x="758825" y="172720"/>
            <a:ext cx="1993265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 eaLnBrk="0" hangingPunct="0">
              <a:buClrTx/>
              <a:buSzTx/>
              <a:buFont typeface="Arial" panose="020B0604020202020204" pitchFamily="34" charset="0"/>
              <a:buNone/>
            </a:pPr>
            <a:r>
              <a:rPr lang="zh-CN" altLang="en-US" kern="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测试</a:t>
            </a:r>
            <a:r>
              <a:rPr lang="zh-CN" altLang="en-US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数据总结</a:t>
            </a:r>
            <a:endParaRPr lang="zh-CN" b="1" dirty="0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30723" name="グループ化 7"/>
          <p:cNvGrpSpPr/>
          <p:nvPr/>
        </p:nvGrpSpPr>
        <p:grpSpPr>
          <a:xfrm>
            <a:off x="755650" y="688658"/>
            <a:ext cx="2151380" cy="338137"/>
            <a:chOff x="1696472" y="1652992"/>
            <a:chExt cx="2150768" cy="338554"/>
          </a:xfrm>
        </p:grpSpPr>
        <p:sp>
          <p:nvSpPr>
            <p:cNvPr id="30724" name="テキスト ボックス 1"/>
            <p:cNvSpPr txBox="1"/>
            <p:nvPr/>
          </p:nvSpPr>
          <p:spPr>
            <a:xfrm>
              <a:off x="1801852" y="1653628"/>
              <a:ext cx="2045388" cy="33760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b">
              <a:spAutoFit/>
            </a:bodyPr>
            <a:lstStyle/>
            <a:p>
              <a:r>
                <a:rPr lang="zh-CN" altLang="en-US" sz="1600" b="1" dirty="0">
                  <a:sym typeface="+mn-ea"/>
                </a:rPr>
                <a:t>检测项</a:t>
              </a:r>
              <a:r>
                <a:rPr lang="en-US" altLang="zh-CN" sz="1600" b="1" dirty="0">
                  <a:sym typeface="+mn-ea"/>
                </a:rPr>
                <a:t>9:</a:t>
              </a:r>
              <a:r>
                <a:rPr lang="zh-CN" altLang="en-US" sz="1600" b="1" dirty="0">
                  <a:sym typeface="+mn-ea"/>
                </a:rPr>
                <a:t>线凸</a:t>
              </a:r>
              <a:endParaRPr lang="zh-CN" altLang="en-US" sz="1600" b="1" dirty="0">
                <a:sym typeface="+mn-ea"/>
              </a:endParaRPr>
            </a:p>
          </p:txBody>
        </p:sp>
        <p:sp>
          <p:nvSpPr>
            <p:cNvPr id="10" name="正方形/長方形 6"/>
            <p:cNvSpPr/>
            <p:nvPr/>
          </p:nvSpPr>
          <p:spPr>
            <a:xfrm>
              <a:off x="1696472" y="1652992"/>
              <a:ext cx="105616" cy="338554"/>
            </a:xfrm>
            <a:prstGeom prst="rect">
              <a:avLst/>
            </a:prstGeom>
            <a:solidFill>
              <a:srgbClr val="B71F2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fontAlgn="auto"/>
              <a:endParaRPr lang="ja-JP" altLang="en-US" strike="noStrike" noProof="1">
                <a:solidFill>
                  <a:srgbClr val="FF0000"/>
                </a:solidFill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1123950"/>
            <a:ext cx="5869940" cy="39560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t="20826" r="17695"/>
          <a:stretch>
            <a:fillRect/>
          </a:stretch>
        </p:blipFill>
        <p:spPr>
          <a:xfrm>
            <a:off x="6553200" y="895350"/>
            <a:ext cx="1684655" cy="1601470"/>
          </a:xfrm>
          <a:prstGeom prst="rect">
            <a:avLst/>
          </a:prstGeom>
        </p:spPr>
      </p:pic>
      <p:cxnSp>
        <p:nvCxnSpPr>
          <p:cNvPr id="4" name="直接箭头连接符 3"/>
          <p:cNvCxnSpPr/>
          <p:nvPr/>
        </p:nvCxnSpPr>
        <p:spPr>
          <a:xfrm flipV="1">
            <a:off x="2438400" y="2038350"/>
            <a:ext cx="4800600" cy="2286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8055" y="668655"/>
            <a:ext cx="762000" cy="369332"/>
          </a:xfrm>
        </p:spPr>
        <p:txBody>
          <a:bodyPr/>
          <a:lstStyle/>
          <a:p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目录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副标题 2"/>
          <p:cNvSpPr txBox="1"/>
          <p:nvPr/>
        </p:nvSpPr>
        <p:spPr>
          <a:xfrm>
            <a:off x="2200275" y="1899920"/>
            <a:ext cx="3654425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02      </a:t>
            </a:r>
            <a:r>
              <a:rPr lang="zh-CN" altLang="en-US" sz="1600" kern="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检测设备方案＆样品检测结果</a:t>
            </a:r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16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16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1600" kern="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副标题 2"/>
          <p:cNvSpPr txBox="1"/>
          <p:nvPr/>
        </p:nvSpPr>
        <p:spPr>
          <a:xfrm>
            <a:off x="2200343" y="2622378"/>
            <a:ext cx="1881085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kern="0" dirty="0">
                <a:latin typeface="微软雅黑" panose="020B0503020204020204" charset="-122"/>
                <a:ea typeface="微软雅黑" panose="020B0503020204020204" charset="-122"/>
              </a:rPr>
              <a:t>03      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跑片测试数据</a:t>
            </a:r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16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1600" kern="0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en-US" sz="1600" kern="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直角三角形 12"/>
          <p:cNvSpPr/>
          <p:nvPr/>
        </p:nvSpPr>
        <p:spPr>
          <a:xfrm>
            <a:off x="1676400" y="1852885"/>
            <a:ext cx="304800" cy="24622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直角三角形 13"/>
          <p:cNvSpPr/>
          <p:nvPr/>
        </p:nvSpPr>
        <p:spPr>
          <a:xfrm>
            <a:off x="1676117" y="2571750"/>
            <a:ext cx="304800" cy="24622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等腰三角形 15"/>
          <p:cNvSpPr/>
          <p:nvPr/>
        </p:nvSpPr>
        <p:spPr>
          <a:xfrm>
            <a:off x="4081429" y="3105150"/>
            <a:ext cx="3352799" cy="203835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85" y="0"/>
            <a:ext cx="883920" cy="807720"/>
          </a:xfrm>
          <a:prstGeom prst="rect">
            <a:avLst/>
          </a:prstGeom>
        </p:spPr>
      </p:pic>
      <p:sp>
        <p:nvSpPr>
          <p:cNvPr id="7" name="副标题 2"/>
          <p:cNvSpPr txBox="1"/>
          <p:nvPr/>
        </p:nvSpPr>
        <p:spPr>
          <a:xfrm>
            <a:off x="2210505" y="3932036"/>
            <a:ext cx="1914456" cy="2457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05      </a:t>
            </a:r>
            <a:r>
              <a:rPr lang="zh-CN" altLang="en-US" sz="16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</a:rPr>
              <a:t>视觉</a:t>
            </a:r>
            <a:r>
              <a:rPr lang="zh-CN" altLang="en-US" sz="1600" kern="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测试方案</a:t>
            </a:r>
            <a:endParaRPr lang="zh-CN" altLang="en-US" sz="16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直角三角形 8"/>
          <p:cNvSpPr/>
          <p:nvPr/>
        </p:nvSpPr>
        <p:spPr>
          <a:xfrm>
            <a:off x="1686277" y="4001203"/>
            <a:ext cx="304800" cy="24622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直角三角形 5"/>
          <p:cNvSpPr/>
          <p:nvPr/>
        </p:nvSpPr>
        <p:spPr>
          <a:xfrm>
            <a:off x="1686277" y="4577148"/>
            <a:ext cx="304800" cy="24622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057400" y="4538980"/>
            <a:ext cx="48958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1600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06</a:t>
            </a:r>
            <a:endParaRPr lang="en-US" altLang="zh-CN" sz="1600" kern="0" dirty="0">
              <a:solidFill>
                <a:sysClr val="windowText" lastClr="0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743200" y="4502150"/>
            <a:ext cx="15805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相机尺寸明细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副标题 2"/>
          <p:cNvSpPr>
            <a:spLocks noGrp="1"/>
          </p:cNvSpPr>
          <p:nvPr/>
        </p:nvSpPr>
        <p:spPr>
          <a:xfrm>
            <a:off x="2210435" y="1276350"/>
            <a:ext cx="1913890" cy="2457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01      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客户需求说明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直角三角形 20"/>
          <p:cNvSpPr/>
          <p:nvPr/>
        </p:nvSpPr>
        <p:spPr>
          <a:xfrm>
            <a:off x="1686560" y="1259919"/>
            <a:ext cx="304800" cy="24622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副标题 2"/>
          <p:cNvSpPr>
            <a:spLocks noGrp="1"/>
          </p:cNvSpPr>
          <p:nvPr/>
        </p:nvSpPr>
        <p:spPr>
          <a:xfrm>
            <a:off x="2210435" y="3262630"/>
            <a:ext cx="1913890" cy="2457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04      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视觉方案总结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直角三角形 23"/>
          <p:cNvSpPr/>
          <p:nvPr/>
        </p:nvSpPr>
        <p:spPr>
          <a:xfrm>
            <a:off x="1686560" y="3235404"/>
            <a:ext cx="304800" cy="24622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755573" y="555523"/>
            <a:ext cx="8368665" cy="0"/>
          </a:xfrm>
          <a:custGeom>
            <a:avLst/>
            <a:gdLst/>
            <a:ahLst/>
            <a:cxnLst/>
            <a:rect l="l" t="t" r="r" b="b"/>
            <a:pathLst>
              <a:path w="8368665">
                <a:moveTo>
                  <a:pt x="0" y="0"/>
                </a:moveTo>
                <a:lnTo>
                  <a:pt x="8368322" y="0"/>
                </a:lnTo>
              </a:path>
            </a:pathLst>
          </a:custGeom>
          <a:ln w="19050">
            <a:solidFill>
              <a:srgbClr val="B71F2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43840" y="254508"/>
            <a:ext cx="416559" cy="306705"/>
          </a:xfrm>
          <a:custGeom>
            <a:avLst/>
            <a:gdLst/>
            <a:ahLst/>
            <a:cxnLst/>
            <a:rect l="l" t="t" r="r" b="b"/>
            <a:pathLst>
              <a:path w="416559" h="306705">
                <a:moveTo>
                  <a:pt x="0" y="0"/>
                </a:moveTo>
                <a:lnTo>
                  <a:pt x="416051" y="0"/>
                </a:lnTo>
                <a:lnTo>
                  <a:pt x="416051" y="306323"/>
                </a:lnTo>
                <a:lnTo>
                  <a:pt x="0" y="306323"/>
                </a:lnTo>
                <a:lnTo>
                  <a:pt x="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79831" y="199644"/>
            <a:ext cx="414655" cy="306705"/>
          </a:xfrm>
          <a:custGeom>
            <a:avLst/>
            <a:gdLst/>
            <a:ahLst/>
            <a:cxnLst/>
            <a:rect l="l" t="t" r="r" b="b"/>
            <a:pathLst>
              <a:path w="414655" h="306705">
                <a:moveTo>
                  <a:pt x="0" y="0"/>
                </a:moveTo>
                <a:lnTo>
                  <a:pt x="414528" y="0"/>
                </a:lnTo>
                <a:lnTo>
                  <a:pt x="414528" y="306323"/>
                </a:lnTo>
                <a:lnTo>
                  <a:pt x="0" y="306323"/>
                </a:lnTo>
                <a:lnTo>
                  <a:pt x="0" y="0"/>
                </a:lnTo>
                <a:close/>
              </a:path>
            </a:pathLst>
          </a:custGeom>
          <a:solidFill>
            <a:srgbClr val="B71F21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58201" y="53774"/>
            <a:ext cx="457200" cy="47835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52400" y="172819"/>
            <a:ext cx="45085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02</a:t>
            </a:r>
            <a:endParaRPr lang="zh-CN" altLang="en-US" dirty="0">
              <a:latin typeface="微软雅黑" panose="020B0503020204020204" charset="-122"/>
              <a:cs typeface="微软雅黑" panose="020B0503020204020204" charset="-122"/>
            </a:endParaRPr>
          </a:p>
          <a:p>
            <a:endParaRPr lang="zh-CN" altLang="en-US" dirty="0"/>
          </a:p>
        </p:txBody>
      </p:sp>
      <p:sp>
        <p:nvSpPr>
          <p:cNvPr id="14" name="object 8"/>
          <p:cNvSpPr txBox="1"/>
          <p:nvPr/>
        </p:nvSpPr>
        <p:spPr>
          <a:xfrm>
            <a:off x="758825" y="172720"/>
            <a:ext cx="1993265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 eaLnBrk="0" hangingPunct="0">
              <a:buClrTx/>
              <a:buSzTx/>
              <a:buFont typeface="Arial" panose="020B0604020202020204" pitchFamily="34" charset="0"/>
              <a:buNone/>
            </a:pPr>
            <a:r>
              <a:rPr lang="zh-CN" altLang="en-US" kern="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测试</a:t>
            </a:r>
            <a:r>
              <a:rPr lang="zh-CN" altLang="en-US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数据总结</a:t>
            </a:r>
            <a:endParaRPr lang="zh-CN" b="1" dirty="0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30723" name="グループ化 7"/>
          <p:cNvGrpSpPr/>
          <p:nvPr/>
        </p:nvGrpSpPr>
        <p:grpSpPr>
          <a:xfrm>
            <a:off x="755650" y="688658"/>
            <a:ext cx="2151380" cy="338137"/>
            <a:chOff x="1696472" y="1652992"/>
            <a:chExt cx="2150768" cy="338554"/>
          </a:xfrm>
        </p:grpSpPr>
        <p:sp>
          <p:nvSpPr>
            <p:cNvPr id="30724" name="テキスト ボックス 1"/>
            <p:cNvSpPr txBox="1"/>
            <p:nvPr/>
          </p:nvSpPr>
          <p:spPr>
            <a:xfrm>
              <a:off x="1801852" y="1653628"/>
              <a:ext cx="2045388" cy="33760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b">
              <a:spAutoFit/>
            </a:bodyPr>
            <a:lstStyle/>
            <a:p>
              <a:r>
                <a:rPr lang="zh-CN" altLang="en-US" sz="1600" b="1" dirty="0">
                  <a:sym typeface="+mn-ea"/>
                </a:rPr>
                <a:t>检测项</a:t>
              </a:r>
              <a:r>
                <a:rPr lang="en-US" altLang="zh-CN" sz="1600" b="1" dirty="0">
                  <a:sym typeface="+mn-ea"/>
                </a:rPr>
                <a:t>9:</a:t>
              </a:r>
              <a:r>
                <a:rPr lang="zh-CN" altLang="en-US" sz="1600" b="1" dirty="0">
                  <a:sym typeface="+mn-ea"/>
                </a:rPr>
                <a:t>线凸</a:t>
              </a:r>
              <a:endParaRPr lang="zh-CN" altLang="en-US" sz="1600" b="1" dirty="0">
                <a:sym typeface="+mn-ea"/>
              </a:endParaRPr>
            </a:p>
          </p:txBody>
        </p:sp>
        <p:sp>
          <p:nvSpPr>
            <p:cNvPr id="10" name="正方形/長方形 6"/>
            <p:cNvSpPr/>
            <p:nvPr/>
          </p:nvSpPr>
          <p:spPr>
            <a:xfrm>
              <a:off x="1696472" y="1652992"/>
              <a:ext cx="105616" cy="338554"/>
            </a:xfrm>
            <a:prstGeom prst="rect">
              <a:avLst/>
            </a:prstGeom>
            <a:solidFill>
              <a:srgbClr val="B71F2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fontAlgn="auto"/>
              <a:endParaRPr lang="ja-JP" altLang="en-US" strike="noStrike" noProof="1">
                <a:solidFill>
                  <a:srgbClr val="FF0000"/>
                </a:solidFill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2133600" y="4705350"/>
            <a:ext cx="60725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>
                <a:solidFill>
                  <a:srgbClr val="FF0000"/>
                </a:solidFill>
              </a:rPr>
              <a:t>说明</a:t>
            </a:r>
            <a:r>
              <a:rPr lang="zh-CN" altLang="en-US" sz="1400">
                <a:solidFill>
                  <a:srgbClr val="FF0000"/>
                </a:solidFill>
              </a:rPr>
              <a:t>：蓝色框可以检测出来，红色</a:t>
            </a:r>
            <a:r>
              <a:rPr lang="zh-CN" altLang="en-US" sz="1400">
                <a:solidFill>
                  <a:srgbClr val="FF0000"/>
                </a:solidFill>
                <a:sym typeface="+mn-ea"/>
              </a:rPr>
              <a:t>框为线路轻微褶皱，检测不出</a:t>
            </a:r>
            <a:r>
              <a:rPr lang="zh-CN" altLang="en-US" sz="1400">
                <a:solidFill>
                  <a:srgbClr val="FF0000"/>
                </a:solidFill>
              </a:rPr>
              <a:t>；</a:t>
            </a:r>
            <a:endParaRPr lang="zh-CN" altLang="en-US" sz="1400">
              <a:solidFill>
                <a:srgbClr val="FF0000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rcRect l="19352" r="19593"/>
          <a:stretch>
            <a:fillRect/>
          </a:stretch>
        </p:blipFill>
        <p:spPr>
          <a:xfrm>
            <a:off x="990600" y="1160780"/>
            <a:ext cx="2093595" cy="330009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1160780"/>
            <a:ext cx="2491105" cy="328612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2510" y="1167765"/>
            <a:ext cx="1889125" cy="327215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81800" y="817880"/>
            <a:ext cx="1714500" cy="2133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504950"/>
            <a:ext cx="5328285" cy="2591435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755573" y="555523"/>
            <a:ext cx="8368665" cy="0"/>
          </a:xfrm>
          <a:custGeom>
            <a:avLst/>
            <a:gdLst/>
            <a:ahLst/>
            <a:cxnLst/>
            <a:rect l="l" t="t" r="r" b="b"/>
            <a:pathLst>
              <a:path w="8368665">
                <a:moveTo>
                  <a:pt x="0" y="0"/>
                </a:moveTo>
                <a:lnTo>
                  <a:pt x="8368322" y="0"/>
                </a:lnTo>
              </a:path>
            </a:pathLst>
          </a:custGeom>
          <a:ln w="19050">
            <a:solidFill>
              <a:srgbClr val="B71F2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43840" y="254508"/>
            <a:ext cx="416559" cy="306705"/>
          </a:xfrm>
          <a:custGeom>
            <a:avLst/>
            <a:gdLst/>
            <a:ahLst/>
            <a:cxnLst/>
            <a:rect l="l" t="t" r="r" b="b"/>
            <a:pathLst>
              <a:path w="416559" h="306705">
                <a:moveTo>
                  <a:pt x="0" y="0"/>
                </a:moveTo>
                <a:lnTo>
                  <a:pt x="416051" y="0"/>
                </a:lnTo>
                <a:lnTo>
                  <a:pt x="416051" y="306323"/>
                </a:lnTo>
                <a:lnTo>
                  <a:pt x="0" y="306323"/>
                </a:lnTo>
                <a:lnTo>
                  <a:pt x="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79831" y="199644"/>
            <a:ext cx="414655" cy="306705"/>
          </a:xfrm>
          <a:custGeom>
            <a:avLst/>
            <a:gdLst/>
            <a:ahLst/>
            <a:cxnLst/>
            <a:rect l="l" t="t" r="r" b="b"/>
            <a:pathLst>
              <a:path w="414655" h="306705">
                <a:moveTo>
                  <a:pt x="0" y="0"/>
                </a:moveTo>
                <a:lnTo>
                  <a:pt x="414528" y="0"/>
                </a:lnTo>
                <a:lnTo>
                  <a:pt x="414528" y="306323"/>
                </a:lnTo>
                <a:lnTo>
                  <a:pt x="0" y="306323"/>
                </a:lnTo>
                <a:lnTo>
                  <a:pt x="0" y="0"/>
                </a:lnTo>
                <a:close/>
              </a:path>
            </a:pathLst>
          </a:custGeom>
          <a:solidFill>
            <a:srgbClr val="B71F21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201" y="53774"/>
            <a:ext cx="457200" cy="47835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52400" y="172819"/>
            <a:ext cx="45085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02</a:t>
            </a:r>
            <a:endParaRPr lang="zh-CN" altLang="en-US" dirty="0">
              <a:latin typeface="微软雅黑" panose="020B0503020204020204" charset="-122"/>
              <a:cs typeface="微软雅黑" panose="020B0503020204020204" charset="-122"/>
            </a:endParaRPr>
          </a:p>
          <a:p>
            <a:endParaRPr lang="zh-CN" altLang="en-US" dirty="0"/>
          </a:p>
        </p:txBody>
      </p:sp>
      <p:sp>
        <p:nvSpPr>
          <p:cNvPr id="14" name="object 8"/>
          <p:cNvSpPr txBox="1"/>
          <p:nvPr/>
        </p:nvSpPr>
        <p:spPr>
          <a:xfrm>
            <a:off x="755650" y="172720"/>
            <a:ext cx="1993265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 eaLnBrk="0" hangingPunct="0">
              <a:buClrTx/>
              <a:buSzTx/>
              <a:buFont typeface="Arial" panose="020B0604020202020204" pitchFamily="34" charset="0"/>
              <a:buNone/>
            </a:pPr>
            <a:r>
              <a:rPr lang="zh-CN" altLang="en-US" kern="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测试</a:t>
            </a:r>
            <a:r>
              <a:rPr lang="zh-CN" altLang="en-US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数据总结</a:t>
            </a:r>
            <a:endParaRPr lang="zh-CN" b="1" dirty="0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30723" name="グループ化 7"/>
          <p:cNvGrpSpPr/>
          <p:nvPr/>
        </p:nvGrpSpPr>
        <p:grpSpPr>
          <a:xfrm>
            <a:off x="755650" y="688658"/>
            <a:ext cx="2151380" cy="338137"/>
            <a:chOff x="1696472" y="1652992"/>
            <a:chExt cx="2150768" cy="338554"/>
          </a:xfrm>
        </p:grpSpPr>
        <p:sp>
          <p:nvSpPr>
            <p:cNvPr id="30724" name="テキスト ボックス 1"/>
            <p:cNvSpPr txBox="1"/>
            <p:nvPr/>
          </p:nvSpPr>
          <p:spPr>
            <a:xfrm>
              <a:off x="1801852" y="1653628"/>
              <a:ext cx="2045388" cy="33760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b">
              <a:spAutoFit/>
            </a:bodyPr>
            <a:lstStyle/>
            <a:p>
              <a:r>
                <a:rPr lang="zh-CN" altLang="en-US" sz="1600" b="1" dirty="0">
                  <a:sym typeface="+mn-ea"/>
                </a:rPr>
                <a:t>检测项</a:t>
              </a:r>
              <a:r>
                <a:rPr lang="en-US" altLang="zh-CN" sz="1600" b="1" dirty="0">
                  <a:sym typeface="+mn-ea"/>
                </a:rPr>
                <a:t>10:</a:t>
              </a:r>
              <a:r>
                <a:rPr lang="zh-CN" altLang="en-US" sz="1600" b="1" dirty="0">
                  <a:sym typeface="+mn-ea"/>
                </a:rPr>
                <a:t>线路变形</a:t>
              </a:r>
              <a:endParaRPr lang="zh-CN" altLang="en-US" sz="1600" b="1" dirty="0">
                <a:sym typeface="+mn-ea"/>
              </a:endParaRPr>
            </a:p>
          </p:txBody>
        </p:sp>
        <p:sp>
          <p:nvSpPr>
            <p:cNvPr id="10" name="正方形/長方形 6"/>
            <p:cNvSpPr/>
            <p:nvPr/>
          </p:nvSpPr>
          <p:spPr>
            <a:xfrm>
              <a:off x="1696472" y="1652992"/>
              <a:ext cx="105616" cy="338554"/>
            </a:xfrm>
            <a:prstGeom prst="rect">
              <a:avLst/>
            </a:prstGeom>
            <a:solidFill>
              <a:srgbClr val="B71F2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fontAlgn="auto"/>
              <a:endParaRPr lang="ja-JP" altLang="en-US" strike="noStrike" noProof="1">
                <a:solidFill>
                  <a:srgbClr val="FF0000"/>
                </a:solidFill>
              </a:endParaRPr>
            </a:p>
          </p:txBody>
        </p:sp>
      </p:grpSp>
      <p:cxnSp>
        <p:nvCxnSpPr>
          <p:cNvPr id="4" name="直接箭头连接符 3"/>
          <p:cNvCxnSpPr/>
          <p:nvPr/>
        </p:nvCxnSpPr>
        <p:spPr>
          <a:xfrm flipV="1">
            <a:off x="3276600" y="2076450"/>
            <a:ext cx="4267200" cy="4953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1276350"/>
            <a:ext cx="5737225" cy="308102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755573" y="555523"/>
            <a:ext cx="8368665" cy="0"/>
          </a:xfrm>
          <a:custGeom>
            <a:avLst/>
            <a:gdLst/>
            <a:ahLst/>
            <a:cxnLst/>
            <a:rect l="l" t="t" r="r" b="b"/>
            <a:pathLst>
              <a:path w="8368665">
                <a:moveTo>
                  <a:pt x="0" y="0"/>
                </a:moveTo>
                <a:lnTo>
                  <a:pt x="8368322" y="0"/>
                </a:lnTo>
              </a:path>
            </a:pathLst>
          </a:custGeom>
          <a:ln w="19050">
            <a:solidFill>
              <a:srgbClr val="B71F2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43840" y="254508"/>
            <a:ext cx="416559" cy="306705"/>
          </a:xfrm>
          <a:custGeom>
            <a:avLst/>
            <a:gdLst/>
            <a:ahLst/>
            <a:cxnLst/>
            <a:rect l="l" t="t" r="r" b="b"/>
            <a:pathLst>
              <a:path w="416559" h="306705">
                <a:moveTo>
                  <a:pt x="0" y="0"/>
                </a:moveTo>
                <a:lnTo>
                  <a:pt x="416051" y="0"/>
                </a:lnTo>
                <a:lnTo>
                  <a:pt x="416051" y="306323"/>
                </a:lnTo>
                <a:lnTo>
                  <a:pt x="0" y="306323"/>
                </a:lnTo>
                <a:lnTo>
                  <a:pt x="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79831" y="199644"/>
            <a:ext cx="414655" cy="306705"/>
          </a:xfrm>
          <a:custGeom>
            <a:avLst/>
            <a:gdLst/>
            <a:ahLst/>
            <a:cxnLst/>
            <a:rect l="l" t="t" r="r" b="b"/>
            <a:pathLst>
              <a:path w="414655" h="306705">
                <a:moveTo>
                  <a:pt x="0" y="0"/>
                </a:moveTo>
                <a:lnTo>
                  <a:pt x="414528" y="0"/>
                </a:lnTo>
                <a:lnTo>
                  <a:pt x="414528" y="306323"/>
                </a:lnTo>
                <a:lnTo>
                  <a:pt x="0" y="306323"/>
                </a:lnTo>
                <a:lnTo>
                  <a:pt x="0" y="0"/>
                </a:lnTo>
                <a:close/>
              </a:path>
            </a:pathLst>
          </a:custGeom>
          <a:solidFill>
            <a:srgbClr val="B71F21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1" y="53774"/>
            <a:ext cx="457200" cy="47835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52400" y="172819"/>
            <a:ext cx="45085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02</a:t>
            </a:r>
            <a:endParaRPr lang="zh-CN" altLang="en-US" dirty="0">
              <a:latin typeface="微软雅黑" panose="020B0503020204020204" charset="-122"/>
              <a:cs typeface="微软雅黑" panose="020B0503020204020204" charset="-122"/>
            </a:endParaRPr>
          </a:p>
          <a:p>
            <a:endParaRPr lang="zh-CN" altLang="en-US" dirty="0"/>
          </a:p>
        </p:txBody>
      </p:sp>
      <p:sp>
        <p:nvSpPr>
          <p:cNvPr id="14" name="object 8"/>
          <p:cNvSpPr txBox="1"/>
          <p:nvPr/>
        </p:nvSpPr>
        <p:spPr>
          <a:xfrm>
            <a:off x="758825" y="172720"/>
            <a:ext cx="1993265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 eaLnBrk="0" hangingPunct="0">
              <a:buClrTx/>
              <a:buSzTx/>
              <a:buFont typeface="Arial" panose="020B0604020202020204" pitchFamily="34" charset="0"/>
              <a:buNone/>
            </a:pPr>
            <a:r>
              <a:rPr lang="zh-CN" altLang="en-US" kern="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测试</a:t>
            </a:r>
            <a:r>
              <a:rPr lang="zh-CN" altLang="en-US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数据总结</a:t>
            </a:r>
            <a:endParaRPr lang="zh-CN" b="1" dirty="0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30723" name="グループ化 7"/>
          <p:cNvGrpSpPr/>
          <p:nvPr/>
        </p:nvGrpSpPr>
        <p:grpSpPr>
          <a:xfrm>
            <a:off x="755650" y="688658"/>
            <a:ext cx="2151380" cy="338137"/>
            <a:chOff x="1696472" y="1652992"/>
            <a:chExt cx="2150768" cy="338554"/>
          </a:xfrm>
        </p:grpSpPr>
        <p:sp>
          <p:nvSpPr>
            <p:cNvPr id="30724" name="テキスト ボックス 1"/>
            <p:cNvSpPr txBox="1"/>
            <p:nvPr/>
          </p:nvSpPr>
          <p:spPr>
            <a:xfrm>
              <a:off x="1801852" y="1653628"/>
              <a:ext cx="2045388" cy="33760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b">
              <a:spAutoFit/>
            </a:bodyPr>
            <a:lstStyle/>
            <a:p>
              <a:r>
                <a:rPr lang="zh-CN" altLang="en-US" sz="1600" b="1" dirty="0">
                  <a:sym typeface="+mn-ea"/>
                </a:rPr>
                <a:t>检测项</a:t>
              </a:r>
              <a:r>
                <a:rPr lang="en-US" altLang="zh-CN" sz="1600" b="1" dirty="0">
                  <a:sym typeface="+mn-ea"/>
                </a:rPr>
                <a:t>11:</a:t>
              </a:r>
              <a:r>
                <a:rPr lang="zh-CN" altLang="en-US" sz="1600" b="1" dirty="0">
                  <a:sym typeface="+mn-ea"/>
                </a:rPr>
                <a:t>氧化</a:t>
              </a:r>
              <a:endParaRPr lang="zh-CN" altLang="en-US" sz="1600" b="1" dirty="0">
                <a:sym typeface="+mn-ea"/>
              </a:endParaRPr>
            </a:p>
          </p:txBody>
        </p:sp>
        <p:sp>
          <p:nvSpPr>
            <p:cNvPr id="10" name="正方形/長方形 6"/>
            <p:cNvSpPr/>
            <p:nvPr/>
          </p:nvSpPr>
          <p:spPr>
            <a:xfrm>
              <a:off x="1696472" y="1652992"/>
              <a:ext cx="105616" cy="338554"/>
            </a:xfrm>
            <a:prstGeom prst="rect">
              <a:avLst/>
            </a:prstGeom>
            <a:solidFill>
              <a:srgbClr val="B71F2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fontAlgn="auto"/>
              <a:endParaRPr lang="ja-JP" altLang="en-US" strike="noStrike" noProof="1">
                <a:solidFill>
                  <a:srgbClr val="FF0000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895350"/>
            <a:ext cx="2305050" cy="1962150"/>
          </a:xfrm>
          <a:prstGeom prst="rect">
            <a:avLst/>
          </a:prstGeom>
        </p:spPr>
      </p:pic>
      <p:cxnSp>
        <p:nvCxnSpPr>
          <p:cNvPr id="4" name="直接箭头连接符 3"/>
          <p:cNvCxnSpPr/>
          <p:nvPr/>
        </p:nvCxnSpPr>
        <p:spPr>
          <a:xfrm flipV="1">
            <a:off x="3733800" y="1885950"/>
            <a:ext cx="4495800" cy="762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53200" y="694690"/>
            <a:ext cx="2388870" cy="26384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1276350"/>
            <a:ext cx="5202555" cy="3629025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755573" y="555523"/>
            <a:ext cx="8368665" cy="0"/>
          </a:xfrm>
          <a:custGeom>
            <a:avLst/>
            <a:gdLst/>
            <a:ahLst/>
            <a:cxnLst/>
            <a:rect l="l" t="t" r="r" b="b"/>
            <a:pathLst>
              <a:path w="8368665">
                <a:moveTo>
                  <a:pt x="0" y="0"/>
                </a:moveTo>
                <a:lnTo>
                  <a:pt x="8368322" y="0"/>
                </a:lnTo>
              </a:path>
            </a:pathLst>
          </a:custGeom>
          <a:ln w="19050">
            <a:solidFill>
              <a:srgbClr val="B71F2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43840" y="254508"/>
            <a:ext cx="416559" cy="306705"/>
          </a:xfrm>
          <a:custGeom>
            <a:avLst/>
            <a:gdLst/>
            <a:ahLst/>
            <a:cxnLst/>
            <a:rect l="l" t="t" r="r" b="b"/>
            <a:pathLst>
              <a:path w="416559" h="306705">
                <a:moveTo>
                  <a:pt x="0" y="0"/>
                </a:moveTo>
                <a:lnTo>
                  <a:pt x="416051" y="0"/>
                </a:lnTo>
                <a:lnTo>
                  <a:pt x="416051" y="306323"/>
                </a:lnTo>
                <a:lnTo>
                  <a:pt x="0" y="306323"/>
                </a:lnTo>
                <a:lnTo>
                  <a:pt x="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79831" y="199644"/>
            <a:ext cx="414655" cy="306705"/>
          </a:xfrm>
          <a:custGeom>
            <a:avLst/>
            <a:gdLst/>
            <a:ahLst/>
            <a:cxnLst/>
            <a:rect l="l" t="t" r="r" b="b"/>
            <a:pathLst>
              <a:path w="414655" h="306705">
                <a:moveTo>
                  <a:pt x="0" y="0"/>
                </a:moveTo>
                <a:lnTo>
                  <a:pt x="414528" y="0"/>
                </a:lnTo>
                <a:lnTo>
                  <a:pt x="414528" y="306323"/>
                </a:lnTo>
                <a:lnTo>
                  <a:pt x="0" y="306323"/>
                </a:lnTo>
                <a:lnTo>
                  <a:pt x="0" y="0"/>
                </a:lnTo>
                <a:close/>
              </a:path>
            </a:pathLst>
          </a:custGeom>
          <a:solidFill>
            <a:srgbClr val="B71F21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201" y="53774"/>
            <a:ext cx="457200" cy="47835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52400" y="172819"/>
            <a:ext cx="45085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02</a:t>
            </a:r>
            <a:endParaRPr lang="zh-CN" altLang="en-US" dirty="0">
              <a:latin typeface="微软雅黑" panose="020B0503020204020204" charset="-122"/>
              <a:cs typeface="微软雅黑" panose="020B0503020204020204" charset="-122"/>
            </a:endParaRPr>
          </a:p>
          <a:p>
            <a:endParaRPr lang="zh-CN" altLang="en-US" dirty="0"/>
          </a:p>
        </p:txBody>
      </p:sp>
      <p:sp>
        <p:nvSpPr>
          <p:cNvPr id="14" name="object 8"/>
          <p:cNvSpPr txBox="1"/>
          <p:nvPr/>
        </p:nvSpPr>
        <p:spPr>
          <a:xfrm>
            <a:off x="758825" y="172720"/>
            <a:ext cx="1993265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 eaLnBrk="0" hangingPunct="0">
              <a:buClrTx/>
              <a:buSzTx/>
              <a:buFont typeface="Arial" panose="020B0604020202020204" pitchFamily="34" charset="0"/>
              <a:buNone/>
            </a:pPr>
            <a:r>
              <a:rPr lang="zh-CN" altLang="en-US" kern="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测试</a:t>
            </a:r>
            <a:r>
              <a:rPr lang="zh-CN" altLang="en-US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数据总结</a:t>
            </a:r>
            <a:endParaRPr lang="zh-CN" b="1" dirty="0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30723" name="グループ化 7"/>
          <p:cNvGrpSpPr/>
          <p:nvPr/>
        </p:nvGrpSpPr>
        <p:grpSpPr>
          <a:xfrm>
            <a:off x="755650" y="688658"/>
            <a:ext cx="2741930" cy="338137"/>
            <a:chOff x="1696472" y="1652992"/>
            <a:chExt cx="2741150" cy="338554"/>
          </a:xfrm>
        </p:grpSpPr>
        <p:sp>
          <p:nvSpPr>
            <p:cNvPr id="30724" name="テキスト ボックス 1"/>
            <p:cNvSpPr txBox="1"/>
            <p:nvPr/>
          </p:nvSpPr>
          <p:spPr>
            <a:xfrm>
              <a:off x="1801852" y="1653628"/>
              <a:ext cx="2635770" cy="33760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b">
              <a:spAutoFit/>
            </a:bodyPr>
            <a:lstStyle/>
            <a:p>
              <a:r>
                <a:rPr lang="zh-CN" altLang="en-US" sz="1600" b="1" dirty="0">
                  <a:sym typeface="+mn-ea"/>
                </a:rPr>
                <a:t>检测项</a:t>
              </a:r>
              <a:r>
                <a:rPr lang="en-US" altLang="zh-CN" sz="1600" b="1" dirty="0">
                  <a:sym typeface="+mn-ea"/>
                </a:rPr>
                <a:t>12:</a:t>
              </a:r>
              <a:r>
                <a:rPr lang="zh-CN" altLang="en-US" sz="1600" b="1" dirty="0">
                  <a:sym typeface="+mn-ea"/>
                </a:rPr>
                <a:t>蓝膜</a:t>
              </a:r>
              <a:endParaRPr lang="zh-CN" altLang="en-US" sz="1600" b="1" dirty="0">
                <a:sym typeface="+mn-ea"/>
              </a:endParaRPr>
            </a:p>
          </p:txBody>
        </p:sp>
        <p:sp>
          <p:nvSpPr>
            <p:cNvPr id="10" name="正方形/長方形 6"/>
            <p:cNvSpPr/>
            <p:nvPr/>
          </p:nvSpPr>
          <p:spPr>
            <a:xfrm>
              <a:off x="1696472" y="1652992"/>
              <a:ext cx="105616" cy="338554"/>
            </a:xfrm>
            <a:prstGeom prst="rect">
              <a:avLst/>
            </a:prstGeom>
            <a:solidFill>
              <a:srgbClr val="B71F2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fontAlgn="auto"/>
              <a:endParaRPr lang="ja-JP" altLang="en-US" strike="noStrike" noProof="1">
                <a:solidFill>
                  <a:srgbClr val="FF0000"/>
                </a:solidFill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1905000" y="3046730"/>
            <a:ext cx="685800" cy="8153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直接箭头连接符 8"/>
          <p:cNvCxnSpPr/>
          <p:nvPr/>
        </p:nvCxnSpPr>
        <p:spPr>
          <a:xfrm flipV="1">
            <a:off x="2590800" y="2343150"/>
            <a:ext cx="5334000" cy="838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24600" y="1047750"/>
            <a:ext cx="1560195" cy="19526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1764665"/>
            <a:ext cx="3611880" cy="199517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755573" y="555523"/>
            <a:ext cx="8368665" cy="0"/>
          </a:xfrm>
          <a:custGeom>
            <a:avLst/>
            <a:gdLst/>
            <a:ahLst/>
            <a:cxnLst/>
            <a:rect l="l" t="t" r="r" b="b"/>
            <a:pathLst>
              <a:path w="8368665">
                <a:moveTo>
                  <a:pt x="0" y="0"/>
                </a:moveTo>
                <a:lnTo>
                  <a:pt x="8368322" y="0"/>
                </a:lnTo>
              </a:path>
            </a:pathLst>
          </a:custGeom>
          <a:ln w="19050">
            <a:solidFill>
              <a:srgbClr val="B71F2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43840" y="254508"/>
            <a:ext cx="416559" cy="306705"/>
          </a:xfrm>
          <a:custGeom>
            <a:avLst/>
            <a:gdLst/>
            <a:ahLst/>
            <a:cxnLst/>
            <a:rect l="l" t="t" r="r" b="b"/>
            <a:pathLst>
              <a:path w="416559" h="306705">
                <a:moveTo>
                  <a:pt x="0" y="0"/>
                </a:moveTo>
                <a:lnTo>
                  <a:pt x="416051" y="0"/>
                </a:lnTo>
                <a:lnTo>
                  <a:pt x="416051" y="306323"/>
                </a:lnTo>
                <a:lnTo>
                  <a:pt x="0" y="306323"/>
                </a:lnTo>
                <a:lnTo>
                  <a:pt x="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79831" y="199644"/>
            <a:ext cx="414655" cy="306705"/>
          </a:xfrm>
          <a:custGeom>
            <a:avLst/>
            <a:gdLst/>
            <a:ahLst/>
            <a:cxnLst/>
            <a:rect l="l" t="t" r="r" b="b"/>
            <a:pathLst>
              <a:path w="414655" h="306705">
                <a:moveTo>
                  <a:pt x="0" y="0"/>
                </a:moveTo>
                <a:lnTo>
                  <a:pt x="414528" y="0"/>
                </a:lnTo>
                <a:lnTo>
                  <a:pt x="414528" y="306323"/>
                </a:lnTo>
                <a:lnTo>
                  <a:pt x="0" y="306323"/>
                </a:lnTo>
                <a:lnTo>
                  <a:pt x="0" y="0"/>
                </a:lnTo>
                <a:close/>
              </a:path>
            </a:pathLst>
          </a:custGeom>
          <a:solidFill>
            <a:srgbClr val="B71F21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201" y="53774"/>
            <a:ext cx="457200" cy="47835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52400" y="172819"/>
            <a:ext cx="45085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02</a:t>
            </a:r>
            <a:endParaRPr lang="zh-CN" altLang="en-US" dirty="0">
              <a:latin typeface="微软雅黑" panose="020B0503020204020204" charset="-122"/>
              <a:cs typeface="微软雅黑" panose="020B0503020204020204" charset="-122"/>
            </a:endParaRPr>
          </a:p>
          <a:p>
            <a:endParaRPr lang="zh-CN" altLang="en-US" dirty="0"/>
          </a:p>
        </p:txBody>
      </p:sp>
      <p:sp>
        <p:nvSpPr>
          <p:cNvPr id="14" name="object 8"/>
          <p:cNvSpPr txBox="1"/>
          <p:nvPr/>
        </p:nvSpPr>
        <p:spPr>
          <a:xfrm>
            <a:off x="758825" y="172720"/>
            <a:ext cx="1993265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 eaLnBrk="0" hangingPunct="0">
              <a:buClrTx/>
              <a:buSzTx/>
              <a:buFont typeface="Arial" panose="020B0604020202020204" pitchFamily="34" charset="0"/>
              <a:buNone/>
            </a:pPr>
            <a:r>
              <a:rPr lang="zh-CN" altLang="en-US" kern="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测试</a:t>
            </a:r>
            <a:r>
              <a:rPr lang="zh-CN" altLang="en-US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数据总结</a:t>
            </a:r>
            <a:endParaRPr lang="zh-CN" b="1" dirty="0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30723" name="グループ化 7"/>
          <p:cNvGrpSpPr/>
          <p:nvPr/>
        </p:nvGrpSpPr>
        <p:grpSpPr>
          <a:xfrm>
            <a:off x="755650" y="688658"/>
            <a:ext cx="2741930" cy="338137"/>
            <a:chOff x="1696472" y="1652992"/>
            <a:chExt cx="2741150" cy="338554"/>
          </a:xfrm>
        </p:grpSpPr>
        <p:sp>
          <p:nvSpPr>
            <p:cNvPr id="30724" name="テキスト ボックス 1"/>
            <p:cNvSpPr txBox="1"/>
            <p:nvPr/>
          </p:nvSpPr>
          <p:spPr>
            <a:xfrm>
              <a:off x="1801852" y="1653628"/>
              <a:ext cx="2635770" cy="33760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b">
              <a:spAutoFit/>
            </a:bodyPr>
            <a:lstStyle/>
            <a:p>
              <a:r>
                <a:rPr lang="zh-CN" altLang="en-US" sz="1600" b="1" dirty="0">
                  <a:sym typeface="+mn-ea"/>
                </a:rPr>
                <a:t>检测项</a:t>
              </a:r>
              <a:r>
                <a:rPr lang="en-US" altLang="zh-CN" sz="1600" b="1" dirty="0">
                  <a:sym typeface="+mn-ea"/>
                </a:rPr>
                <a:t>13:</a:t>
              </a:r>
              <a:r>
                <a:rPr lang="zh-CN" altLang="en-US" sz="1600" b="1" dirty="0">
                  <a:sym typeface="+mn-ea"/>
                </a:rPr>
                <a:t>纳米层残留</a:t>
              </a:r>
              <a:endParaRPr lang="zh-CN" altLang="en-US" sz="1600" b="1" dirty="0">
                <a:sym typeface="+mn-ea"/>
              </a:endParaRPr>
            </a:p>
          </p:txBody>
        </p:sp>
        <p:sp>
          <p:nvSpPr>
            <p:cNvPr id="10" name="正方形/長方形 6"/>
            <p:cNvSpPr/>
            <p:nvPr/>
          </p:nvSpPr>
          <p:spPr>
            <a:xfrm>
              <a:off x="1696472" y="1652992"/>
              <a:ext cx="105616" cy="338554"/>
            </a:xfrm>
            <a:prstGeom prst="rect">
              <a:avLst/>
            </a:prstGeom>
            <a:solidFill>
              <a:srgbClr val="B71F2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fontAlgn="auto"/>
              <a:endParaRPr lang="ja-JP" altLang="en-US" strike="noStrike" noProof="1">
                <a:solidFill>
                  <a:srgbClr val="FF0000"/>
                </a:solidFill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1447800" y="2800350"/>
            <a:ext cx="685800" cy="8153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直接箭头连接符 8"/>
          <p:cNvCxnSpPr/>
          <p:nvPr/>
        </p:nvCxnSpPr>
        <p:spPr>
          <a:xfrm flipV="1">
            <a:off x="1981200" y="2190750"/>
            <a:ext cx="5105400" cy="1066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755573" y="555523"/>
            <a:ext cx="8368665" cy="0"/>
          </a:xfrm>
          <a:custGeom>
            <a:avLst/>
            <a:gdLst/>
            <a:ahLst/>
            <a:cxnLst/>
            <a:rect l="l" t="t" r="r" b="b"/>
            <a:pathLst>
              <a:path w="8368665">
                <a:moveTo>
                  <a:pt x="0" y="0"/>
                </a:moveTo>
                <a:lnTo>
                  <a:pt x="8368322" y="0"/>
                </a:lnTo>
              </a:path>
            </a:pathLst>
          </a:custGeom>
          <a:ln w="19050">
            <a:solidFill>
              <a:srgbClr val="B71F2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43840" y="254508"/>
            <a:ext cx="416559" cy="306705"/>
          </a:xfrm>
          <a:custGeom>
            <a:avLst/>
            <a:gdLst/>
            <a:ahLst/>
            <a:cxnLst/>
            <a:rect l="l" t="t" r="r" b="b"/>
            <a:pathLst>
              <a:path w="416559" h="306705">
                <a:moveTo>
                  <a:pt x="0" y="0"/>
                </a:moveTo>
                <a:lnTo>
                  <a:pt x="416051" y="0"/>
                </a:lnTo>
                <a:lnTo>
                  <a:pt x="416051" y="306323"/>
                </a:lnTo>
                <a:lnTo>
                  <a:pt x="0" y="306323"/>
                </a:lnTo>
                <a:lnTo>
                  <a:pt x="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79831" y="199644"/>
            <a:ext cx="414655" cy="306705"/>
          </a:xfrm>
          <a:custGeom>
            <a:avLst/>
            <a:gdLst/>
            <a:ahLst/>
            <a:cxnLst/>
            <a:rect l="l" t="t" r="r" b="b"/>
            <a:pathLst>
              <a:path w="414655" h="306705">
                <a:moveTo>
                  <a:pt x="0" y="0"/>
                </a:moveTo>
                <a:lnTo>
                  <a:pt x="414528" y="0"/>
                </a:lnTo>
                <a:lnTo>
                  <a:pt x="414528" y="306323"/>
                </a:lnTo>
                <a:lnTo>
                  <a:pt x="0" y="306323"/>
                </a:lnTo>
                <a:lnTo>
                  <a:pt x="0" y="0"/>
                </a:lnTo>
                <a:close/>
              </a:path>
            </a:pathLst>
          </a:custGeom>
          <a:solidFill>
            <a:srgbClr val="B71F21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58201" y="53774"/>
            <a:ext cx="457200" cy="47835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52400" y="172819"/>
            <a:ext cx="45085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02</a:t>
            </a:r>
            <a:endParaRPr lang="zh-CN" altLang="en-US" dirty="0">
              <a:latin typeface="微软雅黑" panose="020B0503020204020204" charset="-122"/>
              <a:cs typeface="微软雅黑" panose="020B0503020204020204" charset="-122"/>
            </a:endParaRPr>
          </a:p>
          <a:p>
            <a:endParaRPr lang="zh-CN" altLang="en-US" dirty="0"/>
          </a:p>
        </p:txBody>
      </p:sp>
      <p:sp>
        <p:nvSpPr>
          <p:cNvPr id="14" name="object 8"/>
          <p:cNvSpPr txBox="1"/>
          <p:nvPr/>
        </p:nvSpPr>
        <p:spPr>
          <a:xfrm>
            <a:off x="758825" y="172720"/>
            <a:ext cx="1993265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 eaLnBrk="0" hangingPunct="0">
              <a:buClrTx/>
              <a:buSzTx/>
              <a:buFont typeface="Arial" panose="020B0604020202020204" pitchFamily="34" charset="0"/>
              <a:buNone/>
            </a:pPr>
            <a:r>
              <a:rPr lang="zh-CN" altLang="en-US" kern="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测试</a:t>
            </a:r>
            <a:r>
              <a:rPr lang="zh-CN" altLang="en-US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数据总结</a:t>
            </a:r>
            <a:endParaRPr lang="zh-CN" b="1" dirty="0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30723" name="グループ化 7"/>
          <p:cNvGrpSpPr/>
          <p:nvPr/>
        </p:nvGrpSpPr>
        <p:grpSpPr>
          <a:xfrm>
            <a:off x="755650" y="688658"/>
            <a:ext cx="2741930" cy="338137"/>
            <a:chOff x="1696472" y="1652992"/>
            <a:chExt cx="2741150" cy="338554"/>
          </a:xfrm>
        </p:grpSpPr>
        <p:sp>
          <p:nvSpPr>
            <p:cNvPr id="30724" name="テキスト ボックス 1"/>
            <p:cNvSpPr txBox="1"/>
            <p:nvPr/>
          </p:nvSpPr>
          <p:spPr>
            <a:xfrm>
              <a:off x="1801852" y="1653628"/>
              <a:ext cx="2635770" cy="33760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b">
              <a:spAutoFit/>
            </a:bodyPr>
            <a:lstStyle/>
            <a:p>
              <a:r>
                <a:rPr lang="zh-CN" altLang="en-US" sz="1600" b="1" dirty="0">
                  <a:sym typeface="+mn-ea"/>
                </a:rPr>
                <a:t>检测项</a:t>
              </a:r>
              <a:r>
                <a:rPr lang="en-US" altLang="zh-CN" sz="1600" b="1" dirty="0">
                  <a:sym typeface="+mn-ea"/>
                </a:rPr>
                <a:t>14:</a:t>
              </a:r>
              <a:r>
                <a:rPr lang="zh-CN" altLang="en-US" sz="1600" b="1" dirty="0">
                  <a:sym typeface="+mn-ea"/>
                </a:rPr>
                <a:t>线细、线粗</a:t>
              </a:r>
              <a:endParaRPr lang="zh-CN" altLang="en-US" sz="1600" b="1" dirty="0">
                <a:sym typeface="+mn-ea"/>
              </a:endParaRPr>
            </a:p>
          </p:txBody>
        </p:sp>
        <p:sp>
          <p:nvSpPr>
            <p:cNvPr id="10" name="正方形/長方形 6"/>
            <p:cNvSpPr/>
            <p:nvPr/>
          </p:nvSpPr>
          <p:spPr>
            <a:xfrm>
              <a:off x="1696472" y="1652992"/>
              <a:ext cx="105616" cy="338554"/>
            </a:xfrm>
            <a:prstGeom prst="rect">
              <a:avLst/>
            </a:prstGeom>
            <a:solidFill>
              <a:srgbClr val="B71F2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fontAlgn="auto"/>
              <a:endParaRPr lang="ja-JP" altLang="en-US" strike="noStrike" noProof="1">
                <a:solidFill>
                  <a:srgbClr val="FF0000"/>
                </a:solidFill>
              </a:endParaRPr>
            </a:p>
          </p:txBody>
        </p:sp>
      </p:grpSp>
      <p:pic>
        <p:nvPicPr>
          <p:cNvPr id="2" name="图片 1" descr="U20-V21-RUN-2022-08-19-14-16-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" y="1160145"/>
            <a:ext cx="5636895" cy="36766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648970"/>
            <a:ext cx="2056765" cy="239077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200400" y="3714750"/>
            <a:ext cx="685800" cy="838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直接箭头连接符 8"/>
          <p:cNvCxnSpPr/>
          <p:nvPr/>
        </p:nvCxnSpPr>
        <p:spPr>
          <a:xfrm flipV="1">
            <a:off x="3657600" y="2419350"/>
            <a:ext cx="4343400" cy="1447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3250" y="1200150"/>
            <a:ext cx="4867275" cy="359664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755573" y="555523"/>
            <a:ext cx="8368665" cy="0"/>
          </a:xfrm>
          <a:custGeom>
            <a:avLst/>
            <a:gdLst/>
            <a:ahLst/>
            <a:cxnLst/>
            <a:rect l="l" t="t" r="r" b="b"/>
            <a:pathLst>
              <a:path w="8368665">
                <a:moveTo>
                  <a:pt x="0" y="0"/>
                </a:moveTo>
                <a:lnTo>
                  <a:pt x="8368322" y="0"/>
                </a:lnTo>
              </a:path>
            </a:pathLst>
          </a:custGeom>
          <a:ln w="19050">
            <a:solidFill>
              <a:srgbClr val="B71F2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43840" y="254508"/>
            <a:ext cx="416559" cy="306705"/>
          </a:xfrm>
          <a:custGeom>
            <a:avLst/>
            <a:gdLst/>
            <a:ahLst/>
            <a:cxnLst/>
            <a:rect l="l" t="t" r="r" b="b"/>
            <a:pathLst>
              <a:path w="416559" h="306705">
                <a:moveTo>
                  <a:pt x="0" y="0"/>
                </a:moveTo>
                <a:lnTo>
                  <a:pt x="416051" y="0"/>
                </a:lnTo>
                <a:lnTo>
                  <a:pt x="416051" y="306323"/>
                </a:lnTo>
                <a:lnTo>
                  <a:pt x="0" y="306323"/>
                </a:lnTo>
                <a:lnTo>
                  <a:pt x="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79831" y="199644"/>
            <a:ext cx="414655" cy="306705"/>
          </a:xfrm>
          <a:custGeom>
            <a:avLst/>
            <a:gdLst/>
            <a:ahLst/>
            <a:cxnLst/>
            <a:rect l="l" t="t" r="r" b="b"/>
            <a:pathLst>
              <a:path w="414655" h="306705">
                <a:moveTo>
                  <a:pt x="0" y="0"/>
                </a:moveTo>
                <a:lnTo>
                  <a:pt x="414528" y="0"/>
                </a:lnTo>
                <a:lnTo>
                  <a:pt x="414528" y="306323"/>
                </a:lnTo>
                <a:lnTo>
                  <a:pt x="0" y="306323"/>
                </a:lnTo>
                <a:lnTo>
                  <a:pt x="0" y="0"/>
                </a:lnTo>
                <a:close/>
              </a:path>
            </a:pathLst>
          </a:custGeom>
          <a:solidFill>
            <a:srgbClr val="B71F21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1" y="53774"/>
            <a:ext cx="457200" cy="47835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52400" y="172819"/>
            <a:ext cx="45085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02</a:t>
            </a:r>
            <a:endParaRPr lang="zh-CN" altLang="en-US" dirty="0">
              <a:latin typeface="微软雅黑" panose="020B0503020204020204" charset="-122"/>
              <a:cs typeface="微软雅黑" panose="020B0503020204020204" charset="-122"/>
            </a:endParaRPr>
          </a:p>
          <a:p>
            <a:endParaRPr lang="zh-CN" altLang="en-US" dirty="0"/>
          </a:p>
        </p:txBody>
      </p:sp>
      <p:sp>
        <p:nvSpPr>
          <p:cNvPr id="14" name="object 8"/>
          <p:cNvSpPr txBox="1"/>
          <p:nvPr/>
        </p:nvSpPr>
        <p:spPr>
          <a:xfrm>
            <a:off x="758825" y="172720"/>
            <a:ext cx="1993265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 eaLnBrk="0" hangingPunct="0">
              <a:buClrTx/>
              <a:buSzTx/>
              <a:buFont typeface="Arial" panose="020B0604020202020204" pitchFamily="34" charset="0"/>
              <a:buNone/>
            </a:pPr>
            <a:r>
              <a:rPr lang="zh-CN" altLang="en-US" kern="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测试</a:t>
            </a:r>
            <a:r>
              <a:rPr lang="zh-CN" altLang="en-US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数据总结</a:t>
            </a:r>
            <a:endParaRPr lang="zh-CN" b="1" dirty="0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30723" name="グループ化 7"/>
          <p:cNvGrpSpPr/>
          <p:nvPr/>
        </p:nvGrpSpPr>
        <p:grpSpPr>
          <a:xfrm>
            <a:off x="755650" y="688658"/>
            <a:ext cx="2741930" cy="338137"/>
            <a:chOff x="1696472" y="1652992"/>
            <a:chExt cx="2741150" cy="338554"/>
          </a:xfrm>
        </p:grpSpPr>
        <p:sp>
          <p:nvSpPr>
            <p:cNvPr id="30724" name="テキスト ボックス 1"/>
            <p:cNvSpPr txBox="1"/>
            <p:nvPr/>
          </p:nvSpPr>
          <p:spPr>
            <a:xfrm>
              <a:off x="1801852" y="1653628"/>
              <a:ext cx="2635770" cy="33760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b">
              <a:spAutoFit/>
            </a:bodyPr>
            <a:lstStyle/>
            <a:p>
              <a:r>
                <a:rPr lang="zh-CN" altLang="en-US" sz="1600" b="1" dirty="0">
                  <a:sym typeface="+mn-ea"/>
                </a:rPr>
                <a:t>检测项</a:t>
              </a:r>
              <a:r>
                <a:rPr lang="en-US" altLang="zh-CN" sz="1600" b="1" dirty="0">
                  <a:sym typeface="+mn-ea"/>
                </a:rPr>
                <a:t>15:</a:t>
              </a:r>
              <a:r>
                <a:rPr lang="zh-CN" altLang="en-US" sz="1600" b="1" dirty="0">
                  <a:sym typeface="+mn-ea"/>
                </a:rPr>
                <a:t>裂纹</a:t>
              </a:r>
              <a:endParaRPr lang="zh-CN" altLang="en-US" sz="1600" b="1" dirty="0">
                <a:sym typeface="+mn-ea"/>
              </a:endParaRPr>
            </a:p>
          </p:txBody>
        </p:sp>
        <p:sp>
          <p:nvSpPr>
            <p:cNvPr id="10" name="正方形/長方形 6"/>
            <p:cNvSpPr/>
            <p:nvPr/>
          </p:nvSpPr>
          <p:spPr>
            <a:xfrm>
              <a:off x="1696472" y="1652992"/>
              <a:ext cx="105616" cy="338554"/>
            </a:xfrm>
            <a:prstGeom prst="rect">
              <a:avLst/>
            </a:prstGeom>
            <a:solidFill>
              <a:srgbClr val="B71F2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fontAlgn="auto"/>
              <a:endParaRPr lang="ja-JP" altLang="en-US" strike="noStrike" noProof="1">
                <a:solidFill>
                  <a:srgbClr val="FF0000"/>
                </a:solidFill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2055495" y="2424430"/>
            <a:ext cx="503555" cy="23380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701675"/>
            <a:ext cx="3038475" cy="2467610"/>
          </a:xfrm>
          <a:prstGeom prst="rect">
            <a:avLst/>
          </a:prstGeom>
        </p:spPr>
      </p:pic>
      <p:cxnSp>
        <p:nvCxnSpPr>
          <p:cNvPr id="9" name="直接箭头连接符 8"/>
          <p:cNvCxnSpPr/>
          <p:nvPr/>
        </p:nvCxnSpPr>
        <p:spPr>
          <a:xfrm flipV="1">
            <a:off x="2514600" y="2190750"/>
            <a:ext cx="4495800" cy="2209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1352550"/>
            <a:ext cx="5360670" cy="289306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755573" y="555523"/>
            <a:ext cx="8368665" cy="0"/>
          </a:xfrm>
          <a:custGeom>
            <a:avLst/>
            <a:gdLst/>
            <a:ahLst/>
            <a:cxnLst/>
            <a:rect l="l" t="t" r="r" b="b"/>
            <a:pathLst>
              <a:path w="8368665">
                <a:moveTo>
                  <a:pt x="0" y="0"/>
                </a:moveTo>
                <a:lnTo>
                  <a:pt x="8368322" y="0"/>
                </a:lnTo>
              </a:path>
            </a:pathLst>
          </a:custGeom>
          <a:ln w="19050">
            <a:solidFill>
              <a:srgbClr val="B71F2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43840" y="254508"/>
            <a:ext cx="416559" cy="306705"/>
          </a:xfrm>
          <a:custGeom>
            <a:avLst/>
            <a:gdLst/>
            <a:ahLst/>
            <a:cxnLst/>
            <a:rect l="l" t="t" r="r" b="b"/>
            <a:pathLst>
              <a:path w="416559" h="306705">
                <a:moveTo>
                  <a:pt x="0" y="0"/>
                </a:moveTo>
                <a:lnTo>
                  <a:pt x="416051" y="0"/>
                </a:lnTo>
                <a:lnTo>
                  <a:pt x="416051" y="306323"/>
                </a:lnTo>
                <a:lnTo>
                  <a:pt x="0" y="306323"/>
                </a:lnTo>
                <a:lnTo>
                  <a:pt x="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79831" y="199644"/>
            <a:ext cx="414655" cy="306705"/>
          </a:xfrm>
          <a:custGeom>
            <a:avLst/>
            <a:gdLst/>
            <a:ahLst/>
            <a:cxnLst/>
            <a:rect l="l" t="t" r="r" b="b"/>
            <a:pathLst>
              <a:path w="414655" h="306705">
                <a:moveTo>
                  <a:pt x="0" y="0"/>
                </a:moveTo>
                <a:lnTo>
                  <a:pt x="414528" y="0"/>
                </a:lnTo>
                <a:lnTo>
                  <a:pt x="414528" y="306323"/>
                </a:lnTo>
                <a:lnTo>
                  <a:pt x="0" y="306323"/>
                </a:lnTo>
                <a:lnTo>
                  <a:pt x="0" y="0"/>
                </a:lnTo>
                <a:close/>
              </a:path>
            </a:pathLst>
          </a:custGeom>
          <a:solidFill>
            <a:srgbClr val="B71F21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1" y="53774"/>
            <a:ext cx="457200" cy="47835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52400" y="172819"/>
            <a:ext cx="45085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02</a:t>
            </a:r>
            <a:endParaRPr lang="zh-CN" altLang="en-US" dirty="0">
              <a:latin typeface="微软雅黑" panose="020B0503020204020204" charset="-122"/>
              <a:cs typeface="微软雅黑" panose="020B0503020204020204" charset="-122"/>
            </a:endParaRPr>
          </a:p>
          <a:p>
            <a:endParaRPr lang="zh-CN" altLang="en-US" dirty="0"/>
          </a:p>
        </p:txBody>
      </p:sp>
      <p:sp>
        <p:nvSpPr>
          <p:cNvPr id="14" name="object 8"/>
          <p:cNvSpPr txBox="1"/>
          <p:nvPr/>
        </p:nvSpPr>
        <p:spPr>
          <a:xfrm>
            <a:off x="758825" y="172720"/>
            <a:ext cx="1993265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 eaLnBrk="0" hangingPunct="0">
              <a:buClrTx/>
              <a:buSzTx/>
              <a:buFont typeface="Arial" panose="020B0604020202020204" pitchFamily="34" charset="0"/>
              <a:buNone/>
            </a:pPr>
            <a:r>
              <a:rPr lang="zh-CN" altLang="en-US" kern="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测试</a:t>
            </a:r>
            <a:r>
              <a:rPr lang="zh-CN" altLang="en-US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数据总结</a:t>
            </a:r>
            <a:endParaRPr lang="zh-CN" b="1" dirty="0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30723" name="グループ化 7"/>
          <p:cNvGrpSpPr/>
          <p:nvPr/>
        </p:nvGrpSpPr>
        <p:grpSpPr>
          <a:xfrm>
            <a:off x="755650" y="688658"/>
            <a:ext cx="2741930" cy="338137"/>
            <a:chOff x="1696472" y="1652992"/>
            <a:chExt cx="2741150" cy="338554"/>
          </a:xfrm>
        </p:grpSpPr>
        <p:sp>
          <p:nvSpPr>
            <p:cNvPr id="30724" name="テキスト ボックス 1"/>
            <p:cNvSpPr txBox="1"/>
            <p:nvPr/>
          </p:nvSpPr>
          <p:spPr>
            <a:xfrm>
              <a:off x="1801852" y="1653628"/>
              <a:ext cx="2635770" cy="33760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b">
              <a:spAutoFit/>
            </a:bodyPr>
            <a:lstStyle/>
            <a:p>
              <a:r>
                <a:rPr lang="zh-CN" altLang="en-US" sz="1600" b="1" dirty="0">
                  <a:sym typeface="+mn-ea"/>
                </a:rPr>
                <a:t>检测项</a:t>
              </a:r>
              <a:r>
                <a:rPr lang="en-US" altLang="zh-CN" sz="1600" b="1" dirty="0">
                  <a:sym typeface="+mn-ea"/>
                </a:rPr>
                <a:t>16:</a:t>
              </a:r>
              <a:r>
                <a:rPr lang="zh-CN" altLang="en-US" sz="1600" b="1" dirty="0">
                  <a:sym typeface="+mn-ea"/>
                </a:rPr>
                <a:t>破损</a:t>
              </a:r>
              <a:endParaRPr lang="zh-CN" altLang="en-US" sz="1600" b="1" dirty="0">
                <a:sym typeface="+mn-ea"/>
              </a:endParaRPr>
            </a:p>
          </p:txBody>
        </p:sp>
        <p:sp>
          <p:nvSpPr>
            <p:cNvPr id="10" name="正方形/長方形 6"/>
            <p:cNvSpPr/>
            <p:nvPr/>
          </p:nvSpPr>
          <p:spPr>
            <a:xfrm>
              <a:off x="1696472" y="1652992"/>
              <a:ext cx="105616" cy="338554"/>
            </a:xfrm>
            <a:prstGeom prst="rect">
              <a:avLst/>
            </a:prstGeom>
            <a:solidFill>
              <a:srgbClr val="B71F2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fontAlgn="auto"/>
              <a:endParaRPr lang="ja-JP" altLang="en-US" strike="noStrike" noProof="1">
                <a:solidFill>
                  <a:srgbClr val="FF0000"/>
                </a:solidFill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1026795"/>
            <a:ext cx="2597785" cy="1405890"/>
          </a:xfrm>
          <a:prstGeom prst="rect">
            <a:avLst/>
          </a:prstGeom>
        </p:spPr>
      </p:pic>
      <p:cxnSp>
        <p:nvCxnSpPr>
          <p:cNvPr id="9" name="直接箭头连接符 8"/>
          <p:cNvCxnSpPr/>
          <p:nvPr/>
        </p:nvCxnSpPr>
        <p:spPr>
          <a:xfrm flipV="1">
            <a:off x="3429000" y="1657350"/>
            <a:ext cx="3962400" cy="914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/>
          <p:cNvSpPr/>
          <p:nvPr/>
        </p:nvSpPr>
        <p:spPr>
          <a:xfrm flipH="1">
            <a:off x="901065" y="438150"/>
            <a:ext cx="2514600" cy="40195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B71F2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22727" y="2600325"/>
            <a:ext cx="4737142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03</a:t>
            </a:r>
            <a:endParaRPr lang="zh-CN" altLang="en-US" sz="15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3691298" y="2043235"/>
            <a:ext cx="3700103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3581401" y="1452383"/>
            <a:ext cx="1612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bg1">
                    <a:lumMod val="75000"/>
                  </a:schemeClr>
                </a:solidFill>
              </a:rPr>
              <a:t>BUSINSEE</a:t>
            </a:r>
            <a:endParaRPr lang="zh-CN" altLang="en-US" sz="2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614468" y="2138096"/>
            <a:ext cx="1554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跑片测试数据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27085" y="0"/>
            <a:ext cx="701040" cy="54165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755573" y="555523"/>
            <a:ext cx="8368665" cy="0"/>
          </a:xfrm>
          <a:custGeom>
            <a:avLst/>
            <a:gdLst/>
            <a:ahLst/>
            <a:cxnLst/>
            <a:rect l="l" t="t" r="r" b="b"/>
            <a:pathLst>
              <a:path w="8368665">
                <a:moveTo>
                  <a:pt x="0" y="0"/>
                </a:moveTo>
                <a:lnTo>
                  <a:pt x="8368322" y="0"/>
                </a:lnTo>
              </a:path>
            </a:pathLst>
          </a:custGeom>
          <a:ln w="19050">
            <a:solidFill>
              <a:srgbClr val="B71F2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43840" y="254508"/>
            <a:ext cx="416559" cy="306705"/>
          </a:xfrm>
          <a:custGeom>
            <a:avLst/>
            <a:gdLst/>
            <a:ahLst/>
            <a:cxnLst/>
            <a:rect l="l" t="t" r="r" b="b"/>
            <a:pathLst>
              <a:path w="416559" h="306705">
                <a:moveTo>
                  <a:pt x="0" y="0"/>
                </a:moveTo>
                <a:lnTo>
                  <a:pt x="416051" y="0"/>
                </a:lnTo>
                <a:lnTo>
                  <a:pt x="416051" y="306323"/>
                </a:lnTo>
                <a:lnTo>
                  <a:pt x="0" y="306323"/>
                </a:lnTo>
                <a:lnTo>
                  <a:pt x="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79831" y="199644"/>
            <a:ext cx="414655" cy="306705"/>
          </a:xfrm>
          <a:custGeom>
            <a:avLst/>
            <a:gdLst/>
            <a:ahLst/>
            <a:cxnLst/>
            <a:rect l="l" t="t" r="r" b="b"/>
            <a:pathLst>
              <a:path w="414655" h="306705">
                <a:moveTo>
                  <a:pt x="0" y="0"/>
                </a:moveTo>
                <a:lnTo>
                  <a:pt x="414528" y="0"/>
                </a:lnTo>
                <a:lnTo>
                  <a:pt x="414528" y="306323"/>
                </a:lnTo>
                <a:lnTo>
                  <a:pt x="0" y="306323"/>
                </a:lnTo>
                <a:lnTo>
                  <a:pt x="0" y="0"/>
                </a:lnTo>
                <a:close/>
              </a:path>
            </a:pathLst>
          </a:custGeom>
          <a:solidFill>
            <a:srgbClr val="B71F21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58201" y="53774"/>
            <a:ext cx="457200" cy="47835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52400" y="172819"/>
            <a:ext cx="45085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03</a:t>
            </a:r>
            <a:endParaRPr lang="zh-CN" altLang="en-US" dirty="0">
              <a:latin typeface="微软雅黑" panose="020B0503020204020204" charset="-122"/>
              <a:cs typeface="微软雅黑" panose="020B0503020204020204" charset="-122"/>
            </a:endParaRPr>
          </a:p>
          <a:p>
            <a:endParaRPr lang="zh-CN" altLang="en-US" dirty="0"/>
          </a:p>
        </p:txBody>
      </p:sp>
      <p:sp>
        <p:nvSpPr>
          <p:cNvPr id="14" name="object 8"/>
          <p:cNvSpPr txBox="1"/>
          <p:nvPr/>
        </p:nvSpPr>
        <p:spPr>
          <a:xfrm>
            <a:off x="758825" y="172720"/>
            <a:ext cx="1993265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zh-CN" altLang="en-US" b="1" dirty="0">
                <a:latin typeface="微软雅黑" panose="020B0503020204020204" charset="-122"/>
                <a:ea typeface="宋体" panose="02010600030101010101" pitchFamily="2" charset="-122"/>
                <a:sym typeface="微软雅黑" panose="020B0503020204020204" charset="-122"/>
              </a:rPr>
              <a:t>跑片测试数据</a:t>
            </a:r>
            <a:endParaRPr lang="zh-CN" b="1" dirty="0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テキスト ボックス 1"/>
          <p:cNvSpPr/>
          <p:nvPr/>
        </p:nvSpPr>
        <p:spPr>
          <a:xfrm>
            <a:off x="861324" y="623253"/>
            <a:ext cx="1300480" cy="337185"/>
          </a:xfrm>
          <a:prstGeom prst="rect">
            <a:avLst/>
          </a:prstGeom>
          <a:noFill/>
          <a:ln w="9525">
            <a:noFill/>
          </a:ln>
        </p:spPr>
        <p:txBody>
          <a:bodyPr wrap="none" anchor="b" anchorCtr="0">
            <a:spAutoFit/>
          </a:bodyPr>
          <a:lstStyle/>
          <a:p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1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、</a:t>
            </a:r>
            <a:r>
              <a:rPr lang="zh-CN" sz="1600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数据总表</a:t>
            </a:r>
            <a:endParaRPr lang="zh-CN" sz="1600" dirty="0"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3" name="正方形/長方形 6"/>
          <p:cNvSpPr/>
          <p:nvPr/>
        </p:nvSpPr>
        <p:spPr>
          <a:xfrm>
            <a:off x="755650" y="622300"/>
            <a:ext cx="105674" cy="338138"/>
          </a:xfrm>
          <a:prstGeom prst="rect">
            <a:avLst/>
          </a:prstGeom>
          <a:solidFill>
            <a:srgbClr val="B71F21"/>
          </a:solidFill>
          <a:ln w="9525">
            <a:noFill/>
          </a:ln>
        </p:spPr>
        <p:txBody>
          <a:bodyPr wrap="square" anchor="ctr" anchorCtr="0"/>
          <a:lstStyle/>
          <a:p>
            <a:pPr algn="ctr"/>
            <a:endParaRPr lang="zh-CN" altLang="zh-CN">
              <a:solidFill>
                <a:srgbClr val="FF0000"/>
              </a:solidFill>
              <a:latin typeface="MS PGothic" panose="020B0600070205080204" charset="-128"/>
              <a:ea typeface="MS PGothic" panose="020B0600070205080204" charset="-128"/>
              <a:sym typeface="MS PGothic" panose="020B0600070205080204" charset="-128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245" y="1204595"/>
            <a:ext cx="7000875" cy="27336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/>
          <p:cNvSpPr/>
          <p:nvPr/>
        </p:nvSpPr>
        <p:spPr>
          <a:xfrm flipH="1">
            <a:off x="914400" y="753745"/>
            <a:ext cx="2493645" cy="3703955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447801" y="2638068"/>
            <a:ext cx="473714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  <a:endParaRPr lang="zh-CN" altLang="en-US" sz="15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3691298" y="2043235"/>
            <a:ext cx="370010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3581401" y="1452383"/>
            <a:ext cx="1612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bg1">
                    <a:lumMod val="75000"/>
                  </a:schemeClr>
                </a:solidFill>
              </a:rPr>
              <a:t>BUSINSEE</a:t>
            </a:r>
            <a:endParaRPr lang="zh-CN" altLang="en-US" sz="2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610658" y="2137461"/>
            <a:ext cx="1554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客户需求说明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27085" y="0"/>
            <a:ext cx="701040" cy="54165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755573" y="555523"/>
            <a:ext cx="8368665" cy="0"/>
          </a:xfrm>
          <a:custGeom>
            <a:avLst/>
            <a:gdLst/>
            <a:ahLst/>
            <a:cxnLst/>
            <a:rect l="l" t="t" r="r" b="b"/>
            <a:pathLst>
              <a:path w="8368665">
                <a:moveTo>
                  <a:pt x="0" y="0"/>
                </a:moveTo>
                <a:lnTo>
                  <a:pt x="8368322" y="0"/>
                </a:lnTo>
              </a:path>
            </a:pathLst>
          </a:custGeom>
          <a:ln w="19050">
            <a:solidFill>
              <a:srgbClr val="B71F2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43840" y="254508"/>
            <a:ext cx="416559" cy="306705"/>
          </a:xfrm>
          <a:custGeom>
            <a:avLst/>
            <a:gdLst/>
            <a:ahLst/>
            <a:cxnLst/>
            <a:rect l="l" t="t" r="r" b="b"/>
            <a:pathLst>
              <a:path w="416559" h="306705">
                <a:moveTo>
                  <a:pt x="0" y="0"/>
                </a:moveTo>
                <a:lnTo>
                  <a:pt x="416051" y="0"/>
                </a:lnTo>
                <a:lnTo>
                  <a:pt x="416051" y="306323"/>
                </a:lnTo>
                <a:lnTo>
                  <a:pt x="0" y="306323"/>
                </a:lnTo>
                <a:lnTo>
                  <a:pt x="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79831" y="199644"/>
            <a:ext cx="414655" cy="306705"/>
          </a:xfrm>
          <a:custGeom>
            <a:avLst/>
            <a:gdLst/>
            <a:ahLst/>
            <a:cxnLst/>
            <a:rect l="l" t="t" r="r" b="b"/>
            <a:pathLst>
              <a:path w="414655" h="306705">
                <a:moveTo>
                  <a:pt x="0" y="0"/>
                </a:moveTo>
                <a:lnTo>
                  <a:pt x="414528" y="0"/>
                </a:lnTo>
                <a:lnTo>
                  <a:pt x="414528" y="306323"/>
                </a:lnTo>
                <a:lnTo>
                  <a:pt x="0" y="306323"/>
                </a:lnTo>
                <a:lnTo>
                  <a:pt x="0" y="0"/>
                </a:lnTo>
                <a:close/>
              </a:path>
            </a:pathLst>
          </a:custGeom>
          <a:solidFill>
            <a:srgbClr val="B71F21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58201" y="53774"/>
            <a:ext cx="457200" cy="47835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52400" y="172819"/>
            <a:ext cx="45085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03</a:t>
            </a:r>
            <a:endParaRPr lang="zh-CN" altLang="en-US" dirty="0">
              <a:latin typeface="微软雅黑" panose="020B0503020204020204" charset="-122"/>
              <a:cs typeface="微软雅黑" panose="020B0503020204020204" charset="-122"/>
            </a:endParaRPr>
          </a:p>
          <a:p>
            <a:endParaRPr lang="zh-CN" altLang="en-US" dirty="0"/>
          </a:p>
        </p:txBody>
      </p:sp>
      <p:sp>
        <p:nvSpPr>
          <p:cNvPr id="14" name="object 8"/>
          <p:cNvSpPr txBox="1"/>
          <p:nvPr/>
        </p:nvSpPr>
        <p:spPr>
          <a:xfrm>
            <a:off x="758825" y="172720"/>
            <a:ext cx="1993265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zh-CN" altLang="en-US" b="1" dirty="0">
                <a:latin typeface="微软雅黑" panose="020B0503020204020204" charset="-122"/>
                <a:ea typeface="宋体" panose="02010600030101010101" pitchFamily="2" charset="-122"/>
                <a:sym typeface="微软雅黑" panose="020B0503020204020204" charset="-122"/>
              </a:rPr>
              <a:t>跑片测试数据</a:t>
            </a:r>
            <a:endParaRPr lang="zh-CN" b="1" dirty="0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テキスト ボックス 1"/>
          <p:cNvSpPr/>
          <p:nvPr/>
        </p:nvSpPr>
        <p:spPr>
          <a:xfrm>
            <a:off x="861324" y="623253"/>
            <a:ext cx="1300480" cy="337185"/>
          </a:xfrm>
          <a:prstGeom prst="rect">
            <a:avLst/>
          </a:prstGeom>
          <a:noFill/>
          <a:ln w="9525">
            <a:noFill/>
          </a:ln>
        </p:spPr>
        <p:txBody>
          <a:bodyPr wrap="none" anchor="b" anchorCtr="0">
            <a:spAutoFit/>
          </a:bodyPr>
          <a:lstStyle/>
          <a:p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2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、图表分析</a:t>
            </a:r>
            <a:endParaRPr lang="zh-CN" altLang="en-US" sz="1600" dirty="0"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3" name="正方形/長方形 6"/>
          <p:cNvSpPr/>
          <p:nvPr/>
        </p:nvSpPr>
        <p:spPr>
          <a:xfrm>
            <a:off x="755650" y="622300"/>
            <a:ext cx="105674" cy="338138"/>
          </a:xfrm>
          <a:prstGeom prst="rect">
            <a:avLst/>
          </a:prstGeom>
          <a:solidFill>
            <a:srgbClr val="B71F21"/>
          </a:solidFill>
          <a:ln w="9525">
            <a:noFill/>
          </a:ln>
        </p:spPr>
        <p:txBody>
          <a:bodyPr wrap="square" anchor="ctr" anchorCtr="0"/>
          <a:lstStyle/>
          <a:p>
            <a:pPr algn="ctr"/>
            <a:endParaRPr lang="zh-CN" altLang="zh-CN">
              <a:solidFill>
                <a:srgbClr val="FF0000"/>
              </a:solidFill>
              <a:latin typeface="MS PGothic" panose="020B0600070205080204" charset="-128"/>
              <a:ea typeface="MS PGothic" panose="020B0600070205080204" charset="-128"/>
              <a:sym typeface="MS PGothic" panose="020B0600070205080204" charset="-128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1200150"/>
            <a:ext cx="7962900" cy="2743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38200" y="4095750"/>
            <a:ext cx="73348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/>
              <a:t>经过</a:t>
            </a:r>
            <a:r>
              <a:rPr lang="en-US" altLang="zh-CN" sz="1600"/>
              <a:t>6</a:t>
            </a:r>
            <a:r>
              <a:rPr lang="zh-CN" altLang="en-US" sz="1600"/>
              <a:t>天的跑片测试，轻微凸起、变形不良识别度偏低，存在一定的判定风险。</a:t>
            </a:r>
            <a:endParaRPr lang="zh-CN" altLang="en-US" sz="16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/>
          <p:cNvSpPr/>
          <p:nvPr/>
        </p:nvSpPr>
        <p:spPr>
          <a:xfrm flipH="1">
            <a:off x="901065" y="438150"/>
            <a:ext cx="2514600" cy="4019550"/>
          </a:xfrm>
          <a:prstGeom prst="rt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22727" y="2600325"/>
            <a:ext cx="4737142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04</a:t>
            </a:r>
            <a:endParaRPr lang="zh-CN" altLang="en-US" sz="15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3691298" y="2043235"/>
            <a:ext cx="3700103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3581401" y="1452383"/>
            <a:ext cx="1612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bg1">
                    <a:lumMod val="75000"/>
                  </a:schemeClr>
                </a:solidFill>
              </a:rPr>
              <a:t>BUSINSEE</a:t>
            </a:r>
            <a:endParaRPr lang="zh-CN" altLang="en-US" sz="2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614468" y="2138096"/>
            <a:ext cx="1554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视觉方案总结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27085" y="0"/>
            <a:ext cx="701040" cy="54165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58201" y="53774"/>
            <a:ext cx="457200" cy="478354"/>
          </a:xfrm>
          <a:prstGeom prst="rect">
            <a:avLst/>
          </a:prstGeom>
        </p:spPr>
      </p:pic>
      <p:sp>
        <p:nvSpPr>
          <p:cNvPr id="14" name="object 8"/>
          <p:cNvSpPr txBox="1"/>
          <p:nvPr/>
        </p:nvSpPr>
        <p:spPr>
          <a:xfrm>
            <a:off x="791845" y="212090"/>
            <a:ext cx="1905000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视觉方案总结</a:t>
            </a:r>
            <a:endParaRPr lang="zh-CN" b="1" dirty="0"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52400" y="172819"/>
            <a:ext cx="453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04</a:t>
            </a:r>
            <a:endParaRPr lang="zh-CN" altLang="en-US" dirty="0"/>
          </a:p>
        </p:txBody>
      </p:sp>
      <p:grpSp>
        <p:nvGrpSpPr>
          <p:cNvPr id="30723" name="グループ化 7"/>
          <p:cNvGrpSpPr/>
          <p:nvPr/>
        </p:nvGrpSpPr>
        <p:grpSpPr>
          <a:xfrm>
            <a:off x="755650" y="688842"/>
            <a:ext cx="1576070" cy="337953"/>
            <a:chOff x="1696472" y="1652992"/>
            <a:chExt cx="1100777" cy="338554"/>
          </a:xfrm>
        </p:grpSpPr>
        <p:sp>
          <p:nvSpPr>
            <p:cNvPr id="30724" name="テキスト ボックス 1"/>
            <p:cNvSpPr txBox="1"/>
            <p:nvPr/>
          </p:nvSpPr>
          <p:spPr>
            <a:xfrm>
              <a:off x="1801852" y="1653444"/>
              <a:ext cx="995397" cy="33778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b">
              <a:spAutoFit/>
            </a:bodyPr>
            <a:lstStyle/>
            <a:p>
              <a:endParaRPr lang="en-US" altLang="zh-CN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0" name="正方形/長方形 6"/>
            <p:cNvSpPr/>
            <p:nvPr/>
          </p:nvSpPr>
          <p:spPr>
            <a:xfrm>
              <a:off x="1696472" y="1652992"/>
              <a:ext cx="105616" cy="338554"/>
            </a:xfrm>
            <a:prstGeom prst="rect">
              <a:avLst/>
            </a:prstGeom>
            <a:solidFill>
              <a:srgbClr val="B71F2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fontAlgn="auto"/>
              <a:endParaRPr lang="ja-JP" altLang="en-US" strike="noStrike" noProof="1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31" name="表格 25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791845" y="971550"/>
          <a:ext cx="8228965" cy="370713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80365"/>
                <a:gridCol w="1068070"/>
                <a:gridCol w="576580"/>
                <a:gridCol w="1319530"/>
                <a:gridCol w="1525905"/>
                <a:gridCol w="922020"/>
                <a:gridCol w="917575"/>
                <a:gridCol w="1518920"/>
              </a:tblGrid>
              <a:tr h="559435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思源黑体" panose="020B0400000000000000"/>
                          <a:ea typeface="思源黑体" panose="020B0400000000000000"/>
                        </a:rPr>
                        <a:t>序号</a:t>
                      </a:r>
                      <a:endParaRPr lang="zh-CN" alt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思源黑体" panose="020B0400000000000000"/>
                        <a:ea typeface="思源黑体" panose="020B0400000000000000"/>
                      </a:endParaRPr>
                    </a:p>
                  </a:txBody>
                  <a:tcPr marL="4979" marR="4979" marT="4979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思源黑体" panose="020B0400000000000000"/>
                          <a:ea typeface="思源黑体" panose="020B0400000000000000"/>
                        </a:rPr>
                        <a:t>缺陷名称</a:t>
                      </a:r>
                      <a:endParaRPr lang="zh-CN" alt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思源黑体" panose="020B0400000000000000"/>
                        <a:ea typeface="思源黑体" panose="020B0400000000000000"/>
                      </a:endParaRPr>
                    </a:p>
                  </a:txBody>
                  <a:tcPr marL="4979" marR="4979" marT="4979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思源黑体" panose="020B0400000000000000"/>
                          <a:ea typeface="思源黑体" panose="020B0400000000000000"/>
                        </a:rPr>
                        <a:t>缺陷等级</a:t>
                      </a:r>
                      <a:endParaRPr lang="zh-CN" alt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思源黑体" panose="020B0400000000000000"/>
                        <a:ea typeface="思源黑体" panose="020B0400000000000000"/>
                      </a:endParaRPr>
                    </a:p>
                  </a:txBody>
                  <a:tcPr marL="4979" marR="4979" marT="4979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思源黑体" panose="020B0400000000000000"/>
                          <a:ea typeface="思源黑体" panose="020B0400000000000000"/>
                        </a:rPr>
                        <a:t>位置分布的定义</a:t>
                      </a:r>
                      <a:endParaRPr lang="zh-CN" alt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思源黑体" panose="020B0400000000000000"/>
                        <a:ea typeface="思源黑体" panose="020B0400000000000000"/>
                      </a:endParaRPr>
                    </a:p>
                  </a:txBody>
                  <a:tcPr marL="4979" marR="4979" marT="4979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思源黑体" panose="020B0400000000000000"/>
                          <a:ea typeface="思源黑体" panose="020B0400000000000000"/>
                        </a:rPr>
                        <a:t>判定标准的定义</a:t>
                      </a:r>
                      <a:endParaRPr lang="zh-CN" alt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思源黑体" panose="020B0400000000000000"/>
                        <a:ea typeface="思源黑体" panose="020B0400000000000000"/>
                      </a:endParaRPr>
                    </a:p>
                  </a:txBody>
                  <a:tcPr marL="4979" marR="4979" marT="4979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思源黑体" panose="020B0400000000000000"/>
                          <a:ea typeface="思源黑体" panose="020B0400000000000000"/>
                        </a:rPr>
                        <a:t>判定依据</a:t>
                      </a:r>
                      <a:endParaRPr lang="zh-CN" alt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思源黑体" panose="020B0400000000000000"/>
                        <a:ea typeface="思源黑体" panose="020B0400000000000000"/>
                      </a:endParaRPr>
                    </a:p>
                  </a:txBody>
                  <a:tcPr marL="4979" marR="4979" marT="4979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/>
                          <a:ea typeface="思源黑体" panose="020B0400000000000000"/>
                          <a:sym typeface="Helvetica Neue Light" pitchFamily="2" charset="0"/>
                        </a:rPr>
                        <a:t>可行性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/>
                        <a:ea typeface="思源黑体" panose="020B0400000000000000"/>
                        <a:sym typeface="Helvetica Neue Light" pitchFamily="2" charset="0"/>
                      </a:endParaRPr>
                    </a:p>
                  </a:txBody>
                  <a:tcPr marL="0" marR="0" marT="0" marB="0" anchor="ctr" horzOverflow="overflow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/>
                          <a:ea typeface="思源黑体" panose="020B0400000000000000"/>
                          <a:sym typeface="Helvetica Neue Light" pitchFamily="2" charset="0"/>
                        </a:rPr>
                        <a:t>备注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/>
                        <a:ea typeface="思源黑体" panose="020B0400000000000000"/>
                        <a:sym typeface="Helvetica Neue Light" pitchFamily="2" charset="0"/>
                      </a:endParaRPr>
                    </a:p>
                  </a:txBody>
                  <a:tcPr marL="0" marR="0" marT="0" marB="0" anchor="ctr" horzOverflow="overflow">
                    <a:solidFill>
                      <a:srgbClr val="0070C0"/>
                    </a:solidFill>
                  </a:tcPr>
                </a:tc>
              </a:tr>
              <a:tr h="50609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</a:rPr>
                        <a:t>1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001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dirty="0">
                          <a:effectLst/>
                          <a:sym typeface="+mn-ea"/>
                        </a:rPr>
                        <a:t>缺口</a:t>
                      </a:r>
                      <a:endParaRPr lang="zh-CN" altLang="en-US" sz="1000" dirty="0">
                        <a:effectLst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</a:rPr>
                        <a:t>检出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zh-CN" altLang="en-US" sz="1000" dirty="0">
                        <a:solidFill>
                          <a:srgbClr val="000000"/>
                        </a:solidFill>
                        <a:effectLst/>
                        <a:latin typeface="+mn-ea"/>
                        <a:sym typeface="+mn-ea"/>
                      </a:endParaRPr>
                    </a:p>
                    <a:p>
                      <a:pPr algn="ctr" rtl="0" fontAlgn="ctr"/>
                      <a:r>
                        <a:rPr lang="zh-CN" altLang="en-US" sz="1000" dirty="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固定位置检测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sym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宽度＞0.03mm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</a:rPr>
                        <a:t>实物样品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sym typeface="Helvetica Neue Light" pitchFamily="2" charset="0"/>
                        </a:rPr>
                        <a:t>可行</a:t>
                      </a:r>
                      <a:endParaRPr kumimoji="0" lang="zh-CN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sym typeface="Helvetica Neue Light" pitchFamily="2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000" dirty="0">
                        <a:solidFill>
                          <a:srgbClr val="FF0000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</a:txBody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</a:rPr>
                        <a:t>2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缺焊盘</a:t>
                      </a:r>
                      <a:endParaRPr lang="zh-CN" altLang="en-US" sz="100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dirty="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检出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sym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dirty="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固定位置检测</a:t>
                      </a:r>
                      <a:endParaRPr kumimoji="0" lang="zh-CN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ea"/>
                        <a:ea typeface="微软雅黑" panose="020B0503020204020204" charset="-122"/>
                        <a:cs typeface="+mn-cs"/>
                        <a:sym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宽度＞0.03mm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实物样品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sym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sym typeface="Helvetica Neue Light" pitchFamily="2" charset="0"/>
                        </a:rPr>
                        <a:t>可行</a:t>
                      </a:r>
                      <a:endParaRPr kumimoji="0" lang="zh-CN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sym typeface="Helvetica Neue Light" pitchFamily="2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000" dirty="0">
                        <a:solidFill>
                          <a:srgbClr val="FF0000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</a:txBody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</a:rPr>
                        <a:t>3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针眼</a:t>
                      </a:r>
                      <a:endParaRPr lang="zh-CN" altLang="en-US" sz="100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dirty="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检出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sym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dirty="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固定位置检测</a:t>
                      </a:r>
                      <a:endParaRPr kumimoji="0" lang="zh-CN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ea"/>
                        <a:ea typeface="微软雅黑" panose="020B0503020204020204" charset="-122"/>
                        <a:cs typeface="+mn-cs"/>
                        <a:sym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针眼＞0.03mm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100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实物样品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sym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sym typeface="Helvetica Neue Light" pitchFamily="2" charset="0"/>
                        </a:rPr>
                        <a:t>可行</a:t>
                      </a:r>
                      <a:endParaRPr kumimoji="0" lang="zh-CN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sym typeface="Helvetica Neue Light" pitchFamily="2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000" dirty="0">
                        <a:solidFill>
                          <a:srgbClr val="FF0000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</a:txBody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2110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</a:rPr>
                        <a:t>4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开路</a:t>
                      </a:r>
                      <a:endParaRPr lang="zh-CN" altLang="en-US" sz="100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dirty="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检出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sym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dirty="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固定位置检测</a:t>
                      </a:r>
                      <a:endParaRPr kumimoji="0" lang="zh-CN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ea"/>
                        <a:ea typeface="微软雅黑" panose="020B0503020204020204" charset="-122"/>
                        <a:cs typeface="+mn-cs"/>
                        <a:sym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宽度＞0.03mm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100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实物样品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sym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sym typeface="Helvetica Neue Light" pitchFamily="2" charset="0"/>
                        </a:rPr>
                        <a:t>可行</a:t>
                      </a:r>
                      <a:endParaRPr lang="zh-CN" altLang="en-US" sz="1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sym typeface="Helvetica Neue Light" pitchFamily="2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000" dirty="0">
                        <a:solidFill>
                          <a:srgbClr val="FF0000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</a:txBody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4480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</a:rPr>
                        <a:t>5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短路</a:t>
                      </a:r>
                      <a:endParaRPr lang="zh-CN" altLang="en-US" sz="100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dirty="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检出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sym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dirty="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固定位置检测</a:t>
                      </a:r>
                      <a:endParaRPr kumimoji="0" lang="zh-CN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ea"/>
                        <a:ea typeface="微软雅黑" panose="020B0503020204020204" charset="-122"/>
                        <a:cs typeface="+mn-cs"/>
                        <a:sym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可检出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100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实物样品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sym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sym typeface="Helvetica Neue Light" pitchFamily="2" charset="0"/>
                        </a:rPr>
                        <a:t>可行</a:t>
                      </a:r>
                      <a:endParaRPr kumimoji="0" lang="zh-CN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sym typeface="Helvetica Neue Light" pitchFamily="2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000" dirty="0">
                        <a:solidFill>
                          <a:srgbClr val="FF0000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</a:txBody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</a:rPr>
                        <a:t>6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线路缺失</a:t>
                      </a:r>
                      <a:endParaRPr lang="zh-CN" altLang="en-US" sz="100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dirty="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检出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sym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dirty="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固定位置检测</a:t>
                      </a:r>
                      <a:endParaRPr kumimoji="0" lang="zh-CN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ea"/>
                        <a:ea typeface="微软雅黑" panose="020B0503020204020204" charset="-122"/>
                        <a:cs typeface="+mn-cs"/>
                        <a:sym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可检出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100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实物样品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sym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sym typeface="Helvetica Neue Light" pitchFamily="2" charset="0"/>
                        </a:rPr>
                        <a:t>可行</a:t>
                      </a:r>
                      <a:endParaRPr kumimoji="0" lang="zh-CN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sym typeface="Helvetica Neue Light" pitchFamily="2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000" dirty="0">
                        <a:solidFill>
                          <a:srgbClr val="FF0000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</a:txBody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</a:rPr>
                        <a:t>7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线路偏移</a:t>
                      </a:r>
                      <a:endParaRPr lang="zh-CN" altLang="en-US" sz="100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dirty="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检出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sym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1000" dirty="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固定位置检测</a:t>
                      </a:r>
                      <a:endParaRPr kumimoji="0" lang="zh-CN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ea"/>
                        <a:ea typeface="微软雅黑" panose="020B0503020204020204" charset="-122"/>
                        <a:cs typeface="+mn-cs"/>
                        <a:sym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偏移量在线路间距±0.05mm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100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实物样品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sym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sym typeface="Helvetica Neue Light" pitchFamily="2" charset="0"/>
                        </a:rPr>
                        <a:t>可行</a:t>
                      </a:r>
                      <a:endParaRPr kumimoji="0" lang="zh-CN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sym typeface="Helvetica Neue Light" pitchFamily="2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000" dirty="0">
                        <a:solidFill>
                          <a:srgbClr val="FF0000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</a:txBody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</a:rPr>
                        <a:t>8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000" u="none" strike="noStrike" dirty="0">
                          <a:effectLst/>
                        </a:rPr>
                        <a:t>残铜</a:t>
                      </a:r>
                      <a:endParaRPr lang="zh-CN" altLang="en-US" sz="100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dirty="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检出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sym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1000" dirty="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固定位置检测</a:t>
                      </a:r>
                      <a:endParaRPr kumimoji="0" lang="zh-CN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ea"/>
                        <a:ea typeface="微软雅黑" panose="020B0503020204020204" charset="-122"/>
                        <a:cs typeface="+mn-cs"/>
                        <a:sym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长度＞0.03mm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100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实物样品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sym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sym typeface="Helvetica Neue Light" pitchFamily="2" charset="0"/>
                        </a:rPr>
                        <a:t>可行</a:t>
                      </a:r>
                      <a:endParaRPr kumimoji="0" lang="zh-CN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sym typeface="Helvetica Neue Light" pitchFamily="2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000" dirty="0">
                        <a:solidFill>
                          <a:srgbClr val="FF0000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</a:txBody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</a:rPr>
                        <a:t>9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000" u="none" strike="noStrike" dirty="0">
                          <a:effectLst/>
                        </a:rPr>
                        <a:t>变形</a:t>
                      </a:r>
                      <a:endParaRPr lang="zh-CN" altLang="en-US" sz="100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dirty="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检出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sym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1000" dirty="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固定位置检测</a:t>
                      </a:r>
                      <a:endParaRPr kumimoji="0" lang="zh-CN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ea"/>
                        <a:ea typeface="微软雅黑" panose="020B0503020204020204" charset="-122"/>
                        <a:cs typeface="+mn-cs"/>
                        <a:sym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变形＞0.05mm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ctr" anchorCtr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100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实物样品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sym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sym typeface="Helvetica Neue Light" pitchFamily="2" charset="0"/>
                        </a:rPr>
                        <a:t>可行</a:t>
                      </a:r>
                      <a:endParaRPr kumimoji="0" lang="zh-CN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sym typeface="Helvetica Neue Light" pitchFamily="2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000" dirty="0">
                        <a:solidFill>
                          <a:srgbClr val="FF0000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</a:txBody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58201" y="53774"/>
            <a:ext cx="457200" cy="478354"/>
          </a:xfrm>
          <a:prstGeom prst="rect">
            <a:avLst/>
          </a:prstGeom>
        </p:spPr>
      </p:pic>
      <p:sp>
        <p:nvSpPr>
          <p:cNvPr id="14" name="object 8"/>
          <p:cNvSpPr txBox="1"/>
          <p:nvPr/>
        </p:nvSpPr>
        <p:spPr>
          <a:xfrm>
            <a:off x="791845" y="212090"/>
            <a:ext cx="1905000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视觉方案总结</a:t>
            </a:r>
            <a:endParaRPr lang="zh-CN" b="1" dirty="0"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52400" y="172819"/>
            <a:ext cx="453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04</a:t>
            </a:r>
            <a:endParaRPr lang="zh-CN" altLang="en-US" dirty="0"/>
          </a:p>
        </p:txBody>
      </p:sp>
      <p:grpSp>
        <p:nvGrpSpPr>
          <p:cNvPr id="30723" name="グループ化 7"/>
          <p:cNvGrpSpPr/>
          <p:nvPr/>
        </p:nvGrpSpPr>
        <p:grpSpPr>
          <a:xfrm>
            <a:off x="755650" y="688842"/>
            <a:ext cx="1576070" cy="337953"/>
            <a:chOff x="1696472" y="1652992"/>
            <a:chExt cx="1100777" cy="338554"/>
          </a:xfrm>
        </p:grpSpPr>
        <p:sp>
          <p:nvSpPr>
            <p:cNvPr id="30724" name="テキスト ボックス 1"/>
            <p:cNvSpPr txBox="1"/>
            <p:nvPr/>
          </p:nvSpPr>
          <p:spPr>
            <a:xfrm>
              <a:off x="1801852" y="1653444"/>
              <a:ext cx="995397" cy="33778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b">
              <a:spAutoFit/>
            </a:bodyPr>
            <a:lstStyle/>
            <a:p>
              <a:endParaRPr lang="en-US" altLang="zh-CN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0" name="正方形/長方形 6"/>
            <p:cNvSpPr/>
            <p:nvPr/>
          </p:nvSpPr>
          <p:spPr>
            <a:xfrm>
              <a:off x="1696472" y="1652992"/>
              <a:ext cx="105616" cy="338554"/>
            </a:xfrm>
            <a:prstGeom prst="rect">
              <a:avLst/>
            </a:prstGeom>
            <a:solidFill>
              <a:srgbClr val="B71F2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fontAlgn="auto"/>
              <a:endParaRPr lang="ja-JP" altLang="en-US" strike="noStrike" noProof="1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31" name="表格 25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914400" y="666750"/>
          <a:ext cx="8228965" cy="40005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80365"/>
                <a:gridCol w="1068070"/>
                <a:gridCol w="576580"/>
                <a:gridCol w="1319530"/>
                <a:gridCol w="1525905"/>
                <a:gridCol w="922020"/>
                <a:gridCol w="917575"/>
                <a:gridCol w="1518920"/>
              </a:tblGrid>
              <a:tr h="559435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思源黑体" panose="020B0400000000000000"/>
                          <a:ea typeface="思源黑体" panose="020B0400000000000000"/>
                        </a:rPr>
                        <a:t>序号</a:t>
                      </a:r>
                      <a:endParaRPr lang="zh-CN" alt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思源黑体" panose="020B0400000000000000"/>
                        <a:ea typeface="思源黑体" panose="020B0400000000000000"/>
                      </a:endParaRPr>
                    </a:p>
                  </a:txBody>
                  <a:tcPr marL="4979" marR="4979" marT="4979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思源黑体" panose="020B0400000000000000"/>
                          <a:ea typeface="思源黑体" panose="020B0400000000000000"/>
                        </a:rPr>
                        <a:t>缺陷名称</a:t>
                      </a:r>
                      <a:endParaRPr lang="zh-CN" alt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思源黑体" panose="020B0400000000000000"/>
                        <a:ea typeface="思源黑体" panose="020B0400000000000000"/>
                      </a:endParaRPr>
                    </a:p>
                  </a:txBody>
                  <a:tcPr marL="4979" marR="4979" marT="4979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思源黑体" panose="020B0400000000000000"/>
                          <a:ea typeface="思源黑体" panose="020B0400000000000000"/>
                        </a:rPr>
                        <a:t>缺陷等级</a:t>
                      </a:r>
                      <a:endParaRPr lang="zh-CN" alt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思源黑体" panose="020B0400000000000000"/>
                        <a:ea typeface="思源黑体" panose="020B0400000000000000"/>
                      </a:endParaRPr>
                    </a:p>
                  </a:txBody>
                  <a:tcPr marL="4979" marR="4979" marT="4979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思源黑体" panose="020B0400000000000000"/>
                          <a:ea typeface="思源黑体" panose="020B0400000000000000"/>
                        </a:rPr>
                        <a:t>位置分布的定义</a:t>
                      </a:r>
                      <a:endParaRPr lang="zh-CN" alt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思源黑体" panose="020B0400000000000000"/>
                        <a:ea typeface="思源黑体" panose="020B0400000000000000"/>
                      </a:endParaRPr>
                    </a:p>
                  </a:txBody>
                  <a:tcPr marL="4979" marR="4979" marT="4979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思源黑体" panose="020B0400000000000000"/>
                          <a:ea typeface="思源黑体" panose="020B0400000000000000"/>
                        </a:rPr>
                        <a:t>判定标准的定义</a:t>
                      </a:r>
                      <a:endParaRPr lang="zh-CN" alt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思源黑体" panose="020B0400000000000000"/>
                        <a:ea typeface="思源黑体" panose="020B0400000000000000"/>
                      </a:endParaRPr>
                    </a:p>
                  </a:txBody>
                  <a:tcPr marL="4979" marR="4979" marT="4979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思源黑体" panose="020B0400000000000000"/>
                          <a:ea typeface="思源黑体" panose="020B0400000000000000"/>
                        </a:rPr>
                        <a:t>判定依据</a:t>
                      </a:r>
                      <a:endParaRPr lang="zh-CN" alt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思源黑体" panose="020B0400000000000000"/>
                        <a:ea typeface="思源黑体" panose="020B0400000000000000"/>
                      </a:endParaRPr>
                    </a:p>
                  </a:txBody>
                  <a:tcPr marL="4979" marR="4979" marT="4979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/>
                          <a:ea typeface="思源黑体" panose="020B0400000000000000"/>
                          <a:sym typeface="Helvetica Neue Light" pitchFamily="2" charset="0"/>
                        </a:rPr>
                        <a:t>可行性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/>
                        <a:ea typeface="思源黑体" panose="020B0400000000000000"/>
                        <a:sym typeface="Helvetica Neue Light" pitchFamily="2" charset="0"/>
                      </a:endParaRPr>
                    </a:p>
                  </a:txBody>
                  <a:tcPr marL="0" marR="0" marT="0" marB="0" anchor="ctr" horzOverflow="overflow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/>
                          <a:ea typeface="思源黑体" panose="020B0400000000000000"/>
                          <a:sym typeface="Helvetica Neue Light" pitchFamily="2" charset="0"/>
                        </a:rPr>
                        <a:t>备注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/>
                        <a:ea typeface="思源黑体" panose="020B0400000000000000"/>
                        <a:sym typeface="Helvetica Neue Light" pitchFamily="2" charset="0"/>
                      </a:endParaRPr>
                    </a:p>
                  </a:txBody>
                  <a:tcPr marL="0" marR="0" marT="0" marB="0" anchor="ctr" horzOverflow="overflow">
                    <a:solidFill>
                      <a:srgbClr val="0070C0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</a:rPr>
                        <a:t>11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001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dirty="0">
                          <a:effectLst/>
                          <a:sym typeface="+mn-ea"/>
                        </a:rPr>
                        <a:t>氧化</a:t>
                      </a:r>
                      <a:endParaRPr lang="zh-CN" altLang="en-US" sz="1000" dirty="0">
                        <a:effectLst/>
                        <a:sym typeface="+mn-ea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</a:rPr>
                        <a:t>检出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dirty="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固定位置检测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sym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cs typeface="+mn-ea"/>
                          <a:sym typeface="+mn-ea"/>
                        </a:rPr>
                        <a:t>仅人眼可见下0.05mm*0.05mm检出并判成异物即可</a:t>
                      </a:r>
                      <a:endParaRPr sz="1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cs typeface="+mn-ea"/>
                        <a:sym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</a:rPr>
                        <a:t>实物样品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sym typeface="Helvetica Neue Light" pitchFamily="2" charset="0"/>
                        </a:rPr>
                        <a:t>可行</a:t>
                      </a:r>
                      <a:endParaRPr kumimoji="0" lang="zh-CN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sym typeface="Helvetica Neue Light" pitchFamily="2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000" dirty="0">
                        <a:solidFill>
                          <a:srgbClr val="FF0000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</a:txBody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622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</a:rPr>
                        <a:t>12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蓝膜</a:t>
                      </a:r>
                      <a:endParaRPr lang="zh-CN" altLang="en-US" sz="100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dirty="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检出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sym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dirty="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固定位置检测</a:t>
                      </a:r>
                      <a:endParaRPr kumimoji="0" lang="zh-CN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ea"/>
                        <a:ea typeface="微软雅黑" panose="020B0503020204020204" charset="-122"/>
                        <a:cs typeface="+mn-cs"/>
                        <a:sym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sz="1000" dirty="0">
                          <a:effectLst/>
                          <a:latin typeface="+mn-ea"/>
                          <a:cs typeface="+mn-ea"/>
                          <a:sym typeface="+mn-ea"/>
                        </a:rPr>
                        <a:t>仅人眼可见下0.05mm*0.05mm检出并判成异物即可</a:t>
                      </a:r>
                      <a:endParaRPr sz="1000" dirty="0">
                        <a:effectLst/>
                        <a:latin typeface="+mn-ea"/>
                        <a:cs typeface="+mn-ea"/>
                        <a:sym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实物样品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sym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sym typeface="Helvetica Neue Light" pitchFamily="2" charset="0"/>
                        </a:rPr>
                        <a:t>可行</a:t>
                      </a:r>
                      <a:endParaRPr kumimoji="0" lang="zh-CN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sym typeface="Helvetica Neue Light" pitchFamily="2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000" dirty="0">
                        <a:solidFill>
                          <a:srgbClr val="FF0000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</a:txBody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</a:rPr>
                        <a:t>13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纳米层残留</a:t>
                      </a:r>
                      <a:endParaRPr lang="zh-CN" altLang="en-US" sz="100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dirty="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检出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sym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dirty="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固定位置检测</a:t>
                      </a:r>
                      <a:endParaRPr kumimoji="0" lang="zh-CN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ea"/>
                        <a:ea typeface="微软雅黑" panose="020B0503020204020204" charset="-122"/>
                        <a:cs typeface="+mn-cs"/>
                        <a:sym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sz="1000" dirty="0">
                          <a:effectLst/>
                          <a:latin typeface="+mn-ea"/>
                          <a:cs typeface="+mn-ea"/>
                          <a:sym typeface="+mn-ea"/>
                        </a:rPr>
                        <a:t>宽度＞0.05mm，颜色浓淡差异＞30个色差，</a:t>
                      </a:r>
                      <a:endParaRPr sz="1000" dirty="0">
                        <a:effectLst/>
                        <a:latin typeface="+mn-ea"/>
                        <a:cs typeface="+mn-ea"/>
                        <a:sym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100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实物样品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sym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sym typeface="Helvetica Neue Light" pitchFamily="2" charset="0"/>
                        </a:rPr>
                        <a:t>可行</a:t>
                      </a:r>
                      <a:endParaRPr kumimoji="0" lang="zh-CN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sym typeface="Helvetica Neue Light" pitchFamily="2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000" dirty="0">
                        <a:solidFill>
                          <a:srgbClr val="FF0000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</a:txBody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2110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</a:rPr>
                        <a:t>14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线细、线粗</a:t>
                      </a:r>
                      <a:endParaRPr lang="zh-CN" altLang="en-US" sz="100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dirty="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检出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sym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dirty="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固定位置检测</a:t>
                      </a:r>
                      <a:endParaRPr kumimoji="0" lang="zh-CN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ea"/>
                        <a:ea typeface="微软雅黑" panose="020B0503020204020204" charset="-122"/>
                        <a:cs typeface="+mn-cs"/>
                        <a:sym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+mn-ea"/>
                          <a:cs typeface="+mn-ea"/>
                        </a:rPr>
                        <a:t>精度±0.03mm，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+mn-ea"/>
                        <a:cs typeface="+mn-ea"/>
                      </a:endParaRPr>
                    </a:p>
                  </a:txBody>
                  <a:tcPr marL="68580" marR="68580" marT="0" marB="0" vert="horz" anchor="ctr" anchorCtr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100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实物样品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sym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sym typeface="Helvetica Neue Light" pitchFamily="2" charset="0"/>
                        </a:rPr>
                        <a:t>可行</a:t>
                      </a:r>
                      <a:endParaRPr kumimoji="0" lang="zh-CN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sym typeface="Helvetica Neue Light" pitchFamily="2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000" dirty="0">
                        <a:solidFill>
                          <a:srgbClr val="FF0000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</a:txBody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4480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</a:rPr>
                        <a:t>15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玻璃裂纹</a:t>
                      </a:r>
                      <a:endParaRPr lang="zh-CN" altLang="en-US" sz="100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dirty="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检出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sym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dirty="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固定位置检测</a:t>
                      </a:r>
                      <a:endParaRPr kumimoji="0" lang="zh-CN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ea"/>
                        <a:ea typeface="微软雅黑" panose="020B0503020204020204" charset="-122"/>
                        <a:cs typeface="+mn-cs"/>
                        <a:sym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+mn-ea"/>
                          <a:cs typeface="+mn-ea"/>
                        </a:rPr>
                        <a:t>宽度＞0.05mm,长度＞1mm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+mn-ea"/>
                        <a:cs typeface="+mn-ea"/>
                      </a:endParaRPr>
                    </a:p>
                  </a:txBody>
                  <a:tcPr marL="68580" marR="68580" marT="0" marB="0" vert="horz" anchor="ctr" anchorCtr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100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实物样品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sym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sym typeface="Helvetica Neue Light" pitchFamily="2" charset="0"/>
                        </a:rPr>
                        <a:t>可行</a:t>
                      </a:r>
                      <a:endParaRPr kumimoji="0" lang="zh-CN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sym typeface="Helvetica Neue Light" pitchFamily="2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000" dirty="0">
                        <a:solidFill>
                          <a:srgbClr val="FF0000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</a:txBody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</a:rPr>
                        <a:t>16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</a:rPr>
                        <a:t>擦伤</a:t>
                      </a:r>
                      <a:endParaRPr lang="zh-CN" altLang="en-US" sz="100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00" dirty="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检出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sym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dirty="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固定位置检测</a:t>
                      </a:r>
                      <a:endParaRPr kumimoji="0" lang="zh-CN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ea"/>
                        <a:ea typeface="微软雅黑" panose="020B0503020204020204" charset="-122"/>
                        <a:cs typeface="+mn-cs"/>
                        <a:sym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sz="1000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cs typeface="+mn-ea"/>
                          <a:sym typeface="+mn-ea"/>
                        </a:rPr>
                        <a:t>宽度＞0.05mm，长度＞1mm，颜色浓淡差异＞30个色差</a:t>
                      </a:r>
                      <a:endParaRPr sz="1000" kern="1200" dirty="0">
                        <a:solidFill>
                          <a:schemeClr val="dk1"/>
                        </a:solidFill>
                        <a:effectLst/>
                        <a:latin typeface="+mn-ea"/>
                        <a:cs typeface="+mn-ea"/>
                        <a:sym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1000">
                          <a:solidFill>
                            <a:srgbClr val="000000"/>
                          </a:solidFill>
                          <a:effectLst/>
                          <a:latin typeface="+mn-ea"/>
                          <a:sym typeface="+mn-ea"/>
                        </a:rPr>
                        <a:t>实物样品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sym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sym typeface="Helvetica Neue Light" pitchFamily="2" charset="0"/>
                        </a:rPr>
                        <a:t>可行</a:t>
                      </a:r>
                      <a:endParaRPr kumimoji="0" lang="zh-CN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sym typeface="Helvetica Neue Light" pitchFamily="2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000" dirty="0">
                        <a:solidFill>
                          <a:srgbClr val="FF0000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</a:txBody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200150"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备注：</a:t>
                      </a:r>
                      <a:endParaRPr lang="en-US" altLang="zh-CN" sz="1200" b="1" dirty="0">
                        <a:solidFill>
                          <a:schemeClr val="tx1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1</a:t>
                      </a:r>
                      <a:r>
                        <a:rPr lang="zh-CN" altLang="en-US" sz="12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、检测时应保持背景干净，避免其他干扰物附着产生误判。</a:t>
                      </a:r>
                      <a:endParaRPr lang="en-US" altLang="zh-CN" sz="1200" b="1" dirty="0">
                        <a:solidFill>
                          <a:schemeClr val="tx1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2</a:t>
                      </a:r>
                      <a:r>
                        <a:rPr lang="zh-CN" altLang="en-US" sz="12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、避免其他杂光干扰。</a:t>
                      </a:r>
                      <a:r>
                        <a:rPr lang="en-US" altLang="zh-CN" sz="12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 </a:t>
                      </a:r>
                      <a:endParaRPr lang="en-US" altLang="zh-CN" sz="1200" b="1" dirty="0">
                        <a:solidFill>
                          <a:schemeClr val="tx1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3</a:t>
                      </a:r>
                      <a:r>
                        <a:rPr lang="zh-CN" altLang="en-US" sz="12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、此方案检测效果是以实验室模拟为标准</a:t>
                      </a:r>
                      <a:r>
                        <a:rPr lang="en-US" altLang="zh-CN" sz="12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/</a:t>
                      </a:r>
                      <a:r>
                        <a:rPr lang="zh-CN" altLang="en-US" sz="12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具体</a:t>
                      </a:r>
                      <a:r>
                        <a:rPr lang="zh-CN" altLang="en-US" sz="12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效果按照现场</a:t>
                      </a:r>
                      <a:r>
                        <a:rPr lang="zh-CN" altLang="en-US" sz="12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情况。</a:t>
                      </a:r>
                      <a:endParaRPr lang="zh-CN" altLang="en-US" sz="1200" b="1" dirty="0">
                        <a:solidFill>
                          <a:schemeClr val="tx1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cs typeface="+mn-ea"/>
                          <a:sym typeface="+mn-ea"/>
                        </a:rPr>
                        <a:t>4</a:t>
                      </a:r>
                      <a:r>
                        <a:rPr lang="zh-CN" alt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cs typeface="+mn-ea"/>
                          <a:sym typeface="+mn-ea"/>
                        </a:rPr>
                        <a:t>、以上数据按照生产总数</a:t>
                      </a:r>
                      <a:r>
                        <a:rPr lang="zh-CN" alt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cs typeface="+mn-ea"/>
                          <a:sym typeface="+mn-ea"/>
                        </a:rPr>
                        <a:t>计算。</a:t>
                      </a:r>
                      <a:endParaRPr lang="zh-CN" alt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cs typeface="+mn-ea"/>
                        <a:sym typeface="+mn-ea"/>
                      </a:endParaRPr>
                    </a:p>
                  </a:txBody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cPr marL="105313" marR="105313" marT="52656" marB="52656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cPr marL="4979" marR="4979" marT="497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cPr marL="0" marR="0" marT="0" marB="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/>
          <p:cNvSpPr/>
          <p:nvPr/>
        </p:nvSpPr>
        <p:spPr>
          <a:xfrm flipH="1">
            <a:off x="914400" y="797560"/>
            <a:ext cx="2514600" cy="366014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295422" y="2571950"/>
            <a:ext cx="4737142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05</a:t>
            </a:r>
            <a:endParaRPr lang="zh-CN" altLang="en-US" sz="15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3691298" y="2043235"/>
            <a:ext cx="370010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3581401" y="1452383"/>
            <a:ext cx="1612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bg1">
                    <a:lumMod val="75000"/>
                  </a:schemeClr>
                </a:solidFill>
              </a:rPr>
              <a:t>BUSINSEE</a:t>
            </a:r>
            <a:endParaRPr lang="zh-CN" altLang="en-US" sz="2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610658" y="2161591"/>
            <a:ext cx="1554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kern="0" dirty="0">
                <a:latin typeface="微软雅黑" panose="020B0503020204020204" charset="-122"/>
                <a:ea typeface="微软雅黑" panose="020B0503020204020204" charset="-122"/>
              </a:rPr>
              <a:t>视觉测试方案</a:t>
            </a:r>
            <a:endParaRPr lang="zh-CN" altLang="en-US" b="1" kern="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27085" y="0"/>
            <a:ext cx="701040" cy="54165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755573" y="555523"/>
            <a:ext cx="8368665" cy="0"/>
          </a:xfrm>
          <a:custGeom>
            <a:avLst/>
            <a:gdLst/>
            <a:ahLst/>
            <a:cxnLst/>
            <a:rect l="l" t="t" r="r" b="b"/>
            <a:pathLst>
              <a:path w="8368665">
                <a:moveTo>
                  <a:pt x="0" y="0"/>
                </a:moveTo>
                <a:lnTo>
                  <a:pt x="8368322" y="0"/>
                </a:lnTo>
              </a:path>
            </a:pathLst>
          </a:custGeom>
          <a:ln w="19050">
            <a:solidFill>
              <a:srgbClr val="B71F2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43840" y="254508"/>
            <a:ext cx="416559" cy="306705"/>
          </a:xfrm>
          <a:custGeom>
            <a:avLst/>
            <a:gdLst/>
            <a:ahLst/>
            <a:cxnLst/>
            <a:rect l="l" t="t" r="r" b="b"/>
            <a:pathLst>
              <a:path w="416559" h="306705">
                <a:moveTo>
                  <a:pt x="0" y="0"/>
                </a:moveTo>
                <a:lnTo>
                  <a:pt x="416051" y="0"/>
                </a:lnTo>
                <a:lnTo>
                  <a:pt x="416051" y="306323"/>
                </a:lnTo>
                <a:lnTo>
                  <a:pt x="0" y="306323"/>
                </a:lnTo>
                <a:lnTo>
                  <a:pt x="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79831" y="199644"/>
            <a:ext cx="414655" cy="306705"/>
          </a:xfrm>
          <a:custGeom>
            <a:avLst/>
            <a:gdLst/>
            <a:ahLst/>
            <a:cxnLst/>
            <a:rect l="l" t="t" r="r" b="b"/>
            <a:pathLst>
              <a:path w="414655" h="306705">
                <a:moveTo>
                  <a:pt x="0" y="0"/>
                </a:moveTo>
                <a:lnTo>
                  <a:pt x="414528" y="0"/>
                </a:lnTo>
                <a:lnTo>
                  <a:pt x="414528" y="306323"/>
                </a:lnTo>
                <a:lnTo>
                  <a:pt x="0" y="306323"/>
                </a:lnTo>
                <a:lnTo>
                  <a:pt x="0" y="0"/>
                </a:lnTo>
                <a:close/>
              </a:path>
            </a:pathLst>
          </a:custGeom>
          <a:solidFill>
            <a:srgbClr val="B71F21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58201" y="53774"/>
            <a:ext cx="457200" cy="47835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52400" y="172819"/>
            <a:ext cx="45085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05</a:t>
            </a:r>
            <a:endParaRPr lang="zh-CN" altLang="en-US" dirty="0">
              <a:latin typeface="微软雅黑" panose="020B0503020204020204" charset="-122"/>
              <a:cs typeface="微软雅黑" panose="020B0503020204020204" charset="-122"/>
            </a:endParaRPr>
          </a:p>
          <a:p>
            <a:endParaRPr lang="zh-CN" altLang="en-US" dirty="0"/>
          </a:p>
        </p:txBody>
      </p:sp>
      <p:sp>
        <p:nvSpPr>
          <p:cNvPr id="14" name="object 8"/>
          <p:cNvSpPr txBox="1"/>
          <p:nvPr/>
        </p:nvSpPr>
        <p:spPr>
          <a:xfrm>
            <a:off x="758825" y="172720"/>
            <a:ext cx="1993265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0" algn="l">
              <a:spcBef>
                <a:spcPts val="100"/>
              </a:spcBef>
            </a:pPr>
            <a:r>
              <a:rPr lang="zh-CN" b="1" dirty="0">
                <a:latin typeface="微软雅黑" panose="020B0503020204020204" charset="-122"/>
                <a:cs typeface="微软雅黑" panose="020B0503020204020204" charset="-122"/>
                <a:sym typeface="+mn-ea"/>
              </a:rPr>
              <a:t>视觉测试方案</a:t>
            </a:r>
            <a:endParaRPr lang="zh-CN" b="1" dirty="0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30723" name="グループ化 7"/>
          <p:cNvGrpSpPr/>
          <p:nvPr/>
        </p:nvGrpSpPr>
        <p:grpSpPr>
          <a:xfrm>
            <a:off x="755650" y="688658"/>
            <a:ext cx="2151380" cy="338137"/>
            <a:chOff x="1696472" y="1652992"/>
            <a:chExt cx="2150768" cy="338554"/>
          </a:xfrm>
        </p:grpSpPr>
        <p:sp>
          <p:nvSpPr>
            <p:cNvPr id="30724" name="テキスト ボックス 1"/>
            <p:cNvSpPr txBox="1"/>
            <p:nvPr/>
          </p:nvSpPr>
          <p:spPr>
            <a:xfrm>
              <a:off x="1801852" y="1653628"/>
              <a:ext cx="2045388" cy="33760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b">
              <a:spAutoFit/>
            </a:bodyPr>
            <a:lstStyle/>
            <a:p>
              <a:r>
                <a:rPr lang="zh-CN" altLang="en-US" sz="1600" b="1" dirty="0">
                  <a:solidFill>
                    <a:srgbClr val="002060"/>
                  </a:solidFill>
                  <a:sym typeface="+mn-ea"/>
                </a:rPr>
                <a:t>检测架设：</a:t>
              </a:r>
              <a:r>
                <a:rPr lang="en-US" altLang="zh-CN" sz="1600" b="1" dirty="0">
                  <a:solidFill>
                    <a:srgbClr val="002060"/>
                  </a:solidFill>
                  <a:sym typeface="+mn-ea"/>
                </a:rPr>
                <a:t>CCD1&amp;3</a:t>
              </a:r>
              <a:endParaRPr lang="zh-CN" altLang="ja-JP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0" name="正方形/長方形 6"/>
            <p:cNvSpPr/>
            <p:nvPr/>
          </p:nvSpPr>
          <p:spPr>
            <a:xfrm>
              <a:off x="1696472" y="1652992"/>
              <a:ext cx="105616" cy="338554"/>
            </a:xfrm>
            <a:prstGeom prst="rect">
              <a:avLst/>
            </a:prstGeom>
            <a:solidFill>
              <a:srgbClr val="B71F2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fontAlgn="auto"/>
              <a:endParaRPr lang="ja-JP" altLang="en-US" strike="noStrike" noProof="1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44" name="表格 43"/>
          <p:cNvGraphicFramePr/>
          <p:nvPr>
            <p:custDataLst>
              <p:tags r:id="rId2"/>
            </p:custDataLst>
          </p:nvPr>
        </p:nvGraphicFramePr>
        <p:xfrm>
          <a:off x="381000" y="1374775"/>
          <a:ext cx="2221230" cy="3444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2995"/>
                <a:gridCol w="1118235"/>
              </a:tblGrid>
              <a:tr h="605790"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24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镜头相机参数</a:t>
                      </a:r>
                      <a:endParaRPr lang="en-US" altLang="en-US" sz="24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27559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品牌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埃科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7559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像素数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en-US" sz="14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16K</a:t>
                      </a:r>
                      <a:r>
                        <a:rPr lang="zh-CN" altLang="en-US" sz="14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线扫</a:t>
                      </a:r>
                      <a:endParaRPr lang="zh-CN" altLang="en-US" sz="14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FOV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100mm</a:t>
                      </a:r>
                      <a:endParaRPr lang="en-US" sz="14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5750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像素分辨率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 dirty="0" err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0.0065mm</a:t>
                      </a:r>
                      <a:endParaRPr lang="en-US" altLang="en-US" sz="14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59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光源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隧道</a:t>
                      </a:r>
                      <a:r>
                        <a:rPr lang="zh-CN" altLang="en-US" sz="14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光</a:t>
                      </a:r>
                      <a:endParaRPr lang="zh-CN" altLang="en-US" sz="14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颜色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红色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59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倍率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0.546</a:t>
                      </a:r>
                      <a:r>
                        <a:rPr lang="zh-CN" altLang="en-US" sz="14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倍</a:t>
                      </a:r>
                      <a:endParaRPr lang="zh-CN" altLang="en-US" sz="14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7559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曝光时间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14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40us</a:t>
                      </a:r>
                      <a:endParaRPr lang="en-US" altLang="zh-CN" sz="14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559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扫描速度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14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200mm/s</a:t>
                      </a:r>
                      <a:endParaRPr lang="en-US" altLang="zh-CN" sz="14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7559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产品最大尺寸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1400" b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1600*600</a:t>
                      </a:r>
                      <a:endParaRPr lang="en-US" altLang="zh-CN" sz="14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3062605" y="3333750"/>
            <a:ext cx="532447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200" dirty="0">
                <a:sym typeface="+mn-ea"/>
              </a:rPr>
              <a:t>说明：</a:t>
            </a:r>
            <a:endParaRPr lang="zh-CN" altLang="en-US" sz="1200" dirty="0">
              <a:solidFill>
                <a:schemeClr val="tx1"/>
              </a:solidFill>
            </a:endParaRPr>
          </a:p>
          <a:p>
            <a:pPr algn="l"/>
            <a:r>
              <a:rPr lang="en-US" altLang="zh-CN" sz="1200" dirty="0">
                <a:solidFill>
                  <a:srgbClr val="FF0000"/>
                </a:solidFill>
                <a:sym typeface="+mn-ea"/>
              </a:rPr>
              <a:t>1.</a:t>
            </a:r>
            <a:r>
              <a:rPr lang="zh-CN" altLang="en-US" sz="1200" dirty="0">
                <a:solidFill>
                  <a:srgbClr val="FF0000"/>
                </a:solidFill>
                <a:sym typeface="+mn-ea"/>
              </a:rPr>
              <a:t>产品运动拍照，运动速度预计</a:t>
            </a:r>
            <a:r>
              <a:rPr lang="en-US" altLang="zh-CN" sz="1200" dirty="0">
                <a:solidFill>
                  <a:srgbClr val="FF0000"/>
                </a:solidFill>
                <a:sym typeface="+mn-ea"/>
              </a:rPr>
              <a:t>200</a:t>
            </a:r>
            <a:r>
              <a:rPr lang="en-US" altLang="zh-CN" sz="1200" dirty="0" err="1">
                <a:solidFill>
                  <a:srgbClr val="FF0000"/>
                </a:solidFill>
                <a:sym typeface="+mn-ea"/>
              </a:rPr>
              <a:t>mm</a:t>
            </a:r>
            <a:r>
              <a:rPr lang="en-US" altLang="zh-CN" sz="1200" dirty="0">
                <a:solidFill>
                  <a:srgbClr val="FF0000"/>
                </a:solidFill>
                <a:sym typeface="+mn-ea"/>
              </a:rPr>
              <a:t>/s </a:t>
            </a:r>
            <a:r>
              <a:rPr lang="zh-CN" altLang="en-US" sz="1200" dirty="0">
                <a:solidFill>
                  <a:srgbClr val="FF0000"/>
                </a:solidFill>
                <a:sym typeface="+mn-ea"/>
              </a:rPr>
              <a:t>，以最大尺寸评估</a:t>
            </a:r>
            <a:r>
              <a:rPr lang="en-US" altLang="zh-CN" sz="1200" dirty="0">
                <a:solidFill>
                  <a:srgbClr val="FF0000"/>
                </a:solidFill>
                <a:sym typeface="+mn-ea"/>
              </a:rPr>
              <a:t>1600mm</a:t>
            </a:r>
            <a:r>
              <a:rPr lang="zh-CN" altLang="en-US" sz="1200" dirty="0">
                <a:solidFill>
                  <a:srgbClr val="FF0000"/>
                </a:solidFill>
                <a:sym typeface="+mn-ea"/>
              </a:rPr>
              <a:t>扫描时间</a:t>
            </a:r>
            <a:r>
              <a:rPr lang="en-US" altLang="zh-CN" sz="1200" dirty="0">
                <a:solidFill>
                  <a:srgbClr val="FF0000"/>
                </a:solidFill>
                <a:sym typeface="+mn-ea"/>
              </a:rPr>
              <a:t>10S,</a:t>
            </a:r>
            <a:r>
              <a:rPr lang="zh-CN" altLang="en-US" sz="1200" dirty="0">
                <a:solidFill>
                  <a:srgbClr val="FF0000"/>
                </a:solidFill>
                <a:sym typeface="+mn-ea"/>
              </a:rPr>
              <a:t>来回扫描时间</a:t>
            </a:r>
            <a:r>
              <a:rPr lang="en-US" altLang="zh-CN" sz="1200" dirty="0">
                <a:solidFill>
                  <a:srgbClr val="FF0000"/>
                </a:solidFill>
                <a:sym typeface="+mn-ea"/>
              </a:rPr>
              <a:t>20S.</a:t>
            </a:r>
            <a:endParaRPr lang="zh-CN" altLang="en-US" sz="1200" dirty="0">
              <a:solidFill>
                <a:srgbClr val="FF0000"/>
              </a:solidFill>
              <a:sym typeface="+mn-ea"/>
            </a:endParaRPr>
          </a:p>
          <a:p>
            <a:pPr algn="l"/>
            <a:r>
              <a:rPr lang="en-US" altLang="zh-CN" sz="1200" dirty="0">
                <a:solidFill>
                  <a:srgbClr val="FF0000"/>
                </a:solidFill>
                <a:sym typeface="+mn-ea"/>
              </a:rPr>
              <a:t>2.</a:t>
            </a:r>
            <a:r>
              <a:rPr lang="zh-CN" altLang="en-US" sz="1200" dirty="0">
                <a:solidFill>
                  <a:srgbClr val="FF0000"/>
                </a:solidFill>
                <a:sym typeface="+mn-ea"/>
              </a:rPr>
              <a:t>产品需要检测</a:t>
            </a:r>
            <a:r>
              <a:rPr lang="en-US" altLang="zh-CN" sz="1200" dirty="0">
                <a:solidFill>
                  <a:srgbClr val="FF0000"/>
                </a:solidFill>
                <a:sym typeface="+mn-ea"/>
              </a:rPr>
              <a:t>1</a:t>
            </a:r>
            <a:r>
              <a:rPr lang="zh-CN" altLang="en-US" sz="1200" dirty="0">
                <a:solidFill>
                  <a:srgbClr val="FF0000"/>
                </a:solidFill>
                <a:sym typeface="+mn-ea"/>
              </a:rPr>
              <a:t>个面，样品只有一个面有银线。</a:t>
            </a:r>
            <a:endParaRPr lang="zh-CN" altLang="en-US" sz="1200" dirty="0">
              <a:solidFill>
                <a:srgbClr val="FF0000"/>
              </a:solidFill>
              <a:sym typeface="+mn-ea"/>
            </a:endParaRPr>
          </a:p>
          <a:p>
            <a:pPr algn="l"/>
            <a:r>
              <a:rPr lang="en-US" altLang="zh-CN" sz="1200" dirty="0">
                <a:solidFill>
                  <a:srgbClr val="FF0000"/>
                </a:solidFill>
                <a:sym typeface="+mn-ea"/>
              </a:rPr>
              <a:t>3.</a:t>
            </a:r>
            <a:r>
              <a:rPr lang="zh-CN" altLang="en-US" sz="1200" dirty="0">
                <a:solidFill>
                  <a:srgbClr val="FF0000"/>
                </a:solidFill>
                <a:sym typeface="+mn-ea"/>
              </a:rPr>
              <a:t>一个面检测完成，预计算法时间</a:t>
            </a:r>
            <a:r>
              <a:rPr lang="en-US" altLang="zh-CN" sz="1200" dirty="0">
                <a:solidFill>
                  <a:srgbClr val="FF0000"/>
                </a:solidFill>
                <a:sym typeface="+mn-ea"/>
              </a:rPr>
              <a:t>10S</a:t>
            </a:r>
            <a:r>
              <a:rPr lang="zh-CN" altLang="en-US" sz="1200" dirty="0">
                <a:solidFill>
                  <a:srgbClr val="FF0000"/>
                </a:solidFill>
                <a:sym typeface="+mn-ea"/>
              </a:rPr>
              <a:t>以内</a:t>
            </a:r>
            <a:endParaRPr lang="zh-CN" altLang="en-US" sz="1200" dirty="0">
              <a:solidFill>
                <a:srgbClr val="FF0000"/>
              </a:solidFill>
            </a:endParaRPr>
          </a:p>
          <a:p>
            <a:pPr algn="l"/>
            <a:r>
              <a:rPr lang="en-US" altLang="zh-CN" sz="1200" dirty="0">
                <a:solidFill>
                  <a:srgbClr val="FF0000"/>
                </a:solidFill>
                <a:sym typeface="+mn-ea"/>
              </a:rPr>
              <a:t>4.</a:t>
            </a:r>
            <a:r>
              <a:rPr lang="zh-CN" altLang="en-US" sz="1200" dirty="0">
                <a:solidFill>
                  <a:srgbClr val="FF0000"/>
                </a:solidFill>
                <a:sym typeface="+mn-ea"/>
              </a:rPr>
              <a:t>相机配置</a:t>
            </a:r>
            <a:r>
              <a:rPr lang="en-US" altLang="zh-CN" sz="1200" dirty="0">
                <a:solidFill>
                  <a:srgbClr val="FF0000"/>
                </a:solidFill>
                <a:sym typeface="+mn-ea"/>
              </a:rPr>
              <a:t>1</a:t>
            </a:r>
            <a:r>
              <a:rPr lang="zh-CN" altLang="en-US" sz="1200" dirty="0">
                <a:solidFill>
                  <a:srgbClr val="FF0000"/>
                </a:solidFill>
                <a:sym typeface="+mn-ea"/>
              </a:rPr>
              <a:t>托</a:t>
            </a:r>
            <a:r>
              <a:rPr lang="en-US" altLang="zh-CN" sz="1200" dirty="0">
                <a:solidFill>
                  <a:srgbClr val="FF0000"/>
                </a:solidFill>
                <a:sym typeface="+mn-ea"/>
              </a:rPr>
              <a:t>1</a:t>
            </a:r>
            <a:r>
              <a:rPr lang="zh-CN" altLang="en-US" sz="1200" dirty="0">
                <a:solidFill>
                  <a:srgbClr val="FF0000"/>
                </a:solidFill>
                <a:sym typeface="+mn-ea"/>
              </a:rPr>
              <a:t>；一共</a:t>
            </a:r>
            <a:r>
              <a:rPr lang="en-US" altLang="zh-CN" sz="1200" dirty="0">
                <a:solidFill>
                  <a:srgbClr val="FF0000"/>
                </a:solidFill>
                <a:sym typeface="+mn-ea"/>
              </a:rPr>
              <a:t>3</a:t>
            </a:r>
            <a:r>
              <a:rPr lang="zh-CN" altLang="en-US" sz="1200" dirty="0">
                <a:solidFill>
                  <a:srgbClr val="FF0000"/>
                </a:solidFill>
                <a:sym typeface="+mn-ea"/>
              </a:rPr>
              <a:t>组</a:t>
            </a:r>
            <a:endParaRPr lang="zh-CN" altLang="en-US" sz="1200" dirty="0">
              <a:solidFill>
                <a:srgbClr val="FF0000"/>
              </a:solidFill>
              <a:sym typeface="+mn-ea"/>
            </a:endParaRPr>
          </a:p>
          <a:p>
            <a:pPr algn="l"/>
            <a:r>
              <a:rPr lang="en-US" altLang="zh-CN" sz="1200" dirty="0">
                <a:solidFill>
                  <a:srgbClr val="FF0000"/>
                </a:solidFill>
                <a:sym typeface="+mn-ea"/>
              </a:rPr>
              <a:t>5.</a:t>
            </a:r>
            <a:r>
              <a:rPr lang="zh-CN" altLang="en-US" sz="1200" dirty="0">
                <a:solidFill>
                  <a:srgbClr val="FF0000"/>
                </a:solidFill>
                <a:sym typeface="+mn-ea"/>
              </a:rPr>
              <a:t>产品放置，需要保证稳定。平面度控制器在</a:t>
            </a:r>
            <a:r>
              <a:rPr lang="en-US" altLang="zh-CN" sz="1200" dirty="0">
                <a:solidFill>
                  <a:srgbClr val="FF0000"/>
                </a:solidFill>
                <a:sym typeface="+mn-ea"/>
              </a:rPr>
              <a:t>0.03mm</a:t>
            </a:r>
            <a:r>
              <a:rPr lang="zh-CN" altLang="en-US" sz="1200" dirty="0">
                <a:solidFill>
                  <a:srgbClr val="FF0000"/>
                </a:solidFill>
                <a:sym typeface="+mn-ea"/>
              </a:rPr>
              <a:t>以内，</a:t>
            </a:r>
            <a:r>
              <a:rPr lang="en-US" altLang="zh-CN" sz="1200" dirty="0">
                <a:solidFill>
                  <a:srgbClr val="FF0000"/>
                </a:solidFill>
                <a:sym typeface="+mn-ea"/>
              </a:rPr>
              <a:t>XY</a:t>
            </a:r>
            <a:r>
              <a:rPr lang="zh-CN" altLang="en-US" sz="1200" dirty="0">
                <a:solidFill>
                  <a:srgbClr val="FF0000"/>
                </a:solidFill>
                <a:sym typeface="+mn-ea"/>
              </a:rPr>
              <a:t>偏差在</a:t>
            </a:r>
            <a:r>
              <a:rPr lang="en-US" altLang="zh-CN" sz="1200" dirty="0">
                <a:solidFill>
                  <a:srgbClr val="FF0000"/>
                </a:solidFill>
                <a:sym typeface="+mn-ea"/>
              </a:rPr>
              <a:t>0.1mm</a:t>
            </a:r>
            <a:r>
              <a:rPr lang="zh-CN" altLang="en-US" sz="1200" dirty="0">
                <a:solidFill>
                  <a:srgbClr val="FF0000"/>
                </a:solidFill>
                <a:sym typeface="+mn-ea"/>
              </a:rPr>
              <a:t>以内</a:t>
            </a:r>
            <a:endParaRPr lang="zh-CN" altLang="en-US" sz="1200" dirty="0">
              <a:solidFill>
                <a:srgbClr val="FF0000"/>
              </a:solidFill>
            </a:endParaRPr>
          </a:p>
          <a:p>
            <a:endParaRPr lang="zh-CN" altLang="en-US" sz="1200"/>
          </a:p>
        </p:txBody>
      </p:sp>
      <p:sp>
        <p:nvSpPr>
          <p:cNvPr id="2" name="平行四边形 1"/>
          <p:cNvSpPr/>
          <p:nvPr/>
        </p:nvSpPr>
        <p:spPr>
          <a:xfrm>
            <a:off x="4114800" y="1657350"/>
            <a:ext cx="3757930" cy="1524000"/>
          </a:xfrm>
          <a:prstGeom prst="parallelogram">
            <a:avLst>
              <a:gd name="adj" fmla="val 613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箭头连接符 14"/>
          <p:cNvCxnSpPr/>
          <p:nvPr/>
        </p:nvCxnSpPr>
        <p:spPr>
          <a:xfrm>
            <a:off x="5105400" y="1352550"/>
            <a:ext cx="28956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6390005" y="1053465"/>
            <a:ext cx="11449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/>
              <a:t>扫描方向</a:t>
            </a:r>
            <a:r>
              <a:rPr lang="en-US" altLang="zh-CN" sz="1400"/>
              <a:t>1</a:t>
            </a:r>
            <a:endParaRPr lang="en-US" altLang="zh-CN" sz="1400"/>
          </a:p>
        </p:txBody>
      </p:sp>
      <p:cxnSp>
        <p:nvCxnSpPr>
          <p:cNvPr id="18" name="直接箭头连接符 17"/>
          <p:cNvCxnSpPr/>
          <p:nvPr/>
        </p:nvCxnSpPr>
        <p:spPr>
          <a:xfrm flipH="1">
            <a:off x="4086860" y="3333750"/>
            <a:ext cx="32766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7313295" y="3028950"/>
            <a:ext cx="11449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/>
              <a:t>扫描方向</a:t>
            </a:r>
            <a:r>
              <a:rPr lang="en-US" altLang="zh-CN" sz="1400"/>
              <a:t>2</a:t>
            </a:r>
            <a:endParaRPr lang="en-US" altLang="zh-CN" sz="1400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940000" flipH="1">
            <a:off x="4405630" y="669290"/>
            <a:ext cx="280035" cy="6807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 cstate="print"/>
          <a:stretch>
            <a:fillRect/>
          </a:stretch>
        </p:blipFill>
        <p:spPr>
          <a:xfrm rot="20700000" flipH="1">
            <a:off x="4274185" y="799465"/>
            <a:ext cx="280035" cy="6807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3680000">
            <a:off x="5064125" y="1504950"/>
            <a:ext cx="431800" cy="41973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2" name="直接箭头连接符 21"/>
          <p:cNvCxnSpPr/>
          <p:nvPr/>
        </p:nvCxnSpPr>
        <p:spPr>
          <a:xfrm>
            <a:off x="4419600" y="1581150"/>
            <a:ext cx="220980" cy="605155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3629660" y="1931035"/>
            <a:ext cx="9632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/>
              <a:t>276</a:t>
            </a:r>
            <a:r>
              <a:rPr lang="zh-CN" altLang="en-US" sz="1000"/>
              <a:t>±</a:t>
            </a:r>
            <a:r>
              <a:rPr lang="en-US" altLang="zh-CN" sz="1000"/>
              <a:t>100mm</a:t>
            </a:r>
            <a:endParaRPr lang="en-US" altLang="zh-CN" sz="1000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" cstate="print"/>
          <a:stretch>
            <a:fillRect/>
          </a:stretch>
        </p:blipFill>
        <p:spPr>
          <a:xfrm rot="20700000" flipH="1">
            <a:off x="4197985" y="996315"/>
            <a:ext cx="280035" cy="68072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4" name="直接箭头连接符 3"/>
          <p:cNvCxnSpPr/>
          <p:nvPr/>
        </p:nvCxnSpPr>
        <p:spPr>
          <a:xfrm>
            <a:off x="4656455" y="1322070"/>
            <a:ext cx="222250" cy="569595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755573" y="555523"/>
            <a:ext cx="8368665" cy="0"/>
          </a:xfrm>
          <a:custGeom>
            <a:avLst/>
            <a:gdLst/>
            <a:ahLst/>
            <a:cxnLst/>
            <a:rect l="l" t="t" r="r" b="b"/>
            <a:pathLst>
              <a:path w="8368665">
                <a:moveTo>
                  <a:pt x="0" y="0"/>
                </a:moveTo>
                <a:lnTo>
                  <a:pt x="8368322" y="0"/>
                </a:lnTo>
              </a:path>
            </a:pathLst>
          </a:custGeom>
          <a:ln w="19050">
            <a:solidFill>
              <a:srgbClr val="B71F2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43840" y="254508"/>
            <a:ext cx="416559" cy="306705"/>
          </a:xfrm>
          <a:custGeom>
            <a:avLst/>
            <a:gdLst/>
            <a:ahLst/>
            <a:cxnLst/>
            <a:rect l="l" t="t" r="r" b="b"/>
            <a:pathLst>
              <a:path w="416559" h="306705">
                <a:moveTo>
                  <a:pt x="0" y="0"/>
                </a:moveTo>
                <a:lnTo>
                  <a:pt x="416051" y="0"/>
                </a:lnTo>
                <a:lnTo>
                  <a:pt x="416051" y="306323"/>
                </a:lnTo>
                <a:lnTo>
                  <a:pt x="0" y="306323"/>
                </a:lnTo>
                <a:lnTo>
                  <a:pt x="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79831" y="199644"/>
            <a:ext cx="414655" cy="306705"/>
          </a:xfrm>
          <a:custGeom>
            <a:avLst/>
            <a:gdLst/>
            <a:ahLst/>
            <a:cxnLst/>
            <a:rect l="l" t="t" r="r" b="b"/>
            <a:pathLst>
              <a:path w="414655" h="306705">
                <a:moveTo>
                  <a:pt x="0" y="0"/>
                </a:moveTo>
                <a:lnTo>
                  <a:pt x="414528" y="0"/>
                </a:lnTo>
                <a:lnTo>
                  <a:pt x="414528" y="306323"/>
                </a:lnTo>
                <a:lnTo>
                  <a:pt x="0" y="306323"/>
                </a:lnTo>
                <a:lnTo>
                  <a:pt x="0" y="0"/>
                </a:lnTo>
                <a:close/>
              </a:path>
            </a:pathLst>
          </a:custGeom>
          <a:solidFill>
            <a:srgbClr val="B71F21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58201" y="53774"/>
            <a:ext cx="457200" cy="47835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52400" y="172819"/>
            <a:ext cx="45085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05</a:t>
            </a:r>
            <a:endParaRPr lang="zh-CN" altLang="en-US" dirty="0">
              <a:latin typeface="微软雅黑" panose="020B0503020204020204" charset="-122"/>
              <a:cs typeface="微软雅黑" panose="020B0503020204020204" charset="-122"/>
            </a:endParaRPr>
          </a:p>
          <a:p>
            <a:endParaRPr lang="zh-CN" altLang="en-US" dirty="0"/>
          </a:p>
        </p:txBody>
      </p:sp>
      <p:sp>
        <p:nvSpPr>
          <p:cNvPr id="14" name="object 8"/>
          <p:cNvSpPr txBox="1"/>
          <p:nvPr/>
        </p:nvSpPr>
        <p:spPr>
          <a:xfrm>
            <a:off x="758825" y="172720"/>
            <a:ext cx="1993265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zh-CN" b="1" dirty="0">
                <a:latin typeface="微软雅黑" panose="020B0503020204020204" charset="-122"/>
                <a:cs typeface="微软雅黑" panose="020B0503020204020204" charset="-122"/>
                <a:sym typeface="+mn-ea"/>
              </a:rPr>
              <a:t>视觉测试方案</a:t>
            </a:r>
            <a:endParaRPr lang="zh-CN" b="1" dirty="0"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aphicFrame>
        <p:nvGraphicFramePr>
          <p:cNvPr id="17" name="表格 16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304800" y="1657350"/>
          <a:ext cx="8278495" cy="3024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9640"/>
                <a:gridCol w="1283970"/>
                <a:gridCol w="1965960"/>
                <a:gridCol w="633730"/>
                <a:gridCol w="607695"/>
                <a:gridCol w="1449705"/>
                <a:gridCol w="1407795"/>
              </a:tblGrid>
              <a:tr h="61849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序号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货物名称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型号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单位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数量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品牌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备注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25755">
                <a:tc>
                  <a:txBody>
                    <a:bodyPr/>
                    <a:p>
                      <a:pPr algn="ctr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zh-CN" altLang="en-US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主机</a:t>
                      </a:r>
                      <a:endParaRPr lang="zh-CN" altLang="en-US" sz="1400" b="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en-US" sz="12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I7-10700K</a:t>
                      </a:r>
                      <a:endParaRPr lang="en-US" altLang="en-US" sz="120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台</a:t>
                      </a:r>
                      <a:endParaRPr lang="en-US" altLang="zh-CN" sz="12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3</a:t>
                      </a:r>
                      <a:endParaRPr lang="en-US" altLang="zh-CN" sz="12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 sz="12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dirty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128G</a:t>
                      </a:r>
                      <a:r>
                        <a:rPr lang="zh-CN" altLang="en-US" sz="1200" dirty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内存</a:t>
                      </a:r>
                      <a:r>
                        <a:rPr lang="en-US" altLang="zh-CN" sz="1200" dirty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+32T</a:t>
                      </a:r>
                      <a:r>
                        <a:rPr lang="zh-CN" altLang="en-US" sz="1200" dirty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硬盘</a:t>
                      </a:r>
                      <a:endParaRPr lang="zh-CN" altLang="en-US" sz="1200" dirty="0"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5755">
                <a:tc>
                  <a:txBody>
                    <a:bodyPr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endParaRPr lang="en-US" altLang="zh-CN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显卡</a:t>
                      </a:r>
                      <a:endParaRPr lang="zh-CN" altLang="en-US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en-US" sz="12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RTX-3060-8G</a:t>
                      </a:r>
                      <a:endParaRPr lang="en-US" altLang="en-US" sz="120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台</a:t>
                      </a:r>
                      <a:endParaRPr lang="zh-CN" altLang="en-US" sz="12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3</a:t>
                      </a:r>
                      <a:endParaRPr lang="en-US" altLang="zh-CN" sz="12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 sz="12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200" dirty="0"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5755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en-US" altLang="zh-CN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zh-CN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zh-CN" altLang="en-US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相机</a:t>
                      </a:r>
                      <a:endParaRPr lang="zh-CN" altLang="en-US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PA16KCL-40KM</a:t>
                      </a:r>
                      <a:endParaRPr lang="en-US" sz="120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件</a:t>
                      </a:r>
                      <a:endParaRPr lang="zh-CN" altLang="en-US" sz="12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3</a:t>
                      </a:r>
                      <a:endParaRPr lang="en-US" altLang="zh-CN" sz="12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zh-CN" altLang="en-US" sz="12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dirty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16K</a:t>
                      </a:r>
                      <a:r>
                        <a:rPr lang="zh-CN" altLang="en-US" sz="1200" dirty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黑白相机</a:t>
                      </a:r>
                      <a:endParaRPr lang="zh-CN" altLang="en-US" sz="1200" dirty="0"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401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altLang="en-US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endParaRPr lang="en-US" altLang="en-US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镜头</a:t>
                      </a:r>
                      <a:endParaRPr lang="zh-CN" altLang="en-US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LS1662C</a:t>
                      </a:r>
                      <a:endParaRPr lang="en-US" altLang="zh-CN" sz="1200" dirty="0"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件</a:t>
                      </a:r>
                      <a:endParaRPr lang="zh-CN" altLang="en-US" sz="12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3</a:t>
                      </a:r>
                      <a:endParaRPr lang="en-US" altLang="zh-CN" sz="12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2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2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4645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3</a:t>
                      </a:r>
                      <a:endParaRPr lang="en-US" altLang="zh-CN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12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光源</a:t>
                      </a:r>
                      <a:endParaRPr lang="en-US" altLang="zh-CN" sz="12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200" b="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CST-TUG410270-R</a:t>
                      </a:r>
                      <a:endParaRPr lang="en-US" altLang="zh-CN" sz="1200" b="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件</a:t>
                      </a:r>
                      <a:endParaRPr lang="zh-CN" altLang="en-US" sz="12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zh-CN" sz="12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2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红色隧道</a:t>
                      </a:r>
                      <a:r>
                        <a:rPr lang="zh-CN" altLang="en-US" sz="12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光</a:t>
                      </a:r>
                      <a:endParaRPr lang="zh-CN" altLang="en-US" sz="12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0095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4</a:t>
                      </a:r>
                      <a:endParaRPr lang="en-US" altLang="zh-CN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14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光源控制器</a:t>
                      </a:r>
                      <a:endParaRPr lang="zh-CN" altLang="en-US" sz="14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b="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CST-CPL48320C-2T</a:t>
                      </a:r>
                      <a:endParaRPr lang="en-US" altLang="zh-CN" sz="1200" b="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台</a:t>
                      </a:r>
                      <a:endParaRPr lang="zh-CN" altLang="en-US" sz="12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zh-CN" sz="12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2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200" dirty="0"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/>
          <p:cNvSpPr/>
          <p:nvPr/>
        </p:nvSpPr>
        <p:spPr>
          <a:xfrm flipH="1">
            <a:off x="914400" y="438150"/>
            <a:ext cx="2514600" cy="4019550"/>
          </a:xfrm>
          <a:prstGeom prst="rtTriangle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219200" y="2609493"/>
            <a:ext cx="4737142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06</a:t>
            </a:r>
            <a:endParaRPr lang="zh-CN" altLang="en-US" sz="15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3691298" y="2043235"/>
            <a:ext cx="3700103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3581401" y="1452383"/>
            <a:ext cx="1612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bg1">
                    <a:lumMod val="75000"/>
                  </a:schemeClr>
                </a:solidFill>
              </a:rPr>
              <a:t>BUSINSEE</a:t>
            </a:r>
            <a:endParaRPr lang="zh-CN" altLang="en-US" sz="2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619548" y="2114601"/>
            <a:ext cx="15671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相机尺寸明细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58201" y="53774"/>
            <a:ext cx="457200" cy="478354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58201" y="53774"/>
            <a:ext cx="457200" cy="478354"/>
          </a:xfrm>
          <a:prstGeom prst="rect">
            <a:avLst/>
          </a:prstGeom>
        </p:spPr>
      </p:pic>
      <p:sp>
        <p:nvSpPr>
          <p:cNvPr id="14" name="object 8"/>
          <p:cNvSpPr txBox="1"/>
          <p:nvPr/>
        </p:nvSpPr>
        <p:spPr>
          <a:xfrm>
            <a:off x="791845" y="212090"/>
            <a:ext cx="1905000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0" algn="l">
              <a:spcBef>
                <a:spcPts val="100"/>
              </a:spcBef>
            </a:pPr>
            <a:r>
              <a:rPr lang="zh-CN" altLang="en-US" b="1" dirty="0">
                <a:solidFill>
                  <a:srgbClr val="002060"/>
                </a:solidFill>
                <a:latin typeface="+mj-ea"/>
                <a:sym typeface="+mn-ea"/>
              </a:rPr>
              <a:t>尺寸图</a:t>
            </a:r>
            <a:endParaRPr lang="zh-CN" b="1" dirty="0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52400" y="172819"/>
            <a:ext cx="453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06</a:t>
            </a:r>
            <a:endParaRPr lang="en-US" dirty="0"/>
          </a:p>
        </p:txBody>
      </p:sp>
      <p:grpSp>
        <p:nvGrpSpPr>
          <p:cNvPr id="18436" name="グループ化 7"/>
          <p:cNvGrpSpPr/>
          <p:nvPr/>
        </p:nvGrpSpPr>
        <p:grpSpPr>
          <a:xfrm>
            <a:off x="676275" y="637223"/>
            <a:ext cx="415526" cy="338137"/>
            <a:chOff x="1696472" y="1652992"/>
            <a:chExt cx="415408" cy="338554"/>
          </a:xfrm>
        </p:grpSpPr>
        <p:sp>
          <p:nvSpPr>
            <p:cNvPr id="18437" name="テキスト ボックス 1"/>
            <p:cNvSpPr txBox="1"/>
            <p:nvPr/>
          </p:nvSpPr>
          <p:spPr>
            <a:xfrm>
              <a:off x="1802088" y="1653945"/>
              <a:ext cx="309792" cy="33760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b">
              <a:spAutoFit/>
            </a:bodyPr>
            <a:lstStyle/>
            <a:p>
              <a:endPara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1696472" y="1652992"/>
              <a:ext cx="105616" cy="33855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fontAlgn="auto"/>
              <a:endParaRPr lang="ja-JP" altLang="en-US" strike="noStrike" noProof="1">
                <a:latin typeface="+mn-ea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4495800" y="4171950"/>
            <a:ext cx="102298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/>
              <a:t>相机</a:t>
            </a:r>
            <a:endParaRPr lang="zh-CN" altLang="en-US" sz="12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175" y="1366520"/>
            <a:ext cx="5581650" cy="240982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58201" y="53774"/>
            <a:ext cx="457200" cy="478354"/>
          </a:xfrm>
          <a:prstGeom prst="rect">
            <a:avLst/>
          </a:prstGeom>
        </p:spPr>
      </p:pic>
      <p:sp>
        <p:nvSpPr>
          <p:cNvPr id="14" name="object 8"/>
          <p:cNvSpPr txBox="1"/>
          <p:nvPr/>
        </p:nvSpPr>
        <p:spPr>
          <a:xfrm>
            <a:off x="791845" y="212090"/>
            <a:ext cx="1905000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0" algn="l">
              <a:spcBef>
                <a:spcPts val="100"/>
              </a:spcBef>
            </a:pPr>
            <a:r>
              <a:rPr lang="zh-CN" altLang="en-US" b="1" dirty="0">
                <a:solidFill>
                  <a:srgbClr val="002060"/>
                </a:solidFill>
                <a:latin typeface="+mj-ea"/>
                <a:sym typeface="+mn-ea"/>
              </a:rPr>
              <a:t>尺寸图</a:t>
            </a:r>
            <a:endParaRPr lang="zh-CN" b="1" dirty="0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52400" y="172819"/>
            <a:ext cx="453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06</a:t>
            </a:r>
            <a:endParaRPr lang="en-US" dirty="0"/>
          </a:p>
        </p:txBody>
      </p:sp>
      <p:grpSp>
        <p:nvGrpSpPr>
          <p:cNvPr id="18436" name="グループ化 7"/>
          <p:cNvGrpSpPr/>
          <p:nvPr/>
        </p:nvGrpSpPr>
        <p:grpSpPr>
          <a:xfrm>
            <a:off x="676275" y="637223"/>
            <a:ext cx="415526" cy="338137"/>
            <a:chOff x="1696472" y="1652992"/>
            <a:chExt cx="415408" cy="338554"/>
          </a:xfrm>
        </p:grpSpPr>
        <p:sp>
          <p:nvSpPr>
            <p:cNvPr id="18437" name="テキスト ボックス 1"/>
            <p:cNvSpPr txBox="1"/>
            <p:nvPr/>
          </p:nvSpPr>
          <p:spPr>
            <a:xfrm>
              <a:off x="1802088" y="1653945"/>
              <a:ext cx="309792" cy="33760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b">
              <a:spAutoFit/>
            </a:bodyPr>
            <a:lstStyle/>
            <a:p>
              <a:endPara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1696472" y="1652992"/>
              <a:ext cx="105616" cy="33855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fontAlgn="auto"/>
              <a:endParaRPr lang="ja-JP" altLang="en-US" strike="noStrike" noProof="1">
                <a:latin typeface="+mn-ea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4495800" y="4171950"/>
            <a:ext cx="102298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/>
              <a:t>光源</a:t>
            </a:r>
            <a:endParaRPr lang="zh-CN" altLang="en-US" sz="12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970" y="956945"/>
            <a:ext cx="6067425" cy="32289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755573" y="555523"/>
            <a:ext cx="8368665" cy="0"/>
          </a:xfrm>
          <a:custGeom>
            <a:avLst/>
            <a:gdLst/>
            <a:ahLst/>
            <a:cxnLst/>
            <a:rect l="l" t="t" r="r" b="b"/>
            <a:pathLst>
              <a:path w="8368665">
                <a:moveTo>
                  <a:pt x="0" y="0"/>
                </a:moveTo>
                <a:lnTo>
                  <a:pt x="8368322" y="0"/>
                </a:lnTo>
              </a:path>
            </a:pathLst>
          </a:custGeom>
          <a:ln w="19050">
            <a:solidFill>
              <a:srgbClr val="B71F2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43840" y="254508"/>
            <a:ext cx="416559" cy="306705"/>
          </a:xfrm>
          <a:custGeom>
            <a:avLst/>
            <a:gdLst/>
            <a:ahLst/>
            <a:cxnLst/>
            <a:rect l="l" t="t" r="r" b="b"/>
            <a:pathLst>
              <a:path w="416559" h="306705">
                <a:moveTo>
                  <a:pt x="0" y="0"/>
                </a:moveTo>
                <a:lnTo>
                  <a:pt x="416051" y="0"/>
                </a:lnTo>
                <a:lnTo>
                  <a:pt x="416051" y="306323"/>
                </a:lnTo>
                <a:lnTo>
                  <a:pt x="0" y="306323"/>
                </a:lnTo>
                <a:lnTo>
                  <a:pt x="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79831" y="199644"/>
            <a:ext cx="414655" cy="306705"/>
          </a:xfrm>
          <a:custGeom>
            <a:avLst/>
            <a:gdLst/>
            <a:ahLst/>
            <a:cxnLst/>
            <a:rect l="l" t="t" r="r" b="b"/>
            <a:pathLst>
              <a:path w="414655" h="306705">
                <a:moveTo>
                  <a:pt x="0" y="0"/>
                </a:moveTo>
                <a:lnTo>
                  <a:pt x="414528" y="0"/>
                </a:lnTo>
                <a:lnTo>
                  <a:pt x="414528" y="306323"/>
                </a:lnTo>
                <a:lnTo>
                  <a:pt x="0" y="306323"/>
                </a:lnTo>
                <a:lnTo>
                  <a:pt x="0" y="0"/>
                </a:lnTo>
                <a:close/>
              </a:path>
            </a:pathLst>
          </a:custGeom>
          <a:solidFill>
            <a:srgbClr val="B71F21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58201" y="53774"/>
            <a:ext cx="457200" cy="47835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52400" y="172819"/>
            <a:ext cx="453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01</a:t>
            </a:r>
            <a:endParaRPr lang="zh-CN" altLang="en-US" dirty="0"/>
          </a:p>
        </p:txBody>
      </p:sp>
      <p:sp>
        <p:nvSpPr>
          <p:cNvPr id="14" name="object 8"/>
          <p:cNvSpPr txBox="1"/>
          <p:nvPr/>
        </p:nvSpPr>
        <p:spPr>
          <a:xfrm>
            <a:off x="758825" y="172720"/>
            <a:ext cx="2076450" cy="579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客户需求说明</a:t>
            </a:r>
            <a:endParaRPr lang="zh-CN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>
              <a:spcBef>
                <a:spcPts val="100"/>
              </a:spcBef>
            </a:pPr>
            <a:endParaRPr lang="zh-CN" b="1" dirty="0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aphicFrame>
        <p:nvGraphicFramePr>
          <p:cNvPr id="15" name="表格 14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990600" y="666750"/>
          <a:ext cx="7401560" cy="4287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5965"/>
                <a:gridCol w="570865"/>
                <a:gridCol w="200660"/>
                <a:gridCol w="1980565"/>
                <a:gridCol w="3913505"/>
              </a:tblGrid>
              <a:tr h="52260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 dirty="0">
                          <a:effectLst/>
                        </a:rPr>
                        <a:t>项目编号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marL="182245" marR="0" lvl="0" indent="-182245" algn="ctr" defTabSz="914400" rtl="0" eaLnBrk="0" fontAlgn="base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  <a:sym typeface="+mn-ea"/>
                        </a:rPr>
                        <a:t>2022061802</a:t>
                      </a:r>
                      <a:endParaRPr kumimoji="0" lang="en-US" altLang="zh-CN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effectLst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0675">
                <a:tc gridSpan="2">
                  <a:txBody>
                    <a:bodyPr/>
                    <a:lstStyle/>
                    <a:p>
                      <a:pPr algn="ctr" fontAlgn="ctr"/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12001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vMerge="1">
                  <a:tcPr/>
                </a:tc>
              </a:tr>
              <a:tr h="32004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 dirty="0">
                          <a:effectLst/>
                        </a:rPr>
                        <a:t>设备名称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12001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屏幕银线检测　</a:t>
                      </a:r>
                      <a:endParaRPr kumimoji="0" lang="zh-CN" altLang="en-US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vMerge="1">
                  <a:tcPr/>
                </a:tc>
              </a:tr>
              <a:tr h="180975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effectLst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vMerge="1">
                  <a:tcPr/>
                </a:tc>
              </a:tr>
              <a:tr h="568325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1" i="0" u="none" strike="noStrike" dirty="0">
                          <a:effectLst/>
                        </a:rPr>
                        <a:t>检测节拍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 dirty="0">
                          <a:effectLst/>
                        </a:rPr>
                        <a:t>　</a:t>
                      </a:r>
                      <a:r>
                        <a:rPr lang="en-US" altLang="zh-CN" sz="1100" u="none" strike="noStrike" dirty="0">
                          <a:effectLst/>
                        </a:rPr>
                        <a:t>10</a:t>
                      </a:r>
                      <a:r>
                        <a:rPr lang="en-US" altLang="zh-CN" sz="1100" u="none" strike="noStrike" dirty="0" err="1">
                          <a:effectLst/>
                        </a:rPr>
                        <a:t>s-60s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vMerge="1">
                  <a:tcPr/>
                </a:tc>
              </a:tr>
              <a:tr h="568325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1" i="0" u="none" strike="noStrike" dirty="0">
                          <a:effectLst/>
                        </a:rPr>
                        <a:t>项目需求概述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 dirty="0">
                          <a:effectLst/>
                        </a:rPr>
                        <a:t>　最大产品</a:t>
                      </a:r>
                      <a:r>
                        <a:rPr lang="en-US" altLang="zh-CN" sz="1100" u="none" strike="noStrike" dirty="0">
                          <a:effectLst/>
                        </a:rPr>
                        <a:t>1600*600,</a:t>
                      </a:r>
                      <a:r>
                        <a:rPr lang="zh-CN" altLang="en-US" sz="1100" u="none" strike="noStrike" dirty="0">
                          <a:effectLst/>
                        </a:rPr>
                        <a:t>最小尺寸</a:t>
                      </a:r>
                      <a:r>
                        <a:rPr lang="en-US" altLang="zh-CN" sz="1100" u="none" strike="noStrike" dirty="0">
                          <a:effectLst/>
                        </a:rPr>
                        <a:t>7</a:t>
                      </a:r>
                      <a:r>
                        <a:rPr lang="zh-CN" altLang="en-US" sz="1100" u="none" strike="noStrike" dirty="0">
                          <a:effectLst/>
                        </a:rPr>
                        <a:t>寸</a:t>
                      </a:r>
                      <a:endParaRPr lang="zh-CN" altLang="en-US" sz="110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257810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u="none" strike="noStrike" dirty="0">
                          <a:effectLst/>
                        </a:rPr>
                        <a:t>具体需求</a:t>
                      </a:r>
                      <a:endParaRPr lang="zh-CN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1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12001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dirty="0">
                          <a:effectLst/>
                          <a:sym typeface="+mn-ea"/>
                        </a:rPr>
                        <a:t>     </a:t>
                      </a:r>
                      <a:r>
                        <a:rPr lang="zh-CN" altLang="en-US" sz="1100" dirty="0">
                          <a:effectLst/>
                          <a:sym typeface="+mn-ea"/>
                        </a:rPr>
                        <a:t>缺口、缺焊盘、针眼</a:t>
                      </a:r>
                      <a:endParaRPr lang="zh-CN" altLang="en-US" sz="1100" dirty="0">
                        <a:effectLst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</a:tr>
              <a:tr h="257810">
                <a:tc vMerge="1"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</a:rPr>
                        <a:t>2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 dirty="0">
                          <a:effectLst/>
                        </a:rPr>
                        <a:t>　开路、短路</a:t>
                      </a:r>
                      <a:endParaRPr lang="zh-CN" altLang="en-US" sz="110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</a:tr>
              <a:tr h="258445">
                <a:tc vMerge="1"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3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 dirty="0">
                          <a:effectLst/>
                        </a:rPr>
                        <a:t>　线路缺失、线路偏移、残铜</a:t>
                      </a:r>
                      <a:endParaRPr lang="zh-CN" altLang="en-US" sz="110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</a:tr>
              <a:tr h="258445">
                <a:tc vMerge="1"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4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 dirty="0">
                          <a:effectLst/>
                        </a:rPr>
                        <a:t>　线凸、变形</a:t>
                      </a:r>
                      <a:endParaRPr lang="zh-CN" altLang="en-US" sz="110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</a:tr>
              <a:tr h="257810">
                <a:tc vMerge="1"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5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 dirty="0">
                          <a:effectLst/>
                        </a:rPr>
                        <a:t>　氧化、蓝膜、纳米层残留</a:t>
                      </a:r>
                      <a:endParaRPr lang="zh-CN" altLang="en-US" sz="110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</a:tr>
              <a:tr h="258445">
                <a:tc vMerge="1"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6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altLang="zh-CN" sz="1100" u="none" strike="noStrike" dirty="0">
                          <a:effectLst/>
                        </a:rPr>
                        <a:t>     </a:t>
                      </a:r>
                      <a:r>
                        <a:rPr lang="zh-CN" altLang="en-US" sz="1100" u="none" strike="noStrike" dirty="0">
                          <a:effectLst/>
                        </a:rPr>
                        <a:t>线细</a:t>
                      </a:r>
                      <a:endParaRPr lang="zh-CN" altLang="en-US" sz="110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</a:tr>
              <a:tr h="257810">
                <a:tc vMerge="1"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7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 dirty="0">
                          <a:effectLst/>
                        </a:rPr>
                        <a:t>　玻璃裂纹、破损</a:t>
                      </a:r>
                      <a:endParaRPr lang="zh-CN" altLang="en-US" sz="110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</a:tr>
            </a:tbl>
          </a:graphicData>
        </a:graphic>
      </p:graphicFrame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819150"/>
            <a:ext cx="2990850" cy="1754505"/>
          </a:xfrm>
          <a:prstGeom prst="rect">
            <a:avLst/>
          </a:prstGeom>
        </p:spPr>
      </p:pic>
      <p:sp>
        <p:nvSpPr>
          <p:cNvPr id="10" name="正方形/長方形 6"/>
          <p:cNvSpPr/>
          <p:nvPr/>
        </p:nvSpPr>
        <p:spPr>
          <a:xfrm>
            <a:off x="755650" y="688658"/>
            <a:ext cx="105646" cy="338137"/>
          </a:xfrm>
          <a:prstGeom prst="rect">
            <a:avLst/>
          </a:prstGeom>
          <a:solidFill>
            <a:srgbClr val="B71F2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fontAlgn="auto"/>
            <a:endParaRPr lang="ja-JP" altLang="en-US" strike="noStrike" noProof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58201" y="53774"/>
            <a:ext cx="457200" cy="478354"/>
          </a:xfrm>
          <a:prstGeom prst="rect">
            <a:avLst/>
          </a:prstGeom>
        </p:spPr>
      </p:pic>
      <p:sp>
        <p:nvSpPr>
          <p:cNvPr id="14" name="object 8"/>
          <p:cNvSpPr txBox="1"/>
          <p:nvPr/>
        </p:nvSpPr>
        <p:spPr>
          <a:xfrm>
            <a:off x="791845" y="212090"/>
            <a:ext cx="1905000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0" algn="l">
              <a:spcBef>
                <a:spcPts val="100"/>
              </a:spcBef>
            </a:pPr>
            <a:r>
              <a:rPr lang="zh-CN" altLang="en-US" b="1" dirty="0">
                <a:solidFill>
                  <a:srgbClr val="002060"/>
                </a:solidFill>
                <a:latin typeface="+mj-ea"/>
                <a:sym typeface="+mn-ea"/>
              </a:rPr>
              <a:t>尺寸图</a:t>
            </a:r>
            <a:endParaRPr lang="zh-CN" b="1" dirty="0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52400" y="172819"/>
            <a:ext cx="453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06</a:t>
            </a:r>
            <a:endParaRPr lang="en-US" dirty="0"/>
          </a:p>
        </p:txBody>
      </p:sp>
      <p:grpSp>
        <p:nvGrpSpPr>
          <p:cNvPr id="18436" name="グループ化 7"/>
          <p:cNvGrpSpPr/>
          <p:nvPr/>
        </p:nvGrpSpPr>
        <p:grpSpPr>
          <a:xfrm>
            <a:off x="676275" y="637223"/>
            <a:ext cx="415526" cy="338137"/>
            <a:chOff x="1696472" y="1652992"/>
            <a:chExt cx="415408" cy="338554"/>
          </a:xfrm>
        </p:grpSpPr>
        <p:sp>
          <p:nvSpPr>
            <p:cNvPr id="18437" name="テキスト ボックス 1"/>
            <p:cNvSpPr txBox="1"/>
            <p:nvPr/>
          </p:nvSpPr>
          <p:spPr>
            <a:xfrm>
              <a:off x="1802088" y="1653945"/>
              <a:ext cx="309792" cy="33760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b">
              <a:spAutoFit/>
            </a:bodyPr>
            <a:lstStyle/>
            <a:p>
              <a:endPara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1696472" y="1652992"/>
              <a:ext cx="105616" cy="33855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fontAlgn="auto"/>
              <a:endParaRPr lang="ja-JP" altLang="en-US" strike="noStrike" noProof="1">
                <a:latin typeface="+mn-ea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4495800" y="4171950"/>
            <a:ext cx="102298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/>
              <a:t>镜头</a:t>
            </a:r>
            <a:endParaRPr lang="zh-CN" altLang="en-US" sz="12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666750"/>
            <a:ext cx="6592570" cy="324866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54853" y="121500"/>
            <a:ext cx="3589147" cy="5021859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139946" y="3803662"/>
            <a:ext cx="2665272" cy="13396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629196" y="0"/>
            <a:ext cx="2479675" cy="1246505"/>
          </a:xfrm>
          <a:custGeom>
            <a:avLst/>
            <a:gdLst/>
            <a:ahLst/>
            <a:cxnLst/>
            <a:rect l="l" t="t" r="r" b="b"/>
            <a:pathLst>
              <a:path w="2479675" h="1246505">
                <a:moveTo>
                  <a:pt x="1238910" y="1246225"/>
                </a:moveTo>
                <a:lnTo>
                  <a:pt x="0" y="0"/>
                </a:lnTo>
                <a:lnTo>
                  <a:pt x="2479306" y="0"/>
                </a:lnTo>
                <a:lnTo>
                  <a:pt x="1238910" y="1246225"/>
                </a:lnTo>
                <a:close/>
              </a:path>
            </a:pathLst>
          </a:custGeom>
          <a:solidFill>
            <a:srgbClr val="B71F2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106906" y="2004567"/>
            <a:ext cx="1883143" cy="5164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206597" y="2003298"/>
            <a:ext cx="1884921" cy="5164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115618" y="2931795"/>
            <a:ext cx="2952750" cy="0"/>
          </a:xfrm>
          <a:custGeom>
            <a:avLst/>
            <a:gdLst/>
            <a:ahLst/>
            <a:cxnLst/>
            <a:rect l="l" t="t" r="r" b="b"/>
            <a:pathLst>
              <a:path w="2952750">
                <a:moveTo>
                  <a:pt x="0" y="0"/>
                </a:moveTo>
                <a:lnTo>
                  <a:pt x="2952330" y="0"/>
                </a:lnTo>
              </a:path>
            </a:pathLst>
          </a:custGeom>
          <a:ln w="9525">
            <a:solidFill>
              <a:srgbClr val="58585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122045" y="3025458"/>
            <a:ext cx="2946400" cy="184150"/>
          </a:xfrm>
          <a:prstGeom prst="rect">
            <a:avLst/>
          </a:prstGeom>
        </p:spPr>
        <p:txBody>
          <a:bodyPr vert="horz" wrap="square" lIns="0" tIns="0" rIns="0" bIns="0" rtlCol="0" anchor="ctr">
            <a:normAutofit fontScale="97500"/>
          </a:bodyPr>
          <a:lstStyle/>
          <a:p>
            <a:pPr lvl="0" algn="l"/>
            <a:r>
              <a:rPr lang="en-US" altLang="zh-CN" sz="1200" b="1" kern="0" dirty="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为信赖始终如一，让智能触手可及</a:t>
            </a:r>
            <a:endParaRPr lang="en-US" altLang="zh-CN" sz="1200" b="1" kern="0" dirty="0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5" y="0"/>
            <a:ext cx="773430" cy="59817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755573" y="555523"/>
            <a:ext cx="8368665" cy="0"/>
          </a:xfrm>
          <a:custGeom>
            <a:avLst/>
            <a:gdLst/>
            <a:ahLst/>
            <a:cxnLst/>
            <a:rect l="l" t="t" r="r" b="b"/>
            <a:pathLst>
              <a:path w="8368665">
                <a:moveTo>
                  <a:pt x="0" y="0"/>
                </a:moveTo>
                <a:lnTo>
                  <a:pt x="8368322" y="0"/>
                </a:lnTo>
              </a:path>
            </a:pathLst>
          </a:custGeom>
          <a:ln w="19050">
            <a:solidFill>
              <a:srgbClr val="B71F2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43840" y="254508"/>
            <a:ext cx="416559" cy="306705"/>
          </a:xfrm>
          <a:custGeom>
            <a:avLst/>
            <a:gdLst/>
            <a:ahLst/>
            <a:cxnLst/>
            <a:rect l="l" t="t" r="r" b="b"/>
            <a:pathLst>
              <a:path w="416559" h="306705">
                <a:moveTo>
                  <a:pt x="0" y="0"/>
                </a:moveTo>
                <a:lnTo>
                  <a:pt x="416051" y="0"/>
                </a:lnTo>
                <a:lnTo>
                  <a:pt x="416051" y="306323"/>
                </a:lnTo>
                <a:lnTo>
                  <a:pt x="0" y="306323"/>
                </a:lnTo>
                <a:lnTo>
                  <a:pt x="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79831" y="199644"/>
            <a:ext cx="414655" cy="306705"/>
          </a:xfrm>
          <a:custGeom>
            <a:avLst/>
            <a:gdLst/>
            <a:ahLst/>
            <a:cxnLst/>
            <a:rect l="l" t="t" r="r" b="b"/>
            <a:pathLst>
              <a:path w="414655" h="306705">
                <a:moveTo>
                  <a:pt x="0" y="0"/>
                </a:moveTo>
                <a:lnTo>
                  <a:pt x="414528" y="0"/>
                </a:lnTo>
                <a:lnTo>
                  <a:pt x="414528" y="306323"/>
                </a:lnTo>
                <a:lnTo>
                  <a:pt x="0" y="306323"/>
                </a:lnTo>
                <a:lnTo>
                  <a:pt x="0" y="0"/>
                </a:lnTo>
                <a:close/>
              </a:path>
            </a:pathLst>
          </a:custGeom>
          <a:solidFill>
            <a:srgbClr val="B71F21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58201" y="53774"/>
            <a:ext cx="457200" cy="47835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52400" y="172819"/>
            <a:ext cx="45085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01</a:t>
            </a:r>
            <a:endParaRPr lang="zh-CN" altLang="en-US" dirty="0">
              <a:latin typeface="微软雅黑" panose="020B0503020204020204" charset="-122"/>
              <a:cs typeface="微软雅黑" panose="020B0503020204020204" charset="-122"/>
            </a:endParaRPr>
          </a:p>
          <a:p>
            <a:endParaRPr lang="zh-CN" altLang="en-US" dirty="0"/>
          </a:p>
        </p:txBody>
      </p:sp>
      <p:sp>
        <p:nvSpPr>
          <p:cNvPr id="14" name="object 8"/>
          <p:cNvSpPr txBox="1"/>
          <p:nvPr/>
        </p:nvSpPr>
        <p:spPr>
          <a:xfrm>
            <a:off x="758825" y="172720"/>
            <a:ext cx="1993265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 eaLnBrk="0" hangingPunct="0">
              <a:buClrTx/>
              <a:buSzTx/>
              <a:buFont typeface="Arial" panose="020B0604020202020204" pitchFamily="34" charset="0"/>
              <a:buNone/>
            </a:pPr>
            <a:r>
              <a:rPr lang="zh-CN" altLang="en-US" kern="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测试</a:t>
            </a:r>
            <a:r>
              <a:rPr lang="zh-CN" altLang="en-US" kern="0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数据总结</a:t>
            </a:r>
            <a:endParaRPr lang="zh-CN" b="1" dirty="0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30723" name="グループ化 7"/>
          <p:cNvGrpSpPr/>
          <p:nvPr/>
        </p:nvGrpSpPr>
        <p:grpSpPr>
          <a:xfrm>
            <a:off x="755650" y="688658"/>
            <a:ext cx="2151380" cy="338137"/>
            <a:chOff x="1696472" y="1652992"/>
            <a:chExt cx="2150768" cy="338554"/>
          </a:xfrm>
        </p:grpSpPr>
        <p:sp>
          <p:nvSpPr>
            <p:cNvPr id="30724" name="テキスト ボックス 1"/>
            <p:cNvSpPr txBox="1"/>
            <p:nvPr/>
          </p:nvSpPr>
          <p:spPr>
            <a:xfrm>
              <a:off x="1801852" y="1653628"/>
              <a:ext cx="2045388" cy="33760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b">
              <a:spAutoFit/>
            </a:bodyPr>
            <a:lstStyle/>
            <a:p>
              <a:r>
                <a:rPr lang="zh-CN" altLang="en-US" sz="1600" b="1" dirty="0">
                  <a:sym typeface="+mn-ea"/>
                </a:rPr>
                <a:t>检测</a:t>
              </a:r>
              <a:r>
                <a:rPr lang="en-US" altLang="zh-CN" sz="1600" b="1" dirty="0">
                  <a:sym typeface="+mn-ea"/>
                </a:rPr>
                <a:t>OK</a:t>
              </a:r>
              <a:endParaRPr lang="zh-CN" altLang="en-US" sz="1600" b="1" dirty="0">
                <a:sym typeface="+mn-ea"/>
              </a:endParaRPr>
            </a:p>
          </p:txBody>
        </p:sp>
        <p:sp>
          <p:nvSpPr>
            <p:cNvPr id="10" name="正方形/長方形 6"/>
            <p:cNvSpPr/>
            <p:nvPr/>
          </p:nvSpPr>
          <p:spPr>
            <a:xfrm>
              <a:off x="1696472" y="1652992"/>
              <a:ext cx="105616" cy="338554"/>
            </a:xfrm>
            <a:prstGeom prst="rect">
              <a:avLst/>
            </a:prstGeom>
            <a:solidFill>
              <a:srgbClr val="B71F2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fontAlgn="auto"/>
              <a:endParaRPr lang="ja-JP" altLang="en-US" strike="noStrike" noProof="1">
                <a:solidFill>
                  <a:srgbClr val="FF0000"/>
                </a:solidFill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0" y="1123950"/>
            <a:ext cx="1654810" cy="18713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276350"/>
            <a:ext cx="5219804" cy="3348000"/>
          </a:xfrm>
          <a:prstGeom prst="rect">
            <a:avLst/>
          </a:prstGeom>
        </p:spPr>
      </p:pic>
      <p:cxnSp>
        <p:nvCxnSpPr>
          <p:cNvPr id="4" name="直接箭头连接符 3"/>
          <p:cNvCxnSpPr/>
          <p:nvPr/>
        </p:nvCxnSpPr>
        <p:spPr>
          <a:xfrm flipV="1">
            <a:off x="4436745" y="2266950"/>
            <a:ext cx="2726055" cy="13722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/>
          <p:cNvSpPr/>
          <p:nvPr/>
        </p:nvSpPr>
        <p:spPr>
          <a:xfrm flipH="1">
            <a:off x="914400" y="438150"/>
            <a:ext cx="2514600" cy="4019550"/>
          </a:xfrm>
          <a:prstGeom prst="rtTriangle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219200" y="2609493"/>
            <a:ext cx="4737142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02</a:t>
            </a:r>
            <a:endParaRPr lang="zh-CN" altLang="en-US" sz="15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3691298" y="2043235"/>
            <a:ext cx="3700103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3581401" y="1452383"/>
            <a:ext cx="1612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bg1">
                    <a:lumMod val="75000"/>
                  </a:schemeClr>
                </a:solidFill>
              </a:rPr>
              <a:t>BUSINSEE</a:t>
            </a:r>
            <a:endParaRPr lang="zh-CN" altLang="en-US" sz="2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610658" y="2142541"/>
            <a:ext cx="3154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检测设备方案＆样品检测结果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58201" y="53774"/>
            <a:ext cx="457200" cy="47835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755573" y="555523"/>
            <a:ext cx="8368665" cy="0"/>
          </a:xfrm>
          <a:custGeom>
            <a:avLst/>
            <a:gdLst/>
            <a:ahLst/>
            <a:cxnLst/>
            <a:rect l="l" t="t" r="r" b="b"/>
            <a:pathLst>
              <a:path w="8368665">
                <a:moveTo>
                  <a:pt x="0" y="0"/>
                </a:moveTo>
                <a:lnTo>
                  <a:pt x="8368322" y="0"/>
                </a:lnTo>
              </a:path>
            </a:pathLst>
          </a:custGeom>
          <a:ln w="19050">
            <a:solidFill>
              <a:srgbClr val="B71F2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43840" y="254508"/>
            <a:ext cx="416559" cy="306705"/>
          </a:xfrm>
          <a:custGeom>
            <a:avLst/>
            <a:gdLst/>
            <a:ahLst/>
            <a:cxnLst/>
            <a:rect l="l" t="t" r="r" b="b"/>
            <a:pathLst>
              <a:path w="416559" h="306705">
                <a:moveTo>
                  <a:pt x="0" y="0"/>
                </a:moveTo>
                <a:lnTo>
                  <a:pt x="416051" y="0"/>
                </a:lnTo>
                <a:lnTo>
                  <a:pt x="416051" y="306323"/>
                </a:lnTo>
                <a:lnTo>
                  <a:pt x="0" y="306323"/>
                </a:lnTo>
                <a:lnTo>
                  <a:pt x="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79831" y="199644"/>
            <a:ext cx="414655" cy="306705"/>
          </a:xfrm>
          <a:custGeom>
            <a:avLst/>
            <a:gdLst/>
            <a:ahLst/>
            <a:cxnLst/>
            <a:rect l="l" t="t" r="r" b="b"/>
            <a:pathLst>
              <a:path w="414655" h="306705">
                <a:moveTo>
                  <a:pt x="0" y="0"/>
                </a:moveTo>
                <a:lnTo>
                  <a:pt x="414528" y="0"/>
                </a:lnTo>
                <a:lnTo>
                  <a:pt x="414528" y="306323"/>
                </a:lnTo>
                <a:lnTo>
                  <a:pt x="0" y="306323"/>
                </a:lnTo>
                <a:lnTo>
                  <a:pt x="0" y="0"/>
                </a:lnTo>
                <a:close/>
              </a:path>
            </a:pathLst>
          </a:custGeom>
          <a:solidFill>
            <a:srgbClr val="B71F21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58201" y="53774"/>
            <a:ext cx="457200" cy="47835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52400" y="172819"/>
            <a:ext cx="45085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02</a:t>
            </a:r>
            <a:endParaRPr lang="zh-CN" altLang="en-US" dirty="0">
              <a:latin typeface="微软雅黑" panose="020B0503020204020204" charset="-122"/>
              <a:cs typeface="微软雅黑" panose="020B0503020204020204" charset="-122"/>
            </a:endParaRPr>
          </a:p>
          <a:p>
            <a:endParaRPr lang="zh-CN" altLang="en-US" dirty="0"/>
          </a:p>
        </p:txBody>
      </p:sp>
      <p:sp>
        <p:nvSpPr>
          <p:cNvPr id="14" name="object 8"/>
          <p:cNvSpPr txBox="1"/>
          <p:nvPr/>
        </p:nvSpPr>
        <p:spPr>
          <a:xfrm>
            <a:off x="758825" y="172720"/>
            <a:ext cx="3112770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 eaLnBrk="0" hangingPunct="0">
              <a:buClrTx/>
              <a:buSzTx/>
              <a:buFont typeface="Arial" panose="020B0604020202020204" pitchFamily="34" charset="0"/>
              <a:buNone/>
            </a:pPr>
            <a:r>
              <a:rPr lang="zh-CN" altLang="en-US" kern="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检测设备方案＆样品检测结果</a:t>
            </a:r>
            <a:endParaRPr lang="zh-CN" b="1" dirty="0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30723" name="グループ化 7"/>
          <p:cNvGrpSpPr/>
          <p:nvPr/>
        </p:nvGrpSpPr>
        <p:grpSpPr>
          <a:xfrm>
            <a:off x="755650" y="688658"/>
            <a:ext cx="2151380" cy="338137"/>
            <a:chOff x="1696472" y="1652992"/>
            <a:chExt cx="2150768" cy="338554"/>
          </a:xfrm>
        </p:grpSpPr>
        <p:sp>
          <p:nvSpPr>
            <p:cNvPr id="30724" name="テキスト ボックス 1"/>
            <p:cNvSpPr txBox="1"/>
            <p:nvPr/>
          </p:nvSpPr>
          <p:spPr>
            <a:xfrm>
              <a:off x="1801852" y="1653628"/>
              <a:ext cx="2045388" cy="33760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b">
              <a:spAutoFit/>
            </a:bodyPr>
            <a:lstStyle/>
            <a:p>
              <a:r>
                <a:rPr lang="zh-CN" sz="16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设备整体展示</a:t>
              </a:r>
              <a:endParaRPr lang="zh-CN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0" name="正方形/長方形 6"/>
            <p:cNvSpPr/>
            <p:nvPr/>
          </p:nvSpPr>
          <p:spPr>
            <a:xfrm>
              <a:off x="1696472" y="1652992"/>
              <a:ext cx="105616" cy="338554"/>
            </a:xfrm>
            <a:prstGeom prst="rect">
              <a:avLst/>
            </a:prstGeom>
            <a:solidFill>
              <a:srgbClr val="B71F2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fontAlgn="auto"/>
              <a:endParaRPr lang="ja-JP" altLang="en-US" strike="noStrike" noProof="1">
                <a:solidFill>
                  <a:srgbClr val="FF0000"/>
                </a:solidFill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0400" y="1160145"/>
            <a:ext cx="7512685" cy="363029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755573" y="555523"/>
            <a:ext cx="8368665" cy="0"/>
          </a:xfrm>
          <a:custGeom>
            <a:avLst/>
            <a:gdLst/>
            <a:ahLst/>
            <a:cxnLst/>
            <a:rect l="l" t="t" r="r" b="b"/>
            <a:pathLst>
              <a:path w="8368665">
                <a:moveTo>
                  <a:pt x="0" y="0"/>
                </a:moveTo>
                <a:lnTo>
                  <a:pt x="8368322" y="0"/>
                </a:lnTo>
              </a:path>
            </a:pathLst>
          </a:custGeom>
          <a:ln w="19050">
            <a:solidFill>
              <a:srgbClr val="B71F2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43840" y="254508"/>
            <a:ext cx="416559" cy="306705"/>
          </a:xfrm>
          <a:custGeom>
            <a:avLst/>
            <a:gdLst/>
            <a:ahLst/>
            <a:cxnLst/>
            <a:rect l="l" t="t" r="r" b="b"/>
            <a:pathLst>
              <a:path w="416559" h="306705">
                <a:moveTo>
                  <a:pt x="0" y="0"/>
                </a:moveTo>
                <a:lnTo>
                  <a:pt x="416051" y="0"/>
                </a:lnTo>
                <a:lnTo>
                  <a:pt x="416051" y="306323"/>
                </a:lnTo>
                <a:lnTo>
                  <a:pt x="0" y="306323"/>
                </a:lnTo>
                <a:lnTo>
                  <a:pt x="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79831" y="199644"/>
            <a:ext cx="414655" cy="306705"/>
          </a:xfrm>
          <a:custGeom>
            <a:avLst/>
            <a:gdLst/>
            <a:ahLst/>
            <a:cxnLst/>
            <a:rect l="l" t="t" r="r" b="b"/>
            <a:pathLst>
              <a:path w="414655" h="306705">
                <a:moveTo>
                  <a:pt x="0" y="0"/>
                </a:moveTo>
                <a:lnTo>
                  <a:pt x="414528" y="0"/>
                </a:lnTo>
                <a:lnTo>
                  <a:pt x="414528" y="306323"/>
                </a:lnTo>
                <a:lnTo>
                  <a:pt x="0" y="306323"/>
                </a:lnTo>
                <a:lnTo>
                  <a:pt x="0" y="0"/>
                </a:lnTo>
                <a:close/>
              </a:path>
            </a:pathLst>
          </a:custGeom>
          <a:solidFill>
            <a:srgbClr val="B71F21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58201" y="53774"/>
            <a:ext cx="457200" cy="47835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52400" y="172819"/>
            <a:ext cx="45085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02</a:t>
            </a:r>
            <a:endParaRPr lang="zh-CN" altLang="en-US" dirty="0">
              <a:latin typeface="微软雅黑" panose="020B0503020204020204" charset="-122"/>
              <a:cs typeface="微软雅黑" panose="020B0503020204020204" charset="-122"/>
            </a:endParaRPr>
          </a:p>
          <a:p>
            <a:endParaRPr lang="zh-CN" altLang="en-US" dirty="0"/>
          </a:p>
        </p:txBody>
      </p:sp>
      <p:sp>
        <p:nvSpPr>
          <p:cNvPr id="14" name="object 8"/>
          <p:cNvSpPr txBox="1"/>
          <p:nvPr/>
        </p:nvSpPr>
        <p:spPr>
          <a:xfrm>
            <a:off x="758825" y="172720"/>
            <a:ext cx="3348355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 eaLnBrk="0" hangingPunct="0">
              <a:buClrTx/>
              <a:buSzTx/>
              <a:buFont typeface="Arial" panose="020B0604020202020204" pitchFamily="34" charset="0"/>
              <a:buNone/>
            </a:pPr>
            <a:r>
              <a:rPr lang="zh-CN" altLang="en-US" kern="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检测设备方案＆样品检测结果</a:t>
            </a:r>
            <a:endParaRPr lang="zh-CN" b="1" dirty="0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30723" name="グループ化 7"/>
          <p:cNvGrpSpPr/>
          <p:nvPr/>
        </p:nvGrpSpPr>
        <p:grpSpPr>
          <a:xfrm>
            <a:off x="755650" y="688658"/>
            <a:ext cx="2151380" cy="338137"/>
            <a:chOff x="1696472" y="1652992"/>
            <a:chExt cx="2150768" cy="338554"/>
          </a:xfrm>
        </p:grpSpPr>
        <p:sp>
          <p:nvSpPr>
            <p:cNvPr id="30724" name="テキスト ボックス 1"/>
            <p:cNvSpPr txBox="1"/>
            <p:nvPr/>
          </p:nvSpPr>
          <p:spPr>
            <a:xfrm>
              <a:off x="1801852" y="1653628"/>
              <a:ext cx="2045388" cy="33760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b">
              <a:spAutoFit/>
            </a:bodyPr>
            <a:lstStyle/>
            <a:p>
              <a:r>
                <a:rPr lang="zh-CN" sz="16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工艺流程说明</a:t>
              </a:r>
              <a:endParaRPr lang="zh-CN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0" name="正方形/長方形 6"/>
            <p:cNvSpPr/>
            <p:nvPr/>
          </p:nvSpPr>
          <p:spPr>
            <a:xfrm>
              <a:off x="1696472" y="1652992"/>
              <a:ext cx="105616" cy="338554"/>
            </a:xfrm>
            <a:prstGeom prst="rect">
              <a:avLst/>
            </a:prstGeom>
            <a:solidFill>
              <a:srgbClr val="B71F2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fontAlgn="auto"/>
              <a:endParaRPr lang="ja-JP" altLang="en-US" strike="noStrike" noProof="1">
                <a:solidFill>
                  <a:srgbClr val="FF0000"/>
                </a:solidFill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774065" y="514350"/>
            <a:ext cx="8068310" cy="3748405"/>
            <a:chOff x="1219" y="810"/>
            <a:chExt cx="12706" cy="590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19" y="810"/>
              <a:ext cx="11831" cy="5717"/>
            </a:xfrm>
            <a:prstGeom prst="rect">
              <a:avLst/>
            </a:prstGeom>
          </p:spPr>
        </p:pic>
        <p:grpSp>
          <p:nvGrpSpPr>
            <p:cNvPr id="32" name="组合 31"/>
            <p:cNvGrpSpPr/>
            <p:nvPr/>
          </p:nvGrpSpPr>
          <p:grpSpPr>
            <a:xfrm>
              <a:off x="1293" y="3089"/>
              <a:ext cx="12633" cy="3625"/>
              <a:chOff x="1296" y="3597"/>
              <a:chExt cx="12981" cy="3719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1296" y="4582"/>
                <a:ext cx="2864" cy="2696"/>
                <a:chOff x="1896" y="4576"/>
                <a:chExt cx="2864" cy="2696"/>
              </a:xfrm>
            </p:grpSpPr>
            <p:sp>
              <p:nvSpPr>
                <p:cNvPr id="13" name="圆角矩形 12"/>
                <p:cNvSpPr/>
                <p:nvPr/>
              </p:nvSpPr>
              <p:spPr>
                <a:xfrm>
                  <a:off x="1896" y="6904"/>
                  <a:ext cx="1418" cy="368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1200"/>
                    <a:t>人工上料</a:t>
                  </a:r>
                  <a:endParaRPr lang="zh-CN" altLang="en-US" sz="1200"/>
                </a:p>
              </p:txBody>
            </p:sp>
            <p:cxnSp>
              <p:nvCxnSpPr>
                <p:cNvPr id="15" name="肘形连接符 14"/>
                <p:cNvCxnSpPr>
                  <a:endCxn id="13" idx="0"/>
                </p:cNvCxnSpPr>
                <p:nvPr/>
              </p:nvCxnSpPr>
              <p:spPr>
                <a:xfrm rot="5400000">
                  <a:off x="2519" y="4662"/>
                  <a:ext cx="2327" cy="2155"/>
                </a:xfrm>
                <a:prstGeom prst="bentConnector3">
                  <a:avLst>
                    <a:gd name="adj1" fmla="val 50013"/>
                  </a:avLst>
                </a:prstGeom>
                <a:ln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组合 16"/>
              <p:cNvGrpSpPr/>
              <p:nvPr/>
            </p:nvGrpSpPr>
            <p:grpSpPr>
              <a:xfrm>
                <a:off x="3145" y="4148"/>
                <a:ext cx="2194" cy="3129"/>
                <a:chOff x="1945" y="4143"/>
                <a:chExt cx="2194" cy="3129"/>
              </a:xfrm>
            </p:grpSpPr>
            <p:sp>
              <p:nvSpPr>
                <p:cNvPr id="18" name="圆角矩形 17"/>
                <p:cNvSpPr/>
                <p:nvPr/>
              </p:nvSpPr>
              <p:spPr>
                <a:xfrm>
                  <a:off x="1945" y="6903"/>
                  <a:ext cx="1779" cy="36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1200"/>
                    <a:t>上料传送带</a:t>
                  </a:r>
                  <a:endParaRPr lang="zh-CN" altLang="en-US" sz="1200"/>
                </a:p>
              </p:txBody>
            </p:sp>
            <p:cxnSp>
              <p:nvCxnSpPr>
                <p:cNvPr id="19" name="肘形连接符 18"/>
                <p:cNvCxnSpPr>
                  <a:endCxn id="18" idx="0"/>
                </p:cNvCxnSpPr>
                <p:nvPr/>
              </p:nvCxnSpPr>
              <p:spPr>
                <a:xfrm rot="5400000">
                  <a:off x="2107" y="4871"/>
                  <a:ext cx="2760" cy="1304"/>
                </a:xfrm>
                <a:prstGeom prst="bentConnector3">
                  <a:avLst>
                    <a:gd name="adj1" fmla="val 75301"/>
                  </a:avLst>
                </a:prstGeom>
                <a:ln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组合 19"/>
              <p:cNvGrpSpPr/>
              <p:nvPr/>
            </p:nvGrpSpPr>
            <p:grpSpPr>
              <a:xfrm>
                <a:off x="5830" y="3967"/>
                <a:ext cx="1660" cy="3342"/>
                <a:chOff x="2645" y="3967"/>
                <a:chExt cx="1660" cy="3342"/>
              </a:xfrm>
            </p:grpSpPr>
            <p:sp>
              <p:nvSpPr>
                <p:cNvPr id="21" name="圆角矩形 20"/>
                <p:cNvSpPr/>
                <p:nvPr/>
              </p:nvSpPr>
              <p:spPr>
                <a:xfrm>
                  <a:off x="2645" y="6699"/>
                  <a:ext cx="1419" cy="610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1200"/>
                    <a:t>检测过渡传送带</a:t>
                  </a:r>
                  <a:endParaRPr lang="zh-CN" altLang="en-US" sz="1200"/>
                </a:p>
              </p:txBody>
            </p:sp>
            <p:cxnSp>
              <p:nvCxnSpPr>
                <p:cNvPr id="22" name="肘形连接符 21"/>
                <p:cNvCxnSpPr>
                  <a:endCxn id="21" idx="0"/>
                </p:cNvCxnSpPr>
                <p:nvPr/>
              </p:nvCxnSpPr>
              <p:spPr>
                <a:xfrm rot="5400000">
                  <a:off x="2464" y="4858"/>
                  <a:ext cx="2732" cy="949"/>
                </a:xfrm>
                <a:prstGeom prst="bentConnector3">
                  <a:avLst>
                    <a:gd name="adj1" fmla="val 50013"/>
                  </a:avLst>
                </a:prstGeom>
                <a:ln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组合 22"/>
              <p:cNvGrpSpPr/>
              <p:nvPr/>
            </p:nvGrpSpPr>
            <p:grpSpPr>
              <a:xfrm>
                <a:off x="7860" y="4213"/>
                <a:ext cx="1585" cy="3103"/>
                <a:chOff x="2594" y="4213"/>
                <a:chExt cx="1585" cy="3103"/>
              </a:xfrm>
            </p:grpSpPr>
            <p:sp>
              <p:nvSpPr>
                <p:cNvPr id="24" name="圆角矩形 23"/>
                <p:cNvSpPr/>
                <p:nvPr/>
              </p:nvSpPr>
              <p:spPr>
                <a:xfrm>
                  <a:off x="2760" y="6699"/>
                  <a:ext cx="1419" cy="617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1200"/>
                    <a:t>大理石线扫平台</a:t>
                  </a:r>
                  <a:endParaRPr lang="zh-CN" altLang="en-US" sz="1200"/>
                </a:p>
              </p:txBody>
            </p:sp>
            <p:cxnSp>
              <p:nvCxnSpPr>
                <p:cNvPr id="25" name="肘形连接符 24"/>
                <p:cNvCxnSpPr>
                  <a:endCxn id="24" idx="0"/>
                </p:cNvCxnSpPr>
                <p:nvPr/>
              </p:nvCxnSpPr>
              <p:spPr>
                <a:xfrm rot="5400000" flipV="1">
                  <a:off x="1789" y="5017"/>
                  <a:ext cx="2486" cy="877"/>
                </a:xfrm>
                <a:prstGeom prst="bentConnector3">
                  <a:avLst>
                    <a:gd name="adj1" fmla="val 50002"/>
                  </a:avLst>
                </a:prstGeom>
                <a:ln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组合 25"/>
              <p:cNvGrpSpPr/>
              <p:nvPr/>
            </p:nvGrpSpPr>
            <p:grpSpPr>
              <a:xfrm>
                <a:off x="9463" y="3597"/>
                <a:ext cx="2411" cy="3603"/>
                <a:chOff x="2253" y="3609"/>
                <a:chExt cx="2411" cy="3603"/>
              </a:xfrm>
            </p:grpSpPr>
            <p:sp>
              <p:nvSpPr>
                <p:cNvPr id="27" name="圆角矩形 26"/>
                <p:cNvSpPr/>
                <p:nvPr/>
              </p:nvSpPr>
              <p:spPr>
                <a:xfrm>
                  <a:off x="2993" y="6826"/>
                  <a:ext cx="1671" cy="386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1200">
                      <a:sym typeface="+mn-ea"/>
                    </a:rPr>
                    <a:t>下料传送带</a:t>
                  </a:r>
                  <a:endParaRPr lang="zh-CN" altLang="en-US" sz="1200"/>
                </a:p>
              </p:txBody>
            </p:sp>
            <p:cxnSp>
              <p:nvCxnSpPr>
                <p:cNvPr id="28" name="肘形连接符 27"/>
                <p:cNvCxnSpPr>
                  <a:endCxn id="27" idx="0"/>
                </p:cNvCxnSpPr>
                <p:nvPr/>
              </p:nvCxnSpPr>
              <p:spPr>
                <a:xfrm rot="5400000" flipV="1">
                  <a:off x="1433" y="4429"/>
                  <a:ext cx="3216" cy="1576"/>
                </a:xfrm>
                <a:prstGeom prst="bentConnector3">
                  <a:avLst>
                    <a:gd name="adj1" fmla="val 50002"/>
                  </a:avLst>
                </a:prstGeom>
                <a:ln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组合 28"/>
              <p:cNvGrpSpPr/>
              <p:nvPr/>
            </p:nvGrpSpPr>
            <p:grpSpPr>
              <a:xfrm>
                <a:off x="11682" y="4214"/>
                <a:ext cx="2595" cy="2997"/>
                <a:chOff x="2387" y="4352"/>
                <a:chExt cx="1967" cy="2864"/>
              </a:xfrm>
            </p:grpSpPr>
            <p:sp>
              <p:nvSpPr>
                <p:cNvPr id="30" name="圆角矩形 29"/>
                <p:cNvSpPr/>
                <p:nvPr/>
              </p:nvSpPr>
              <p:spPr>
                <a:xfrm>
                  <a:off x="3041" y="6836"/>
                  <a:ext cx="1313" cy="380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1200">
                      <a:sym typeface="+mn-ea"/>
                    </a:rPr>
                    <a:t>OK</a:t>
                  </a:r>
                  <a:r>
                    <a:rPr lang="zh-CN" altLang="en-US" sz="1200">
                      <a:sym typeface="+mn-ea"/>
                    </a:rPr>
                    <a:t>料架下料</a:t>
                  </a:r>
                  <a:endParaRPr lang="zh-CN" altLang="en-US" sz="1200"/>
                </a:p>
              </p:txBody>
            </p:sp>
            <p:cxnSp>
              <p:nvCxnSpPr>
                <p:cNvPr id="31" name="肘形连接符 30"/>
                <p:cNvCxnSpPr/>
                <p:nvPr/>
              </p:nvCxnSpPr>
              <p:spPr>
                <a:xfrm rot="5400000" flipV="1">
                  <a:off x="1572" y="5166"/>
                  <a:ext cx="2470" cy="841"/>
                </a:xfrm>
                <a:prstGeom prst="bentConnector3">
                  <a:avLst>
                    <a:gd name="adj1" fmla="val 50022"/>
                  </a:avLst>
                </a:prstGeom>
                <a:ln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3" name="文本框 32"/>
          <p:cNvSpPr txBox="1"/>
          <p:nvPr/>
        </p:nvSpPr>
        <p:spPr>
          <a:xfrm>
            <a:off x="685800" y="4324350"/>
            <a:ext cx="78327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/>
              <a:t>工艺流程简述：</a:t>
            </a:r>
            <a:r>
              <a:rPr lang="en-US" altLang="zh-CN" sz="1200"/>
              <a:t> </a:t>
            </a:r>
            <a:r>
              <a:rPr lang="zh-CN" altLang="en-US" sz="1200"/>
              <a:t>产品通过人工上料至第一段皮带线</a:t>
            </a:r>
            <a:r>
              <a:rPr lang="en-US" altLang="zh-CN" sz="1200"/>
              <a:t>→</a:t>
            </a:r>
            <a:r>
              <a:rPr lang="zh-CN" altLang="en-US" sz="1200"/>
              <a:t>皮带线传送至中间过渡皮带线</a:t>
            </a:r>
            <a:r>
              <a:rPr lang="en-US" altLang="zh-CN" sz="1200">
                <a:sym typeface="+mn-ea"/>
              </a:rPr>
              <a:t>→</a:t>
            </a:r>
            <a:r>
              <a:rPr lang="zh-CN" altLang="en-US" sz="1200">
                <a:sym typeface="+mn-ea"/>
              </a:rPr>
              <a:t>挡料机构导正产品</a:t>
            </a:r>
            <a:r>
              <a:rPr lang="en-US" altLang="zh-CN" sz="1200">
                <a:sym typeface="+mn-ea"/>
              </a:rPr>
              <a:t>→</a:t>
            </a:r>
            <a:r>
              <a:rPr lang="zh-CN" altLang="en-US" sz="1200">
                <a:sym typeface="+mn-ea"/>
              </a:rPr>
              <a:t>传感器检测产品</a:t>
            </a:r>
            <a:r>
              <a:rPr lang="zh-CN" altLang="en-US" sz="1200">
                <a:sym typeface="+mn-ea"/>
              </a:rPr>
              <a:t>挡料机构气缸下降</a:t>
            </a:r>
            <a:r>
              <a:rPr lang="en-US" altLang="zh-CN" sz="1200">
                <a:sym typeface="+mn-ea"/>
              </a:rPr>
              <a:t>→</a:t>
            </a:r>
            <a:r>
              <a:rPr lang="zh-CN" altLang="en-US" sz="1200">
                <a:sym typeface="+mn-ea"/>
              </a:rPr>
              <a:t>第一段线扫</a:t>
            </a:r>
            <a:r>
              <a:rPr lang="en-US" altLang="zh-CN" sz="1200">
                <a:sym typeface="+mn-ea"/>
              </a:rPr>
              <a:t>→X</a:t>
            </a:r>
            <a:r>
              <a:rPr lang="zh-CN" altLang="en-US" sz="1200">
                <a:sym typeface="+mn-ea"/>
              </a:rPr>
              <a:t>轴移位</a:t>
            </a:r>
            <a:r>
              <a:rPr lang="en-US" altLang="zh-CN" sz="1200">
                <a:sym typeface="+mn-ea"/>
              </a:rPr>
              <a:t>→</a:t>
            </a:r>
            <a:r>
              <a:rPr lang="zh-CN" altLang="en-US" sz="1200">
                <a:sym typeface="+mn-ea"/>
              </a:rPr>
              <a:t>第二段线扫</a:t>
            </a:r>
            <a:r>
              <a:rPr lang="en-US" altLang="zh-CN" sz="1200">
                <a:sym typeface="+mn-ea"/>
              </a:rPr>
              <a:t>→</a:t>
            </a:r>
            <a:r>
              <a:rPr lang="zh-CN" altLang="en-US" sz="1200">
                <a:sym typeface="+mn-ea"/>
              </a:rPr>
              <a:t>线扫完成线扫机构回原点</a:t>
            </a:r>
            <a:r>
              <a:rPr lang="zh-CN" altLang="en-US" sz="1200">
                <a:sym typeface="+mn-ea"/>
              </a:rPr>
              <a:t>同时产品传送至下料皮带线（</a:t>
            </a:r>
            <a:r>
              <a:rPr lang="en-US" altLang="zh-CN" sz="1200">
                <a:sym typeface="+mn-ea"/>
              </a:rPr>
              <a:t>NG</a:t>
            </a:r>
            <a:r>
              <a:rPr lang="zh-CN" altLang="en-US" sz="1200">
                <a:sym typeface="+mn-ea"/>
              </a:rPr>
              <a:t>产品有对应声光报警及显示器显示</a:t>
            </a:r>
            <a:r>
              <a:rPr lang="en-US" altLang="zh-CN" sz="1200">
                <a:sym typeface="+mn-ea"/>
              </a:rPr>
              <a:t>NG</a:t>
            </a:r>
            <a:r>
              <a:rPr lang="zh-CN" altLang="en-US" sz="1200">
                <a:sym typeface="+mn-ea"/>
              </a:rPr>
              <a:t>位置）</a:t>
            </a:r>
            <a:r>
              <a:rPr lang="en-US" altLang="zh-CN" sz="1200">
                <a:sym typeface="+mn-ea"/>
              </a:rPr>
              <a:t>→</a:t>
            </a:r>
            <a:r>
              <a:rPr lang="zh-CN" altLang="en-US" sz="1200">
                <a:sym typeface="+mn-ea"/>
              </a:rPr>
              <a:t>作业员取走放至对应</a:t>
            </a:r>
            <a:r>
              <a:rPr lang="en-US" altLang="zh-CN" sz="1200">
                <a:sym typeface="+mn-ea"/>
              </a:rPr>
              <a:t>OK/NG</a:t>
            </a:r>
            <a:r>
              <a:rPr lang="zh-CN" altLang="en-US" sz="1200">
                <a:sym typeface="+mn-ea"/>
              </a:rPr>
              <a:t>料架</a:t>
            </a:r>
            <a:endParaRPr lang="zh-CN" altLang="en-US" sz="1200">
              <a:sym typeface="+mn-ea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422893" y="2552577"/>
            <a:ext cx="876237" cy="2277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/>
              <a:t>上料料架</a:t>
            </a:r>
            <a:endParaRPr lang="zh-CN" altLang="en-US" sz="1200"/>
          </a:p>
        </p:txBody>
      </p:sp>
      <p:cxnSp>
        <p:nvCxnSpPr>
          <p:cNvPr id="4" name="肘形连接符 3"/>
          <p:cNvCxnSpPr>
            <a:endCxn id="3" idx="0"/>
          </p:cNvCxnSpPr>
          <p:nvPr/>
        </p:nvCxnSpPr>
        <p:spPr>
          <a:xfrm rot="10800000" flipV="1">
            <a:off x="861060" y="2190750"/>
            <a:ext cx="1272540" cy="361950"/>
          </a:xfrm>
          <a:prstGeom prst="bentConnector2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圆角矩形 8"/>
          <p:cNvSpPr/>
          <p:nvPr/>
        </p:nvSpPr>
        <p:spPr>
          <a:xfrm>
            <a:off x="7924961" y="2055931"/>
            <a:ext cx="1070013" cy="2461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>
                <a:sym typeface="+mn-ea"/>
              </a:rPr>
              <a:t>NG</a:t>
            </a:r>
            <a:r>
              <a:rPr lang="zh-CN" altLang="en-US" sz="1200">
                <a:sym typeface="+mn-ea"/>
              </a:rPr>
              <a:t>料架下料</a:t>
            </a:r>
            <a:endParaRPr lang="zh-CN" altLang="en-US" sz="1200"/>
          </a:p>
        </p:txBody>
      </p:sp>
      <p:cxnSp>
        <p:nvCxnSpPr>
          <p:cNvPr id="34" name="肘形连接符 33"/>
          <p:cNvCxnSpPr>
            <a:endCxn id="9" idx="0"/>
          </p:cNvCxnSpPr>
          <p:nvPr/>
        </p:nvCxnSpPr>
        <p:spPr>
          <a:xfrm>
            <a:off x="6781800" y="1200150"/>
            <a:ext cx="1678305" cy="855980"/>
          </a:xfrm>
          <a:prstGeom prst="bentConnector2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0" y="1104265"/>
            <a:ext cx="4618990" cy="337058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755573" y="555523"/>
            <a:ext cx="8368665" cy="0"/>
          </a:xfrm>
          <a:custGeom>
            <a:avLst/>
            <a:gdLst/>
            <a:ahLst/>
            <a:cxnLst/>
            <a:rect l="l" t="t" r="r" b="b"/>
            <a:pathLst>
              <a:path w="8368665">
                <a:moveTo>
                  <a:pt x="0" y="0"/>
                </a:moveTo>
                <a:lnTo>
                  <a:pt x="8368322" y="0"/>
                </a:lnTo>
              </a:path>
            </a:pathLst>
          </a:custGeom>
          <a:ln w="19050">
            <a:solidFill>
              <a:srgbClr val="B71F2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43840" y="254508"/>
            <a:ext cx="416559" cy="306705"/>
          </a:xfrm>
          <a:custGeom>
            <a:avLst/>
            <a:gdLst/>
            <a:ahLst/>
            <a:cxnLst/>
            <a:rect l="l" t="t" r="r" b="b"/>
            <a:pathLst>
              <a:path w="416559" h="306705">
                <a:moveTo>
                  <a:pt x="0" y="0"/>
                </a:moveTo>
                <a:lnTo>
                  <a:pt x="416051" y="0"/>
                </a:lnTo>
                <a:lnTo>
                  <a:pt x="416051" y="306323"/>
                </a:lnTo>
                <a:lnTo>
                  <a:pt x="0" y="306323"/>
                </a:lnTo>
                <a:lnTo>
                  <a:pt x="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79831" y="199644"/>
            <a:ext cx="414655" cy="306705"/>
          </a:xfrm>
          <a:custGeom>
            <a:avLst/>
            <a:gdLst/>
            <a:ahLst/>
            <a:cxnLst/>
            <a:rect l="l" t="t" r="r" b="b"/>
            <a:pathLst>
              <a:path w="414655" h="306705">
                <a:moveTo>
                  <a:pt x="0" y="0"/>
                </a:moveTo>
                <a:lnTo>
                  <a:pt x="414528" y="0"/>
                </a:lnTo>
                <a:lnTo>
                  <a:pt x="414528" y="306323"/>
                </a:lnTo>
                <a:lnTo>
                  <a:pt x="0" y="306323"/>
                </a:lnTo>
                <a:lnTo>
                  <a:pt x="0" y="0"/>
                </a:lnTo>
                <a:close/>
              </a:path>
            </a:pathLst>
          </a:custGeom>
          <a:solidFill>
            <a:srgbClr val="B71F21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1" y="53774"/>
            <a:ext cx="457200" cy="47835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52400" y="172819"/>
            <a:ext cx="45085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02</a:t>
            </a:r>
            <a:endParaRPr lang="zh-CN" altLang="en-US" dirty="0">
              <a:latin typeface="微软雅黑" panose="020B0503020204020204" charset="-122"/>
              <a:cs typeface="微软雅黑" panose="020B0503020204020204" charset="-122"/>
            </a:endParaRPr>
          </a:p>
          <a:p>
            <a:endParaRPr lang="zh-CN" altLang="en-US" dirty="0"/>
          </a:p>
        </p:txBody>
      </p:sp>
      <p:sp>
        <p:nvSpPr>
          <p:cNvPr id="14" name="object 8"/>
          <p:cNvSpPr txBox="1"/>
          <p:nvPr/>
        </p:nvSpPr>
        <p:spPr>
          <a:xfrm>
            <a:off x="758825" y="172720"/>
            <a:ext cx="3351530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 eaLnBrk="0" hangingPunct="0">
              <a:buClrTx/>
              <a:buSzTx/>
              <a:buFont typeface="Arial" panose="020B0604020202020204" pitchFamily="34" charset="0"/>
              <a:buNone/>
            </a:pPr>
            <a:r>
              <a:rPr lang="zh-CN" altLang="en-US" kern="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检测设备方案＆样品检测结果</a:t>
            </a:r>
            <a:endParaRPr lang="zh-CN" b="1" dirty="0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30723" name="グループ化 7"/>
          <p:cNvGrpSpPr/>
          <p:nvPr/>
        </p:nvGrpSpPr>
        <p:grpSpPr>
          <a:xfrm>
            <a:off x="755650" y="688658"/>
            <a:ext cx="2151380" cy="338137"/>
            <a:chOff x="1696472" y="1652992"/>
            <a:chExt cx="2150768" cy="338554"/>
          </a:xfrm>
        </p:grpSpPr>
        <p:sp>
          <p:nvSpPr>
            <p:cNvPr id="30724" name="テキスト ボックス 1"/>
            <p:cNvSpPr txBox="1"/>
            <p:nvPr/>
          </p:nvSpPr>
          <p:spPr>
            <a:xfrm>
              <a:off x="1801852" y="1653628"/>
              <a:ext cx="2045388" cy="33760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b">
              <a:spAutoFit/>
            </a:bodyPr>
            <a:p>
              <a:r>
                <a:rPr lang="zh-CN" sz="16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设备布局尺寸说明</a:t>
              </a:r>
              <a:endParaRPr lang="zh-CN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0" name="正方形/長方形 6"/>
            <p:cNvSpPr/>
            <p:nvPr/>
          </p:nvSpPr>
          <p:spPr>
            <a:xfrm>
              <a:off x="1696472" y="1652992"/>
              <a:ext cx="105616" cy="338554"/>
            </a:xfrm>
            <a:prstGeom prst="rect">
              <a:avLst/>
            </a:prstGeom>
            <a:solidFill>
              <a:srgbClr val="B71F2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 fontAlgn="auto"/>
              <a:endParaRPr lang="ja-JP" altLang="en-US" strike="noStrike" noProof="1">
                <a:solidFill>
                  <a:srgbClr val="FF0000"/>
                </a:solidFill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755650" y="4552950"/>
            <a:ext cx="783272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说明：</a:t>
            </a:r>
            <a:r>
              <a:rPr lang="en-US" altLang="zh-CN" sz="1200"/>
              <a:t> </a:t>
            </a:r>
            <a:r>
              <a:rPr lang="zh-CN" sz="1200"/>
              <a:t>图示尺寸仅供方案参考，具体尺寸以最终设计为准。</a:t>
            </a:r>
            <a:endParaRPr lang="zh-CN" sz="1200">
              <a:sym typeface="+mn-ea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34000" y="3257550"/>
            <a:ext cx="1069975" cy="8089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1200">
                <a:sym typeface="+mn-ea"/>
              </a:rPr>
              <a:t>进出料皮带为</a:t>
            </a:r>
            <a:r>
              <a:rPr lang="en-US" altLang="zh-CN" sz="1200">
                <a:sym typeface="+mn-ea"/>
              </a:rPr>
              <a:t>2250</a:t>
            </a:r>
            <a:r>
              <a:rPr lang="zh-CN" altLang="en-US" sz="1200">
                <a:sym typeface="+mn-ea"/>
              </a:rPr>
              <a:t>时，各可以缓存</a:t>
            </a:r>
            <a:r>
              <a:rPr lang="en-US" altLang="zh-CN" sz="1200">
                <a:sym typeface="+mn-ea"/>
              </a:rPr>
              <a:t>3</a:t>
            </a:r>
            <a:r>
              <a:rPr lang="zh-CN" altLang="en-US" sz="1200">
                <a:sym typeface="+mn-ea"/>
              </a:rPr>
              <a:t>块玻璃</a:t>
            </a:r>
            <a:endParaRPr lang="zh-CN" altLang="en-US" sz="1200">
              <a:sym typeface="+mn-ea"/>
            </a:endParaRPr>
          </a:p>
        </p:txBody>
      </p:sp>
      <p:cxnSp>
        <p:nvCxnSpPr>
          <p:cNvPr id="34" name="肘形连接符 33"/>
          <p:cNvCxnSpPr>
            <a:endCxn id="9" idx="0"/>
          </p:cNvCxnSpPr>
          <p:nvPr/>
        </p:nvCxnSpPr>
        <p:spPr>
          <a:xfrm flipV="1">
            <a:off x="3886200" y="3257550"/>
            <a:ext cx="1983105" cy="304800"/>
          </a:xfrm>
          <a:prstGeom prst="bentConnector4">
            <a:avLst>
              <a:gd name="adj1" fmla="val 36535"/>
              <a:gd name="adj2" fmla="val 178125"/>
            </a:avLst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TABLE_BEAUTIFY" val="smartTable{f1a6615e-7d52-447c-899b-f02bf1d907d1}"/>
  <p:tag name="TABLE_ENDDRAG_ORIGIN_RECT" val="582*337"/>
  <p:tag name="TABLE_ENDDRAG_RECT" val="60*48*582*337"/>
  <p:tag name="KSO_WM_UNIT_PLACING_PICTURE_USER_VIEWPORT" val="{&quot;height&quot;:6628,&quot;width&quot;:11623}"/>
</p:tagLst>
</file>

<file path=ppt/tags/tag2.xml><?xml version="1.0" encoding="utf-8"?>
<p:tagLst xmlns:p="http://schemas.openxmlformats.org/presentationml/2006/main">
  <p:tag name="KSO_WM_UNIT_PLACING_PICTURE_USER_VIEWPORT" val="{&quot;height&quot;:2280,&quot;width&quot;:6120}"/>
</p:tagLst>
</file>

<file path=ppt/tags/tag3.xml><?xml version="1.0" encoding="utf-8"?>
<p:tagLst xmlns:p="http://schemas.openxmlformats.org/presentationml/2006/main">
  <p:tag name="KSO_WM_UNIT_TABLE_BEAUTIFY" val="smartTable{eeae65e7-0cee-4234-b7ff-a694dd6f06d5}"/>
  <p:tag name="TABLE_ENDDRAG_ORIGIN_RECT" val="647*311"/>
  <p:tag name="TABLE_ENDDRAG_RECT" val="54*82*647*311"/>
</p:tagLst>
</file>

<file path=ppt/tags/tag4.xml><?xml version="1.0" encoding="utf-8"?>
<p:tagLst xmlns:p="http://schemas.openxmlformats.org/presentationml/2006/main">
  <p:tag name="KSO_WM_UNIT_TABLE_BEAUTIFY" val="smartTable{eeae65e7-0cee-4234-b7ff-a694dd6f06d5}"/>
  <p:tag name="TABLE_ENDDRAG_ORIGIN_RECT" val="647*311"/>
  <p:tag name="TABLE_ENDDRAG_RECT" val="54*82*647*311"/>
</p:tagLst>
</file>

<file path=ppt/tags/tag5.xml><?xml version="1.0" encoding="utf-8"?>
<p:tagLst xmlns:p="http://schemas.openxmlformats.org/presentationml/2006/main">
  <p:tag name="KSO_WM_UNIT_TABLE_BEAUTIFY" val="smartTable{9343d1f1-9364-495f-990a-9b4d41928dac}"/>
  <p:tag name="TABLE_ENDDRAG_ORIGIN_RECT" val="174*199"/>
  <p:tag name="TABLE_ENDDRAG_RECT" val="30*124*174*199"/>
</p:tagLst>
</file>

<file path=ppt/tags/tag6.xml><?xml version="1.0" encoding="utf-8"?>
<p:tagLst xmlns:p="http://schemas.openxmlformats.org/presentationml/2006/main">
  <p:tag name="KSO_WM_UNIT_PLACING_PICTURE_USER_VIEWPORT" val="{&quot;height&quot;:1072,&quot;width&quot;:441}"/>
</p:tagLst>
</file>

<file path=ppt/tags/tag7.xml><?xml version="1.0" encoding="utf-8"?>
<p:tagLst xmlns:p="http://schemas.openxmlformats.org/presentationml/2006/main">
  <p:tag name="KSO_WM_UNIT_PLACING_PICTURE_USER_VIEWPORT" val="{&quot;height&quot;:1072,&quot;width&quot;:441}"/>
</p:tagLst>
</file>

<file path=ppt/tags/tag8.xml><?xml version="1.0" encoding="utf-8"?>
<p:tagLst xmlns:p="http://schemas.openxmlformats.org/presentationml/2006/main">
  <p:tag name="KSO_WM_UNIT_TABLE_BEAUTIFY" val="smartTable{254daf79-d011-4d99-afef-c6e068268b0b}"/>
  <p:tag name="TABLE_ENDDRAG_ORIGIN_RECT" val="651*183"/>
  <p:tag name="TABLE_ENDDRAG_RECT" val="14*64*651*183"/>
</p:tagLst>
</file>

<file path=ppt/tags/tag9.xml><?xml version="1.0" encoding="utf-8"?>
<p:tagLst xmlns:p="http://schemas.openxmlformats.org/presentationml/2006/main">
  <p:tag name="COMMONDATA" val="eyJoZGlkIjoiYTJjYzZmNzIzOGFjODRkYzY2OWJlYWI4YWEyOWNkODAifQ=="/>
  <p:tag name="KSO_WPP_MARK_KEY" val="4d4ccf5b-698e-4f6e-83fb-2b30a9599590"/>
  <p:tag name="commondata" val="eyJoZGlkIjoiNTQwZmI4YTliYzc1OGM5MGJkYzZhODhjODY1MDE4ZjEifQ==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3055</Words>
  <Application>WPS 演示</Application>
  <PresentationFormat>全屏显示(16:9)</PresentationFormat>
  <Paragraphs>853</Paragraphs>
  <Slides>41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58" baseType="lpstr">
      <vt:lpstr>Arial</vt:lpstr>
      <vt:lpstr>宋体</vt:lpstr>
      <vt:lpstr>Wingdings</vt:lpstr>
      <vt:lpstr>微软雅黑</vt:lpstr>
      <vt:lpstr>Century Gothic</vt:lpstr>
      <vt:lpstr>Meiryo</vt:lpstr>
      <vt:lpstr>Trajan Pro</vt:lpstr>
      <vt:lpstr>Euphorigenic</vt:lpstr>
      <vt:lpstr>Calibri</vt:lpstr>
      <vt:lpstr>Arial Unicode MS</vt:lpstr>
      <vt:lpstr>等线</vt:lpstr>
      <vt:lpstr>MS PGothic</vt:lpstr>
      <vt:lpstr>思源黑体</vt:lpstr>
      <vt:lpstr>黑体</vt:lpstr>
      <vt:lpstr>Helvetica Neue Light</vt:lpstr>
      <vt:lpstr>微软雅黑 Light</vt:lpstr>
      <vt:lpstr>Office Theme</vt:lpstr>
      <vt:lpstr>晶虹达银线检测方案</vt:lpstr>
      <vt:lpstr>目录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lyn</dc:creator>
  <cp:lastModifiedBy>博视源企划｜郑百思</cp:lastModifiedBy>
  <cp:revision>642</cp:revision>
  <dcterms:created xsi:type="dcterms:W3CDTF">2020-04-15T11:45:00Z</dcterms:created>
  <dcterms:modified xsi:type="dcterms:W3CDTF">2024-03-27T02:45:34Z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2020-02-22T08:00:00Z</vt:filetime>
  </property>
  <property fmtid="{D5CDD505-2E9C-101B-9397-08002B2CF9AE}" pid="3" name="Creator">
    <vt:lpwstr>WPS 演示</vt:lpwstr>
  </property>
  <property fmtid="{D5CDD505-2E9C-101B-9397-08002B2CF9AE}" pid="4" name="LastSaved">
    <vt:filetime>2020-04-30T08:00:00Z</vt:filetime>
  </property>
  <property fmtid="{D5CDD505-2E9C-101B-9397-08002B2CF9AE}" pid="5" name="KSOProductBuildVer">
    <vt:lpwstr>2052-12.1.0.16388</vt:lpwstr>
  </property>
  <property fmtid="{D5CDD505-2E9C-101B-9397-08002B2CF9AE}" pid="6" name="ICV">
    <vt:lpwstr>691818D4FC8A49FAADD25C55E446BF76</vt:lpwstr>
  </property>
</Properties>
</file>