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3.png"/><Relationship Id="rId6" Type="http://schemas.openxmlformats.org/officeDocument/2006/relationships/image" Target="../media/image15.jpeg"/><Relationship Id="rId5" Type="http://schemas.openxmlformats.org/officeDocument/2006/relationships/image" Target="../media/image10.png"/><Relationship Id="rId4" Type="http://schemas.openxmlformats.org/officeDocument/2006/relationships/image" Target="../media/image26.png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7.pn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5.jpeg"/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45635" y="0"/>
            <a:ext cx="8246364" cy="6858000"/>
          </a:xfrm>
          <a:prstGeom prst="rect">
            <a:avLst/>
          </a:prstGeom>
        </p:spPr>
      </p:pic>
      <p:sp>
        <p:nvSpPr>
          <p:cNvPr id="6" name="textbox 6"/>
          <p:cNvSpPr/>
          <p:nvPr/>
        </p:nvSpPr>
        <p:spPr>
          <a:xfrm>
            <a:off x="-12700" y="-12700"/>
            <a:ext cx="1645920" cy="16459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2755"/>
              </a:lnSpc>
            </a:pPr>
            <a:r>
              <a:rPr sz="18000" kern="0" spc="2730" dirty="0">
                <a:solidFill>
                  <a:srgbClr val="2E75B6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7</a:t>
            </a:r>
            <a:endParaRPr lang="en-US" altLang="en-US" sz="1800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2955198" cy="2958179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381488" y="1999398"/>
            <a:ext cx="8696325" cy="5403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lang="en-US" altLang="en-US" sz="100" dirty="0"/>
          </a:p>
          <a:p>
            <a:pPr algn="r" rtl="0" eaLnBrk="0">
              <a:lnSpc>
                <a:spcPct val="87000"/>
              </a:lnSpc>
            </a:pPr>
            <a:r>
              <a:rPr sz="3900" kern="0" spc="3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</a:t>
            </a:r>
            <a:r>
              <a:rPr sz="3900" kern="0" spc="-9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900" kern="0" spc="3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门博视源机器视</a:t>
            </a:r>
            <a:r>
              <a:rPr sz="3900" kern="0" spc="-10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900" kern="0" spc="35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觉技术有</a:t>
            </a:r>
            <a:r>
              <a:rPr sz="3900" kern="0" spc="-94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900" kern="0" spc="34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限</a:t>
            </a:r>
            <a:r>
              <a:rPr sz="3900" kern="0" spc="-116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900" kern="0" spc="34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</a:t>
            </a:r>
            <a:r>
              <a:rPr sz="3900" kern="0" spc="-10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3900" kern="0" spc="34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司</a:t>
            </a:r>
            <a:endParaRPr lang="en-US" altLang="en-US" sz="3900" dirty="0"/>
          </a:p>
        </p:txBody>
      </p:sp>
      <p:sp>
        <p:nvSpPr>
          <p:cNvPr id="12" name="textbox 12"/>
          <p:cNvSpPr/>
          <p:nvPr/>
        </p:nvSpPr>
        <p:spPr>
          <a:xfrm>
            <a:off x="450723" y="5865379"/>
            <a:ext cx="3211829" cy="415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700" kern="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源于视觉，不止视觉</a:t>
            </a:r>
            <a:endParaRPr lang="en-US" altLang="en-US" sz="2700" dirty="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642092" y="228600"/>
            <a:ext cx="998219" cy="80619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183271" y="3956189"/>
            <a:ext cx="282943" cy="2967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046274" y="3956189"/>
            <a:ext cx="282943" cy="29670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320281" y="3956189"/>
            <a:ext cx="282930" cy="29670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51776" y="3956189"/>
            <a:ext cx="282930" cy="2967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614779" y="3956189"/>
            <a:ext cx="282930" cy="296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table 314"/>
          <p:cNvGraphicFramePr>
            <a:graphicFrameLocks noGrp="1"/>
          </p:cNvGraphicFramePr>
          <p:nvPr/>
        </p:nvGraphicFramePr>
        <p:xfrm>
          <a:off x="3522675" y="806450"/>
          <a:ext cx="5427979" cy="5441315"/>
        </p:xfrm>
        <a:graphic>
          <a:graphicData uri="http://schemas.openxmlformats.org/drawingml/2006/table">
            <a:tbl>
              <a:tblPr/>
              <a:tblGrid>
                <a:gridCol w="1508125"/>
                <a:gridCol w="3919854"/>
              </a:tblGrid>
              <a:tr h="3409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30162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1657985" algn="l" rtl="0" eaLnBrk="0">
                        <a:lnSpc>
                          <a:spcPts val="182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工位一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400" dirty="0"/>
                    </a:p>
                    <a:p>
                      <a:pPr marL="199390" algn="l" rtl="0" eaLnBrk="0">
                        <a:lnSpc>
                          <a:spcPts val="182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检测项内容: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76504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6" name="table 316"/>
          <p:cNvGraphicFramePr>
            <a:graphicFrameLocks noGrp="1"/>
          </p:cNvGraphicFramePr>
          <p:nvPr/>
        </p:nvGraphicFramePr>
        <p:xfrm>
          <a:off x="3727069" y="3096603"/>
          <a:ext cx="1306195" cy="370204"/>
        </p:xfrm>
        <a:graphic>
          <a:graphicData uri="http://schemas.openxmlformats.org/drawingml/2006/table">
            <a:tbl>
              <a:tblPr/>
              <a:tblGrid>
                <a:gridCol w="1306195"/>
              </a:tblGrid>
              <a:tr h="360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106680" algn="l" rtl="0" eaLnBrk="0">
                        <a:lnSpc>
                          <a:spcPct val="86000"/>
                        </a:lnSpc>
                      </a:pPr>
                      <a:r>
                        <a:rPr sz="15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290±50mm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8" name="picture 3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36920" y="1731264"/>
            <a:ext cx="790955" cy="1109471"/>
          </a:xfrm>
          <a:prstGeom prst="rect">
            <a:avLst/>
          </a:prstGeom>
        </p:spPr>
      </p:pic>
      <p:sp>
        <p:nvSpPr>
          <p:cNvPr id="320" name="rect"/>
          <p:cNvSpPr/>
          <p:nvPr/>
        </p:nvSpPr>
        <p:spPr>
          <a:xfrm>
            <a:off x="4094390" y="2821089"/>
            <a:ext cx="2237790" cy="32385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106161" y="2787865"/>
            <a:ext cx="85725" cy="2202484"/>
          </a:xfrm>
          <a:prstGeom prst="rect">
            <a:avLst/>
          </a:prstGeom>
        </p:spPr>
      </p:pic>
      <p:pic>
        <p:nvPicPr>
          <p:cNvPr id="324" name="picture 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84722" y="3888232"/>
            <a:ext cx="890016" cy="172211"/>
          </a:xfrm>
          <a:prstGeom prst="rect">
            <a:avLst/>
          </a:prstGeom>
        </p:spPr>
      </p:pic>
      <p:sp>
        <p:nvSpPr>
          <p:cNvPr id="326" name="rect"/>
          <p:cNvSpPr/>
          <p:nvPr/>
        </p:nvSpPr>
        <p:spPr>
          <a:xfrm>
            <a:off x="4038853" y="4088968"/>
            <a:ext cx="1800263" cy="31102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28" name="picture 3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953965" y="4060418"/>
            <a:ext cx="85724" cy="929931"/>
          </a:xfrm>
          <a:prstGeom prst="rect">
            <a:avLst/>
          </a:prstGeom>
        </p:spPr>
      </p:pic>
      <p:graphicFrame>
        <p:nvGraphicFramePr>
          <p:cNvPr id="330" name="table 330"/>
          <p:cNvGraphicFramePr>
            <a:graphicFrameLocks noGrp="1"/>
          </p:cNvGraphicFramePr>
          <p:nvPr/>
        </p:nvGraphicFramePr>
        <p:xfrm>
          <a:off x="5923851" y="4856251"/>
          <a:ext cx="757555" cy="297814"/>
        </p:xfrm>
        <a:graphic>
          <a:graphicData uri="http://schemas.openxmlformats.org/drawingml/2006/table">
            <a:tbl>
              <a:tblPr>
                <a:solidFill>
                  <a:srgbClr val="000000"/>
                </a:solidFill>
              </a:tblPr>
              <a:tblGrid>
                <a:gridCol w="757555"/>
              </a:tblGrid>
              <a:tr h="2851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41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1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pic>
        <p:nvPicPr>
          <p:cNvPr id="332" name="picture 3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graphicFrame>
        <p:nvGraphicFramePr>
          <p:cNvPr id="334" name="table 334"/>
          <p:cNvGraphicFramePr>
            <a:graphicFrameLocks noGrp="1"/>
          </p:cNvGraphicFramePr>
          <p:nvPr/>
        </p:nvGraphicFramePr>
        <p:xfrm>
          <a:off x="3767416" y="4327017"/>
          <a:ext cx="1181100" cy="358139"/>
        </p:xfrm>
        <a:graphic>
          <a:graphicData uri="http://schemas.openxmlformats.org/drawingml/2006/table">
            <a:tbl>
              <a:tblPr/>
              <a:tblGrid>
                <a:gridCol w="1181100"/>
              </a:tblGrid>
              <a:tr h="34861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105410" algn="l" rtl="0" eaLnBrk="0">
                        <a:lnSpc>
                          <a:spcPct val="83000"/>
                        </a:lnSpc>
                      </a:pPr>
                      <a:r>
                        <a:rPr sz="13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200±50mm</a:t>
                      </a:r>
                      <a:endParaRPr lang="en-US" altLang="en-US" sz="13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B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6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textbox 338"/>
          <p:cNvSpPr/>
          <p:nvPr/>
        </p:nvSpPr>
        <p:spPr>
          <a:xfrm>
            <a:off x="-12700" y="250952"/>
            <a:ext cx="2769870" cy="534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488950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4、视觉架设</a:t>
            </a:r>
            <a:endParaRPr lang="en-US" altLang="en-US" sz="3200" dirty="0"/>
          </a:p>
        </p:txBody>
      </p:sp>
      <p:pic>
        <p:nvPicPr>
          <p:cNvPr id="340" name="picture 3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0977370" y="18288"/>
            <a:ext cx="998219" cy="806196"/>
          </a:xfrm>
          <a:prstGeom prst="rect">
            <a:avLst/>
          </a:prstGeom>
        </p:spPr>
      </p:pic>
      <p:sp>
        <p:nvSpPr>
          <p:cNvPr id="344" name="textbox 344"/>
          <p:cNvSpPr/>
          <p:nvPr/>
        </p:nvSpPr>
        <p:spPr>
          <a:xfrm>
            <a:off x="3632586" y="5554591"/>
            <a:ext cx="2835275" cy="236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r" rtl="0" eaLnBrk="0">
              <a:lnSpc>
                <a:spcPct val="92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备注：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需保证相机与产品垂直。</a:t>
            </a:r>
            <a:endParaRPr lang="en-US" altLang="en-US" sz="1500" dirty="0"/>
          </a:p>
        </p:txBody>
      </p:sp>
      <p:sp>
        <p:nvSpPr>
          <p:cNvPr id="346" name="textbox 346"/>
          <p:cNvSpPr/>
          <p:nvPr/>
        </p:nvSpPr>
        <p:spPr>
          <a:xfrm>
            <a:off x="4652262" y="6503923"/>
            <a:ext cx="2788920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21920" algn="l" rtl="0" eaLnBrk="0">
              <a:lnSpc>
                <a:spcPts val="1115"/>
              </a:lnSpc>
              <a:spcBef>
                <a:spcPts val="0"/>
              </a:spcBef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</a:t>
            </a:r>
            <a:r>
              <a:rPr sz="9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</a:t>
            </a:r>
            <a:r>
              <a:rPr sz="900" kern="0" spc="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www</a:t>
            </a:r>
            <a:r>
              <a:rPr sz="9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xmbsy</a:t>
            </a:r>
            <a:r>
              <a:rPr sz="900" kern="0" spc="7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net</a:t>
            </a:r>
            <a:endParaRPr lang="en-US" altLang="en-US" sz="900" dirty="0"/>
          </a:p>
        </p:txBody>
      </p:sp>
      <p:pic>
        <p:nvPicPr>
          <p:cNvPr id="348" name="picture 3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011605" y="6516623"/>
            <a:ext cx="146303" cy="146304"/>
          </a:xfrm>
          <a:prstGeom prst="rect">
            <a:avLst/>
          </a:prstGeom>
        </p:spPr>
      </p:pic>
      <p:pic>
        <p:nvPicPr>
          <p:cNvPr id="350" name="picture 3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664962" y="6553199"/>
            <a:ext cx="109728" cy="109727"/>
          </a:xfrm>
          <a:prstGeom prst="rect">
            <a:avLst/>
          </a:prstGeom>
        </p:spPr>
      </p:pic>
      <p:sp>
        <p:nvSpPr>
          <p:cNvPr id="352" name="textbox 352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354" name="textbox 354"/>
          <p:cNvSpPr/>
          <p:nvPr/>
        </p:nvSpPr>
        <p:spPr>
          <a:xfrm>
            <a:off x="10008824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356" name="textbox 356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pic>
        <p:nvPicPr>
          <p:cNvPr id="358" name="picture 3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820670" y="528320"/>
            <a:ext cx="8012430" cy="19684"/>
          </a:xfrm>
          <a:prstGeom prst="rect">
            <a:avLst/>
          </a:prstGeom>
        </p:spPr>
      </p:pic>
      <p:sp>
        <p:nvSpPr>
          <p:cNvPr id="360" name="rect"/>
          <p:cNvSpPr/>
          <p:nvPr/>
        </p:nvSpPr>
        <p:spPr>
          <a:xfrm>
            <a:off x="4119333" y="4989855"/>
            <a:ext cx="1800263" cy="31089"/>
          </a:xfrm>
          <a:prstGeom prst="rect">
            <a:avLst/>
          </a:prstGeom>
          <a:solidFill>
            <a:srgbClr val="5B9BD5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2" name="table 362"/>
          <p:cNvGraphicFramePr>
            <a:graphicFrameLocks noGrp="1"/>
          </p:cNvGraphicFramePr>
          <p:nvPr/>
        </p:nvGraphicFramePr>
        <p:xfrm>
          <a:off x="183514" y="1289050"/>
          <a:ext cx="11823700" cy="4010025"/>
        </p:xfrm>
        <a:graphic>
          <a:graphicData uri="http://schemas.openxmlformats.org/drawingml/2006/table">
            <a:tbl>
              <a:tblPr/>
              <a:tblGrid>
                <a:gridCol w="1332864"/>
                <a:gridCol w="1831975"/>
                <a:gridCol w="3339465"/>
                <a:gridCol w="873125"/>
                <a:gridCol w="1027430"/>
                <a:gridCol w="1403350"/>
                <a:gridCol w="2015489"/>
              </a:tblGrid>
              <a:tr h="6826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73380" algn="l" rtl="0" eaLnBrk="0">
                        <a:lnSpc>
                          <a:spcPct val="99000"/>
                        </a:lnSpc>
                      </a:pPr>
                      <a:r>
                        <a:rPr sz="23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marL="322580" algn="l" rtl="0" eaLnBrk="0">
                        <a:lnSpc>
                          <a:spcPct val="98000"/>
                        </a:lnSpc>
                      </a:pPr>
                      <a:r>
                        <a:rPr sz="23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货物名称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1384935" algn="l" rtl="0" eaLnBrk="0">
                        <a:lnSpc>
                          <a:spcPct val="99000"/>
                        </a:lnSpc>
                      </a:pPr>
                      <a:r>
                        <a:rPr sz="2300" b="1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型号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marL="144780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23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单位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22250" algn="l" rtl="0" eaLnBrk="0">
                        <a:lnSpc>
                          <a:spcPct val="98000"/>
                        </a:lnSpc>
                      </a:pPr>
                      <a:r>
                        <a:rPr sz="2300" b="1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433070" algn="l" rtl="0" eaLnBrk="0">
                        <a:lnSpc>
                          <a:spcPct val="98000"/>
                        </a:lnSpc>
                      </a:pPr>
                      <a:r>
                        <a:rPr sz="2300" b="1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品牌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714375" algn="l" rtl="0" eaLnBrk="0">
                        <a:lnSpc>
                          <a:spcPct val="99000"/>
                        </a:lnSpc>
                      </a:pPr>
                      <a:r>
                        <a:rPr sz="2300" b="1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23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943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62611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600" dirty="0"/>
                    </a:p>
                    <a:p>
                      <a:pPr marL="69215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主机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6153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57785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显示器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1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18490" algn="l" rtl="0" eaLnBrk="0">
                        <a:lnSpc>
                          <a:spcPct val="89000"/>
                        </a:lnSpc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marL="69024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相机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03885" algn="l" rtl="0" eaLnBrk="0">
                        <a:lnSpc>
                          <a:spcPct val="88000"/>
                        </a:lnSpc>
                      </a:pPr>
                      <a:r>
                        <a:rPr sz="17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689610" algn="l" rtl="0" eaLnBrk="0">
                        <a:lnSpc>
                          <a:spcPct val="96000"/>
                        </a:lnSpc>
                        <a:spcBef>
                          <a:spcPts val="5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镜头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621665" algn="l" rtl="0" eaLnBrk="0">
                        <a:lnSpc>
                          <a:spcPct val="88000"/>
                        </a:lnSpc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6883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6153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600" dirty="0"/>
                    </a:p>
                    <a:p>
                      <a:pPr marL="34544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光源控制器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700" dirty="0"/>
                    </a:p>
                    <a:p>
                      <a:pPr marL="61468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600" dirty="0"/>
                    </a:p>
                    <a:p>
                      <a:pPr marL="46101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7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通讯方式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-12700" y="250952"/>
            <a:ext cx="3662045" cy="5340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60007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5、视觉方案配置</a:t>
            </a:r>
            <a:endParaRPr lang="en-US" altLang="en-US" sz="3200" dirty="0"/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370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72" name="picture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7370" y="18288"/>
            <a:ext cx="998219" cy="806196"/>
          </a:xfrm>
          <a:prstGeom prst="rect">
            <a:avLst/>
          </a:prstGeom>
        </p:spPr>
      </p:pic>
      <p:sp>
        <p:nvSpPr>
          <p:cNvPr id="374" name="textbox 374"/>
          <p:cNvSpPr/>
          <p:nvPr/>
        </p:nvSpPr>
        <p:spPr>
          <a:xfrm>
            <a:off x="3431665" y="3938206"/>
            <a:ext cx="2409825" cy="2876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065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开孔背光C-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FQH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2-200*</a:t>
            </a:r>
            <a:endParaRPr lang="en-US" altLang="en-US" sz="1700" dirty="0"/>
          </a:p>
        </p:txBody>
      </p:sp>
      <p:sp>
        <p:nvSpPr>
          <p:cNvPr id="376" name="textbox 376"/>
          <p:cNvSpPr/>
          <p:nvPr/>
        </p:nvSpPr>
        <p:spPr>
          <a:xfrm>
            <a:off x="3449496" y="2881884"/>
            <a:ext cx="1956435" cy="257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MV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050-10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GM</a:t>
            </a:r>
            <a:endParaRPr lang="en-US" altLang="en-US" sz="1700" dirty="0"/>
          </a:p>
        </p:txBody>
      </p:sp>
      <p:sp>
        <p:nvSpPr>
          <p:cNvPr id="378" name="textbox 378"/>
          <p:cNvSpPr/>
          <p:nvPr/>
        </p:nvSpPr>
        <p:spPr>
          <a:xfrm>
            <a:off x="7232396" y="4902860"/>
            <a:ext cx="904239" cy="32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325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modbus</a:t>
            </a:r>
            <a:endParaRPr lang="en-US" altLang="en-US" sz="1700" dirty="0"/>
          </a:p>
        </p:txBody>
      </p:sp>
      <p:sp>
        <p:nvSpPr>
          <p:cNvPr id="380" name="textbox 380"/>
          <p:cNvSpPr/>
          <p:nvPr/>
        </p:nvSpPr>
        <p:spPr>
          <a:xfrm>
            <a:off x="3449496" y="3384804"/>
            <a:ext cx="1431925" cy="257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MFA</a:t>
            </a: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230-U18</a:t>
            </a:r>
            <a:endParaRPr lang="en-US" altLang="en-US" sz="1700" dirty="0"/>
          </a:p>
        </p:txBody>
      </p:sp>
      <p:sp>
        <p:nvSpPr>
          <p:cNvPr id="382" name="textbox 382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384" name="textbox 384"/>
          <p:cNvSpPr/>
          <p:nvPr/>
        </p:nvSpPr>
        <p:spPr>
          <a:xfrm>
            <a:off x="10008824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386" name="textbox 386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388" name="picture 3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390" name="textbox 390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392" name="rect"/>
          <p:cNvSpPr/>
          <p:nvPr/>
        </p:nvSpPr>
        <p:spPr>
          <a:xfrm>
            <a:off x="3670287" y="488950"/>
            <a:ext cx="7083449" cy="27940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94" name="textbox 394"/>
          <p:cNvSpPr/>
          <p:nvPr/>
        </p:nvSpPr>
        <p:spPr>
          <a:xfrm>
            <a:off x="3428922" y="4384675"/>
            <a:ext cx="386715" cy="273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4路</a:t>
            </a:r>
            <a:endParaRPr lang="en-US" altLang="en-US" sz="1700" dirty="0"/>
          </a:p>
        </p:txBody>
      </p:sp>
      <p:sp>
        <p:nvSpPr>
          <p:cNvPr id="396" name="textbox 396"/>
          <p:cNvSpPr/>
          <p:nvPr/>
        </p:nvSpPr>
        <p:spPr>
          <a:xfrm>
            <a:off x="3447210" y="4257560"/>
            <a:ext cx="1102360" cy="205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69000"/>
              </a:lnSpc>
            </a:pPr>
            <a:r>
              <a:rPr sz="17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150-50-W</a:t>
            </a:r>
            <a:endParaRPr lang="en-US" altLang="en-US" sz="1700" dirty="0"/>
          </a:p>
        </p:txBody>
      </p:sp>
      <p:sp>
        <p:nvSpPr>
          <p:cNvPr id="398" name="textbox 398"/>
          <p:cNvSpPr/>
          <p:nvPr/>
        </p:nvSpPr>
        <p:spPr>
          <a:xfrm>
            <a:off x="4652262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400" name="picture 4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64962" y="6553199"/>
            <a:ext cx="109728" cy="109727"/>
          </a:xfrm>
          <a:prstGeom prst="rect">
            <a:avLst/>
          </a:prstGeom>
        </p:spPr>
      </p:pic>
      <p:sp>
        <p:nvSpPr>
          <p:cNvPr id="402" name="textbox 402"/>
          <p:cNvSpPr/>
          <p:nvPr/>
        </p:nvSpPr>
        <p:spPr>
          <a:xfrm>
            <a:off x="3450868" y="2442464"/>
            <a:ext cx="458469" cy="257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15.6</a:t>
            </a:r>
            <a:endParaRPr lang="en-US" altLang="en-US" sz="1700" dirty="0"/>
          </a:p>
        </p:txBody>
      </p:sp>
      <p:sp>
        <p:nvSpPr>
          <p:cNvPr id="404" name="textbox 404"/>
          <p:cNvSpPr/>
          <p:nvPr/>
        </p:nvSpPr>
        <p:spPr>
          <a:xfrm>
            <a:off x="3429151" y="2048128"/>
            <a:ext cx="445769" cy="257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V21</a:t>
            </a:r>
            <a:endParaRPr lang="en-US" altLang="en-US" sz="1700" dirty="0"/>
          </a:p>
        </p:txBody>
      </p:sp>
      <p:sp>
        <p:nvSpPr>
          <p:cNvPr id="406" name="textbox 406"/>
          <p:cNvSpPr/>
          <p:nvPr/>
        </p:nvSpPr>
        <p:spPr>
          <a:xfrm>
            <a:off x="7000214" y="3441267"/>
            <a:ext cx="2520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700" dirty="0"/>
          </a:p>
        </p:txBody>
      </p:sp>
      <p:sp>
        <p:nvSpPr>
          <p:cNvPr id="408" name="textbox 408"/>
          <p:cNvSpPr/>
          <p:nvPr/>
        </p:nvSpPr>
        <p:spPr>
          <a:xfrm>
            <a:off x="7000214" y="2430348"/>
            <a:ext cx="2520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700" dirty="0"/>
          </a:p>
        </p:txBody>
      </p:sp>
      <p:sp>
        <p:nvSpPr>
          <p:cNvPr id="410" name="textbox 410"/>
          <p:cNvSpPr/>
          <p:nvPr/>
        </p:nvSpPr>
        <p:spPr>
          <a:xfrm>
            <a:off x="7000214" y="2036012"/>
            <a:ext cx="2520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700" dirty="0"/>
          </a:p>
        </p:txBody>
      </p:sp>
      <p:sp>
        <p:nvSpPr>
          <p:cNvPr id="412" name="textbox 412"/>
          <p:cNvSpPr/>
          <p:nvPr/>
        </p:nvSpPr>
        <p:spPr>
          <a:xfrm>
            <a:off x="7000214" y="2869768"/>
            <a:ext cx="2520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700" dirty="0"/>
          </a:p>
        </p:txBody>
      </p:sp>
      <p:sp>
        <p:nvSpPr>
          <p:cNvPr id="414" name="textbox 414"/>
          <p:cNvSpPr/>
          <p:nvPr/>
        </p:nvSpPr>
        <p:spPr>
          <a:xfrm>
            <a:off x="7000214" y="3971493"/>
            <a:ext cx="2520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700" dirty="0"/>
          </a:p>
        </p:txBody>
      </p:sp>
      <p:sp>
        <p:nvSpPr>
          <p:cNvPr id="416" name="textbox 416"/>
          <p:cNvSpPr/>
          <p:nvPr/>
        </p:nvSpPr>
        <p:spPr>
          <a:xfrm>
            <a:off x="7000214" y="4387418"/>
            <a:ext cx="252095" cy="2705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件</a:t>
            </a:r>
            <a:endParaRPr lang="en-US" altLang="en-US" sz="1700" dirty="0"/>
          </a:p>
        </p:txBody>
      </p:sp>
      <p:sp>
        <p:nvSpPr>
          <p:cNvPr id="418" name="textbox 418"/>
          <p:cNvSpPr/>
          <p:nvPr/>
        </p:nvSpPr>
        <p:spPr>
          <a:xfrm>
            <a:off x="8019057" y="3476243"/>
            <a:ext cx="135889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600" dirty="0"/>
          </a:p>
        </p:txBody>
      </p:sp>
      <p:sp>
        <p:nvSpPr>
          <p:cNvPr id="420" name="textbox 420"/>
          <p:cNvSpPr/>
          <p:nvPr/>
        </p:nvSpPr>
        <p:spPr>
          <a:xfrm>
            <a:off x="8019057" y="4006469"/>
            <a:ext cx="135889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600" dirty="0"/>
          </a:p>
        </p:txBody>
      </p:sp>
      <p:sp>
        <p:nvSpPr>
          <p:cNvPr id="422" name="textbox 422"/>
          <p:cNvSpPr/>
          <p:nvPr/>
        </p:nvSpPr>
        <p:spPr>
          <a:xfrm>
            <a:off x="8019057" y="2442464"/>
            <a:ext cx="135889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600" dirty="0"/>
          </a:p>
        </p:txBody>
      </p:sp>
      <p:sp>
        <p:nvSpPr>
          <p:cNvPr id="424" name="textbox 424"/>
          <p:cNvSpPr/>
          <p:nvPr/>
        </p:nvSpPr>
        <p:spPr>
          <a:xfrm>
            <a:off x="8019057" y="2048128"/>
            <a:ext cx="135889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600" dirty="0"/>
          </a:p>
        </p:txBody>
      </p:sp>
      <p:sp>
        <p:nvSpPr>
          <p:cNvPr id="426" name="textbox 426"/>
          <p:cNvSpPr/>
          <p:nvPr/>
        </p:nvSpPr>
        <p:spPr>
          <a:xfrm>
            <a:off x="8019057" y="4399533"/>
            <a:ext cx="135889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600" dirty="0"/>
          </a:p>
        </p:txBody>
      </p:sp>
      <p:sp>
        <p:nvSpPr>
          <p:cNvPr id="428" name="textbox 428"/>
          <p:cNvSpPr/>
          <p:nvPr/>
        </p:nvSpPr>
        <p:spPr>
          <a:xfrm>
            <a:off x="8019057" y="2881884"/>
            <a:ext cx="135889" cy="254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algn="r" rtl="0" eaLnBrk="0">
              <a:lnSpc>
                <a:spcPct val="94000"/>
              </a:lnSpc>
            </a:pPr>
            <a:r>
              <a:rPr sz="16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4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32" name="picture 4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434" name="textbox 434"/>
          <p:cNvSpPr/>
          <p:nvPr/>
        </p:nvSpPr>
        <p:spPr>
          <a:xfrm>
            <a:off x="1443405" y="4361345"/>
            <a:ext cx="3221354" cy="1112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1200" kern="0" spc="1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</a:t>
            </a:r>
            <a:r>
              <a:rPr sz="1200" kern="0" spc="1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公司</a:t>
            </a:r>
            <a:endParaRPr lang="en-US" altLang="en-US" sz="1200" dirty="0"/>
          </a:p>
          <a:p>
            <a:pPr marL="22860" indent="-8890" algn="l" rtl="0" eaLnBrk="0">
              <a:lnSpc>
                <a:spcPct val="98000"/>
              </a:lnSpc>
              <a:spcBef>
                <a:spcPts val="75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地址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福建省厦门市集美区杏林瑶山路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13-17号</a:t>
            </a:r>
            <a:r>
              <a:rPr sz="12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077810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sz="1200" kern="0" spc="1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15392038593</a:t>
            </a:r>
            <a:endParaRPr lang="en-US" altLang="en-US" sz="1200" dirty="0"/>
          </a:p>
          <a:p>
            <a:pPr marL="21590" algn="l" rtl="0" eaLnBrk="0">
              <a:lnSpc>
                <a:spcPct val="85000"/>
              </a:lnSpc>
              <a:spcBef>
                <a:spcPts val="40"/>
              </a:spcBef>
            </a:pP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</a:t>
            </a:r>
            <a:r>
              <a:rPr sz="1200" kern="0" spc="3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en-US" sz="1200" dirty="0"/>
          </a:p>
          <a:p>
            <a:pPr marL="21590" algn="l" rtl="0" eaLnBrk="0">
              <a:lnSpc>
                <a:spcPts val="1595"/>
              </a:lnSpc>
            </a:pP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</a:t>
            </a:r>
            <a:r>
              <a:rPr sz="1200" kern="0" spc="28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en-US" sz="1200" dirty="0"/>
          </a:p>
          <a:p>
            <a:pPr marL="19685" algn="l" rtl="0" eaLnBrk="0">
              <a:lnSpc>
                <a:spcPct val="94000"/>
              </a:lnSpc>
              <a:spcBef>
                <a:spcPts val="70"/>
              </a:spcBef>
            </a:pP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sz="1200" kern="0" spc="2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200" kern="0" spc="-1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http://www</a:t>
            </a:r>
            <a:r>
              <a:rPr sz="1200" kern="0" spc="-2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.xmbsy.net</a:t>
            </a:r>
            <a:endParaRPr lang="en-US" altLang="en-US" sz="1200" dirty="0"/>
          </a:p>
        </p:txBody>
      </p:sp>
      <p:sp>
        <p:nvSpPr>
          <p:cNvPr id="436" name="textbox 436"/>
          <p:cNvSpPr/>
          <p:nvPr/>
        </p:nvSpPr>
        <p:spPr>
          <a:xfrm>
            <a:off x="2039620" y="1978786"/>
            <a:ext cx="4377690" cy="8972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5900" b="1" kern="0" spc="-20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5900" kern="0" spc="93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b="1" kern="0" spc="-20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谢</a:t>
            </a:r>
            <a:r>
              <a:rPr sz="5900" kern="0" spc="77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b="1" kern="0" spc="-20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观</a:t>
            </a:r>
            <a:r>
              <a:rPr sz="5900" kern="0" spc="80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5900" b="1" kern="0" spc="-20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看</a:t>
            </a:r>
            <a:endParaRPr lang="en-US" altLang="en-US" sz="5900" dirty="0"/>
          </a:p>
        </p:txBody>
      </p:sp>
      <p:sp>
        <p:nvSpPr>
          <p:cNvPr id="438" name="textbox 438"/>
          <p:cNvSpPr/>
          <p:nvPr/>
        </p:nvSpPr>
        <p:spPr>
          <a:xfrm>
            <a:off x="245618" y="5829185"/>
            <a:ext cx="3211829" cy="4159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700" kern="0" spc="80" dirty="0">
                <a:solidFill>
                  <a:srgbClr val="F37A29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源于视觉，不止视觉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6"/>
          <p:cNvGraphicFramePr>
            <a:graphicFrameLocks noGrp="1"/>
          </p:cNvGraphicFramePr>
          <p:nvPr/>
        </p:nvGraphicFramePr>
        <p:xfrm>
          <a:off x="774700" y="960120"/>
          <a:ext cx="10642600" cy="5024119"/>
        </p:xfrm>
        <a:graphic>
          <a:graphicData uri="http://schemas.openxmlformats.org/drawingml/2006/table">
            <a:tbl>
              <a:tblPr/>
              <a:tblGrid>
                <a:gridCol w="1523365"/>
                <a:gridCol w="360679"/>
                <a:gridCol w="339090"/>
                <a:gridCol w="2792095"/>
                <a:gridCol w="5627370"/>
              </a:tblGrid>
              <a:tr h="4927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442595" algn="l" rtl="0" eaLnBrk="0">
                        <a:lnSpc>
                          <a:spcPct val="88000"/>
                        </a:lnSpc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项目编号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0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445770" algn="l" rtl="0" eaLnBrk="0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sz="20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客户名称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3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48310" algn="l" rtl="0" eaLnBrk="0">
                        <a:lnSpc>
                          <a:spcPct val="88000"/>
                        </a:lnSpc>
                      </a:pPr>
                      <a:r>
                        <a:rPr sz="2000" b="1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设备名称</a:t>
                      </a:r>
                      <a:endParaRPr lang="en-US" altLang="en-US" sz="2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0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3E6"/>
                    </a:solidFill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5000"/>
                        </a:lnSpc>
                      </a:pPr>
                      <a:endParaRPr lang="en-US" altLang="en-US" sz="1000" dirty="0"/>
                    </a:p>
                    <a:p>
                      <a:pPr marL="3086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700" b="1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检测节拍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2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12420" algn="l" rtl="0" eaLnBrk="0">
                        <a:lnSpc>
                          <a:spcPct val="92000"/>
                        </a:lnSpc>
                      </a:pPr>
                      <a:r>
                        <a:rPr sz="17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项目概述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4">
                <a:tc rowSpan="6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34975" algn="l" rtl="0" eaLnBrk="0">
                        <a:lnSpc>
                          <a:spcPts val="2185"/>
                        </a:lnSpc>
                      </a:pPr>
                      <a:r>
                        <a:rPr sz="1500" b="1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具体需求</a:t>
                      </a:r>
                      <a:endParaRPr lang="en-US" altLang="en-US" sz="1500" dirty="0"/>
                    </a:p>
                  </a:txBody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32194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400" dirty="0"/>
                    </a:p>
                    <a:p>
                      <a:pPr marL="30924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4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310515" algn="l" rtl="0" eaLnBrk="0">
                        <a:lnSpc>
                          <a:spcPct val="82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</a:pPr>
                      <a:endParaRPr lang="en-US" altLang="en-US" sz="300" dirty="0"/>
                    </a:p>
                    <a:p>
                      <a:pPr marL="294005" algn="l" rtl="0" eaLnBrk="0">
                        <a:lnSpc>
                          <a:spcPct val="82000"/>
                        </a:lnSpc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200" dirty="0"/>
                    </a:p>
                    <a:p>
                      <a:pPr marL="1968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5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螺母漏装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44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300" dirty="0"/>
                    </a:p>
                    <a:p>
                      <a:pPr marL="273685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95">
                <a:tc vMerge="1">
                  <a:tcPr marL="0" marR="0" marT="0" marB="0" vert="ea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300" dirty="0"/>
                    </a:p>
                    <a:p>
                      <a:pPr marL="273685" algn="l" rtl="0" eaLnBrk="0">
                        <a:lnSpc>
                          <a:spcPct val="82000"/>
                        </a:lnSpc>
                      </a:pPr>
                      <a:r>
                        <a:rPr sz="17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" name="picture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606540" y="826008"/>
            <a:ext cx="3543300" cy="29337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32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textbox 34"/>
          <p:cNvSpPr/>
          <p:nvPr/>
        </p:nvSpPr>
        <p:spPr>
          <a:xfrm>
            <a:off x="502706" y="308200"/>
            <a:ext cx="2254250" cy="466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0000"/>
              </a:lnSpc>
            </a:pPr>
            <a:r>
              <a:rPr sz="3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1、项目概况</a:t>
            </a:r>
            <a:endParaRPr lang="en-US" altLang="en-US" sz="3200" dirty="0"/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3004990" y="4618976"/>
            <a:ext cx="1437005" cy="2546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螺母内垫片有无</a:t>
            </a:r>
            <a:endParaRPr lang="en-US" altLang="en-US" sz="1500" dirty="0"/>
          </a:p>
        </p:txBody>
      </p:sp>
      <p:sp>
        <p:nvSpPr>
          <p:cNvPr id="40" name="textbox 40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42" name="textbox 42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44" name="textbox 44"/>
          <p:cNvSpPr/>
          <p:nvPr/>
        </p:nvSpPr>
        <p:spPr>
          <a:xfrm>
            <a:off x="3003978" y="4332909"/>
            <a:ext cx="1235075" cy="2387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螺母正反检测</a:t>
            </a:r>
            <a:endParaRPr lang="en-US" altLang="en-US" sz="1500" dirty="0"/>
          </a:p>
        </p:txBody>
      </p:sp>
      <p:sp>
        <p:nvSpPr>
          <p:cNvPr id="46" name="textbox 46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52" name="rect"/>
          <p:cNvSpPr/>
          <p:nvPr/>
        </p:nvSpPr>
        <p:spPr>
          <a:xfrm>
            <a:off x="0" y="263652"/>
            <a:ext cx="381000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textbox 54"/>
          <p:cNvSpPr/>
          <p:nvPr/>
        </p:nvSpPr>
        <p:spPr>
          <a:xfrm>
            <a:off x="3003370" y="4887581"/>
            <a:ext cx="829310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长边缺口</a:t>
            </a:r>
            <a:endParaRPr lang="en-US" altLang="en-US" sz="1500" dirty="0"/>
          </a:p>
        </p:txBody>
      </p:sp>
      <p:sp>
        <p:nvSpPr>
          <p:cNvPr id="56" name="rect"/>
          <p:cNvSpPr/>
          <p:nvPr/>
        </p:nvSpPr>
        <p:spPr>
          <a:xfrm>
            <a:off x="2820670" y="521334"/>
            <a:ext cx="8051164" cy="14605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8" name="textbox 58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2"/>
          <p:cNvGraphicFramePr>
            <a:graphicFrameLocks noGrp="1"/>
          </p:cNvGraphicFramePr>
          <p:nvPr/>
        </p:nvGraphicFramePr>
        <p:xfrm>
          <a:off x="567054" y="902334"/>
          <a:ext cx="10834369" cy="5374004"/>
        </p:xfrm>
        <a:graphic>
          <a:graphicData uri="http://schemas.openxmlformats.org/drawingml/2006/table">
            <a:tbl>
              <a:tblPr/>
              <a:tblGrid>
                <a:gridCol w="1773555"/>
                <a:gridCol w="2291080"/>
                <a:gridCol w="1352550"/>
                <a:gridCol w="1144905"/>
                <a:gridCol w="3018789"/>
                <a:gridCol w="1253489"/>
              </a:tblGrid>
              <a:tr h="8166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</a:pPr>
                      <a:endParaRPr lang="en-US" altLang="en-US" sz="1000" dirty="0"/>
                    </a:p>
                    <a:p>
                      <a:pPr marL="1418590" algn="l" rtl="0" eaLnBrk="0">
                        <a:lnSpc>
                          <a:spcPts val="1830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左边产品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936115" algn="l" rtl="0" eaLnBrk="0">
                        <a:lnSpc>
                          <a:spcPct val="10000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检测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354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35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83515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OK</a:t>
                      </a:r>
                      <a:r>
                        <a:rPr sz="15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22733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566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分析：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100965" indent="317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14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目前产品均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可稳定检测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4" name="picture 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767071" y="3105911"/>
            <a:ext cx="5076444" cy="2580132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16736" y="2772156"/>
            <a:ext cx="2106167" cy="3186683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70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2" name="textbox 72"/>
          <p:cNvSpPr/>
          <p:nvPr/>
        </p:nvSpPr>
        <p:spPr>
          <a:xfrm>
            <a:off x="-12700" y="250952"/>
            <a:ext cx="2204720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测试分析</a:t>
            </a:r>
            <a:endParaRPr lang="en-US" altLang="en-US" sz="32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78" name="textbox 78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80" name="textbox 80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82" name="textbox 82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86" name="textbox 86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88" name="textbox 88"/>
          <p:cNvSpPr/>
          <p:nvPr/>
        </p:nvSpPr>
        <p:spPr>
          <a:xfrm>
            <a:off x="6037969" y="1810371"/>
            <a:ext cx="1000760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815"/>
              </a:lnSpc>
            </a:pPr>
            <a:r>
              <a:rPr sz="1500" b="1" kern="0" spc="-14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检测类型：</a:t>
            </a:r>
            <a:endParaRPr lang="en-US" altLang="en-US" sz="1500" dirty="0"/>
          </a:p>
        </p:txBody>
      </p:sp>
      <p:sp>
        <p:nvSpPr>
          <p:cNvPr id="90" name="textbox 90"/>
          <p:cNvSpPr/>
          <p:nvPr/>
        </p:nvSpPr>
        <p:spPr>
          <a:xfrm>
            <a:off x="6974309" y="2186926"/>
            <a:ext cx="835660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ok</a:t>
            </a:r>
            <a:r>
              <a:rPr sz="1500" b="1" kern="0" spc="10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效果图</a:t>
            </a:r>
            <a:endParaRPr lang="en-US" altLang="en-US" sz="1500" dirty="0"/>
          </a:p>
        </p:txBody>
      </p:sp>
      <p:sp>
        <p:nvSpPr>
          <p:cNvPr id="92" name="textbox 92"/>
          <p:cNvSpPr/>
          <p:nvPr/>
        </p:nvSpPr>
        <p:spPr>
          <a:xfrm>
            <a:off x="8848369" y="1810371"/>
            <a:ext cx="833755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0"/>
              </a:lnSpc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位置测试</a:t>
            </a:r>
            <a:endParaRPr lang="en-US" altLang="en-US" sz="1500" dirty="0"/>
          </a:p>
        </p:txBody>
      </p:sp>
      <p:sp>
        <p:nvSpPr>
          <p:cNvPr id="94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textbox 96"/>
          <p:cNvSpPr/>
          <p:nvPr/>
        </p:nvSpPr>
        <p:spPr>
          <a:xfrm>
            <a:off x="3851730" y="1769731"/>
            <a:ext cx="628650" cy="2578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25"/>
              </a:lnSpc>
            </a:pPr>
            <a:r>
              <a:rPr sz="1500" b="1" kern="0" spc="6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工位一</a:t>
            </a:r>
            <a:endParaRPr lang="en-US" altLang="en-US" sz="1500" dirty="0"/>
          </a:p>
        </p:txBody>
      </p:sp>
      <p:sp>
        <p:nvSpPr>
          <p:cNvPr id="98" name="textbox 98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100" name="picture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e 102"/>
          <p:cNvGraphicFramePr>
            <a:graphicFrameLocks noGrp="1"/>
          </p:cNvGraphicFramePr>
          <p:nvPr/>
        </p:nvGraphicFramePr>
        <p:xfrm>
          <a:off x="567054" y="902334"/>
          <a:ext cx="10833735" cy="5130164"/>
        </p:xfrm>
        <a:graphic>
          <a:graphicData uri="http://schemas.openxmlformats.org/drawingml/2006/table">
            <a:tbl>
              <a:tblPr/>
              <a:tblGrid>
                <a:gridCol w="1773555"/>
                <a:gridCol w="2291080"/>
                <a:gridCol w="1352550"/>
                <a:gridCol w="1144269"/>
                <a:gridCol w="2862580"/>
                <a:gridCol w="1409700"/>
              </a:tblGrid>
              <a:tr h="572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1521460" algn="l" rtl="0" eaLnBrk="0">
                        <a:lnSpc>
                          <a:spcPts val="1830"/>
                        </a:lnSpc>
                        <a:spcBef>
                          <a:spcPts val="5"/>
                        </a:spcBef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OK</a:t>
                      </a:r>
                      <a:r>
                        <a:rPr sz="1500" b="1" kern="0" spc="10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产品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marL="173037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传统算法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354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421765" algn="l" rtl="0" eaLnBrk="0">
                        <a:lnSpc>
                          <a:spcPts val="1830"/>
                        </a:lnSpc>
                        <a:spcBef>
                          <a:spcPts val="0"/>
                        </a:spcBef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相机工一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36115" algn="l" rtl="0" eaLnBrk="0">
                        <a:lnSpc>
                          <a:spcPct val="10000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瑕疵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90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83515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OK</a:t>
                      </a:r>
                      <a:r>
                        <a:rPr sz="1500" b="1" kern="0" spc="13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0607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5729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分析：</a:t>
                      </a:r>
                      <a:endParaRPr lang="en-US" altLang="en-US" sz="1400" dirty="0"/>
                    </a:p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300" dirty="0"/>
                    </a:p>
                    <a:p>
                      <a:pPr marL="96520" indent="825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</a:t>
                      </a:r>
                      <a:r>
                        <a:rPr sz="14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目前产品均可</a:t>
                      </a:r>
                      <a:r>
                        <a:rPr sz="14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稳定检测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4" name="picture 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914400" y="2388108"/>
            <a:ext cx="2994659" cy="3448811"/>
          </a:xfrm>
          <a:prstGeom prst="rect">
            <a:avLst/>
          </a:prstGeom>
        </p:spPr>
      </p:pic>
      <p:pic>
        <p:nvPicPr>
          <p:cNvPr id="106" name="picture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68595" y="2795015"/>
            <a:ext cx="4847843" cy="2319528"/>
          </a:xfrm>
          <a:prstGeom prst="rect">
            <a:avLst/>
          </a:prstGeom>
        </p:spPr>
      </p:pic>
      <p:pic>
        <p:nvPicPr>
          <p:cNvPr id="108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110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2" name="textbox 112"/>
          <p:cNvSpPr/>
          <p:nvPr/>
        </p:nvSpPr>
        <p:spPr>
          <a:xfrm>
            <a:off x="-12700" y="250952"/>
            <a:ext cx="2204720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测试分析</a:t>
            </a:r>
            <a:endParaRPr lang="en-US" altLang="en-US" sz="3200" dirty="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18" name="textbox 118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120" name="textbox 120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122" name="textbox 122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126" name="textbox 126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128" name="textbox 128"/>
          <p:cNvSpPr/>
          <p:nvPr/>
        </p:nvSpPr>
        <p:spPr>
          <a:xfrm>
            <a:off x="6896204" y="1943086"/>
            <a:ext cx="835660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ok</a:t>
            </a:r>
            <a:r>
              <a:rPr sz="1500" b="1" kern="0" spc="10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效果图</a:t>
            </a:r>
            <a:endParaRPr lang="en-US" altLang="en-US" sz="1500" dirty="0"/>
          </a:p>
        </p:txBody>
      </p:sp>
      <p:sp>
        <p:nvSpPr>
          <p:cNvPr id="130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" name="textbox 132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" name="table 136"/>
          <p:cNvGraphicFramePr>
            <a:graphicFrameLocks noGrp="1"/>
          </p:cNvGraphicFramePr>
          <p:nvPr/>
        </p:nvGraphicFramePr>
        <p:xfrm>
          <a:off x="567054" y="902334"/>
          <a:ext cx="10833735" cy="5130164"/>
        </p:xfrm>
        <a:graphic>
          <a:graphicData uri="http://schemas.openxmlformats.org/drawingml/2006/table">
            <a:tbl>
              <a:tblPr/>
              <a:tblGrid>
                <a:gridCol w="1773555"/>
                <a:gridCol w="2462530"/>
                <a:gridCol w="1181100"/>
                <a:gridCol w="1144269"/>
                <a:gridCol w="2461260"/>
                <a:gridCol w="1811020"/>
              </a:tblGrid>
              <a:tr h="5727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121856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螺母反面检测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lang="en-US" altLang="en-US" sz="1000" dirty="0"/>
                    </a:p>
                    <a:p>
                      <a:pPr marL="173037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传统算法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354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217295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相机工位位一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36115" algn="l" rtl="0" eaLnBrk="0">
                        <a:lnSpc>
                          <a:spcPct val="10000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瑕疵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8290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618615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反面螺丝图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50673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5729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400" dirty="0"/>
                    </a:p>
                    <a:p>
                      <a:pPr marL="10287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分析：</a:t>
                      </a:r>
                      <a:endParaRPr lang="en-US" altLang="en-US" sz="1400" dirty="0"/>
                    </a:p>
                    <a:p>
                      <a:pPr marL="100330" indent="7620" algn="l" rtl="0" eaLnBrk="0">
                        <a:lnSpc>
                          <a:spcPct val="98000"/>
                        </a:lnSpc>
                        <a:spcBef>
                          <a:spcPts val="55"/>
                        </a:spcBef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1.目前样品可检测测</a:t>
                      </a:r>
                      <a:r>
                        <a:rPr sz="14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</a:t>
                      </a: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试。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8" name="picture 1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99388" y="2356104"/>
            <a:ext cx="2653283" cy="3564635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14315" y="2670047"/>
            <a:ext cx="4774691" cy="2424684"/>
          </a:xfrm>
          <a:prstGeom prst="rect">
            <a:avLst/>
          </a:prstGeom>
        </p:spPr>
      </p:pic>
      <p:pic>
        <p:nvPicPr>
          <p:cNvPr id="142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144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6" name="textbox 146"/>
          <p:cNvSpPr/>
          <p:nvPr/>
        </p:nvSpPr>
        <p:spPr>
          <a:xfrm>
            <a:off x="-12700" y="250952"/>
            <a:ext cx="2204720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测试分析</a:t>
            </a:r>
            <a:endParaRPr lang="en-US" altLang="en-US" sz="3200" dirty="0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52" name="textbox 152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154" name="textbox 154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156" name="textbox 156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162" name="textbox 162"/>
          <p:cNvSpPr/>
          <p:nvPr/>
        </p:nvSpPr>
        <p:spPr>
          <a:xfrm>
            <a:off x="6782080" y="1943086"/>
            <a:ext cx="835025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500" b="1" kern="0" spc="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NG</a:t>
            </a:r>
            <a:r>
              <a:rPr sz="1500" b="1" kern="0" spc="10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效果图</a:t>
            </a:r>
            <a:endParaRPr lang="en-US" altLang="en-US" sz="1500" dirty="0"/>
          </a:p>
        </p:txBody>
      </p:sp>
      <p:sp>
        <p:nvSpPr>
          <p:cNvPr id="164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textbox 166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168" name="picture 1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567054" y="902334"/>
          <a:ext cx="10834368" cy="5339079"/>
        </p:xfrm>
        <a:graphic>
          <a:graphicData uri="http://schemas.openxmlformats.org/drawingml/2006/table">
            <a:tbl>
              <a:tblPr/>
              <a:tblGrid>
                <a:gridCol w="1773554"/>
                <a:gridCol w="3643629"/>
                <a:gridCol w="1144905"/>
                <a:gridCol w="1560830"/>
                <a:gridCol w="2711450"/>
              </a:tblGrid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821690" algn="l" rtl="0" eaLnBrk="0">
                        <a:lnSpc>
                          <a:spcPct val="100000"/>
                        </a:lnSpc>
                      </a:pPr>
                      <a:r>
                        <a:rPr sz="15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螺母内垫片有无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17297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传统算法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354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31953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相机工位一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35480" algn="l" rtl="0" eaLnBrk="0">
                        <a:lnSpc>
                          <a:spcPct val="10000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瑕疵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7911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95631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572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2" name="picture 1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71928" y="2740152"/>
            <a:ext cx="3832859" cy="2910839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176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78" name="textbox 178"/>
          <p:cNvSpPr/>
          <p:nvPr/>
        </p:nvSpPr>
        <p:spPr>
          <a:xfrm>
            <a:off x="8774246" y="2532139"/>
            <a:ext cx="2421254" cy="6565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7780" algn="l" rtl="0" eaLnBrk="0">
              <a:lnSpc>
                <a:spcPct val="96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分析：</a:t>
            </a:r>
            <a:endParaRPr lang="en-US" altLang="en-US" sz="1400" dirty="0"/>
          </a:p>
          <a:p>
            <a:pPr marL="12700" indent="10160" algn="l" rtl="0" eaLnBrk="0">
              <a:lnSpc>
                <a:spcPct val="98000"/>
              </a:lnSpc>
              <a:spcBef>
                <a:spcPts val="55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无完整样品，打光特征可检</a:t>
            </a:r>
            <a:r>
              <a:rPr sz="1400" kern="0" spc="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测测试。</a:t>
            </a:r>
            <a:endParaRPr lang="en-US" altLang="en-US" sz="1400" dirty="0"/>
          </a:p>
        </p:txBody>
      </p:sp>
      <p:sp>
        <p:nvSpPr>
          <p:cNvPr id="180" name="textbox 180"/>
          <p:cNvSpPr/>
          <p:nvPr/>
        </p:nvSpPr>
        <p:spPr>
          <a:xfrm>
            <a:off x="-12700" y="250952"/>
            <a:ext cx="2204720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测试分析</a:t>
            </a:r>
            <a:endParaRPr lang="en-US" altLang="en-US" sz="3200" dirty="0"/>
          </a:p>
        </p:txBody>
      </p:sp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pic>
        <p:nvPicPr>
          <p:cNvPr id="184" name="picture 1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186" name="textbox 186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188" name="textbox 188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190" name="textbox 190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192" name="picture 1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194" name="textbox 194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196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" name="textbox 198"/>
          <p:cNvSpPr/>
          <p:nvPr/>
        </p:nvSpPr>
        <p:spPr>
          <a:xfrm>
            <a:off x="4319374" y="1955786"/>
            <a:ext cx="629919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效果图</a:t>
            </a:r>
            <a:endParaRPr lang="en-US" altLang="en-US" sz="1500" dirty="0"/>
          </a:p>
        </p:txBody>
      </p:sp>
      <p:sp>
        <p:nvSpPr>
          <p:cNvPr id="200" name="textbox 200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202" name="picture 2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table 204"/>
          <p:cNvGraphicFramePr>
            <a:graphicFrameLocks noGrp="1"/>
          </p:cNvGraphicFramePr>
          <p:nvPr/>
        </p:nvGraphicFramePr>
        <p:xfrm>
          <a:off x="567054" y="902334"/>
          <a:ext cx="10834368" cy="5339079"/>
        </p:xfrm>
        <a:graphic>
          <a:graphicData uri="http://schemas.openxmlformats.org/drawingml/2006/table">
            <a:tbl>
              <a:tblPr/>
              <a:tblGrid>
                <a:gridCol w="1773554"/>
                <a:gridCol w="3643629"/>
                <a:gridCol w="1144905"/>
                <a:gridCol w="1560830"/>
                <a:gridCol w="2711450"/>
              </a:tblGrid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92265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长边缺口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17297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传统算法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354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31953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相机工位一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35480" algn="l" rtl="0" eaLnBrk="0">
                        <a:lnSpc>
                          <a:spcPct val="10000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瑕疵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7911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95631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572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" name="picture 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086356" y="2781300"/>
            <a:ext cx="5285231" cy="3151632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210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12" name="textbox 212"/>
          <p:cNvSpPr/>
          <p:nvPr/>
        </p:nvSpPr>
        <p:spPr>
          <a:xfrm>
            <a:off x="-12700" y="250952"/>
            <a:ext cx="2204720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测试分析</a:t>
            </a:r>
            <a:endParaRPr lang="en-US" altLang="en-US" sz="3200" dirty="0"/>
          </a:p>
        </p:txBody>
      </p:sp>
      <p:pic>
        <p:nvPicPr>
          <p:cNvPr id="214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216" name="textbox 216"/>
          <p:cNvSpPr/>
          <p:nvPr/>
        </p:nvSpPr>
        <p:spPr>
          <a:xfrm>
            <a:off x="8779956" y="2532139"/>
            <a:ext cx="2214245" cy="4438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分析：</a:t>
            </a:r>
            <a:endParaRPr lang="en-US" altLang="en-US" sz="1400" dirty="0"/>
          </a:p>
          <a:p>
            <a:pPr algn="r" rtl="0" eaLnBrk="0">
              <a:lnSpc>
                <a:spcPct val="96000"/>
              </a:lnSpc>
              <a:spcBef>
                <a:spcPts val="60"/>
              </a:spcBef>
            </a:pP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sz="1400" kern="0" spc="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目前产品均可稳定检测。</a:t>
            </a:r>
            <a:endParaRPr lang="en-US" altLang="en-US" sz="1400" dirty="0"/>
          </a:p>
        </p:txBody>
      </p:sp>
      <p:pic>
        <p:nvPicPr>
          <p:cNvPr id="218" name="picture 2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220" name="textbox 220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222" name="textbox 222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224" name="textbox 224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226" name="picture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228" name="textbox 228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230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32" name="textbox 232"/>
          <p:cNvSpPr/>
          <p:nvPr/>
        </p:nvSpPr>
        <p:spPr>
          <a:xfrm>
            <a:off x="4319374" y="1955786"/>
            <a:ext cx="629919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效果图</a:t>
            </a:r>
            <a:endParaRPr lang="en-US" altLang="en-US" sz="1500" dirty="0"/>
          </a:p>
        </p:txBody>
      </p:sp>
      <p:sp>
        <p:nvSpPr>
          <p:cNvPr id="234" name="textbox 234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236" name="picture 2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567054" y="902334"/>
          <a:ext cx="10834368" cy="5339079"/>
        </p:xfrm>
        <a:graphic>
          <a:graphicData uri="http://schemas.openxmlformats.org/drawingml/2006/table">
            <a:tbl>
              <a:tblPr/>
              <a:tblGrid>
                <a:gridCol w="1773554"/>
                <a:gridCol w="3643629"/>
                <a:gridCol w="1144905"/>
                <a:gridCol w="1560830"/>
                <a:gridCol w="2711450"/>
              </a:tblGrid>
              <a:tr h="58546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53721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测试项: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marL="41021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螺母漏装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检测方法：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</a:pPr>
                      <a:endParaRPr lang="en-US" altLang="en-US" sz="1000" dirty="0"/>
                    </a:p>
                    <a:p>
                      <a:pPr marL="172974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传统算法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4171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8354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检测工位：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131953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相机工位一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600" dirty="0"/>
                    </a:p>
                    <a:p>
                      <a:pPr marL="66040" algn="l" rtl="0" eaLnBrk="0">
                        <a:lnSpc>
                          <a:spcPts val="1815"/>
                        </a:lnSpc>
                        <a:spcBef>
                          <a:spcPts val="5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检测类型：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600" dirty="0"/>
                    </a:p>
                    <a:p>
                      <a:pPr marL="1935480" algn="l" rtl="0" eaLnBrk="0">
                        <a:lnSpc>
                          <a:spcPct val="10000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瑕疵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79119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956310" algn="l" rtl="0" eaLnBrk="0">
                        <a:lnSpc>
                          <a:spcPts val="1825"/>
                        </a:lnSpc>
                        <a:spcBef>
                          <a:spcPts val="0"/>
                        </a:spcBef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分析总结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3757294">
                <a:tc gridSpan="4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0" name="picture 2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33116" y="3046475"/>
            <a:ext cx="2926079" cy="2369820"/>
          </a:xfrm>
          <a:prstGeom prst="rect">
            <a:avLst/>
          </a:prstGeom>
        </p:spPr>
      </p:pic>
      <p:pic>
        <p:nvPicPr>
          <p:cNvPr id="242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244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6" name="textbox 246"/>
          <p:cNvSpPr/>
          <p:nvPr/>
        </p:nvSpPr>
        <p:spPr>
          <a:xfrm>
            <a:off x="-12700" y="250952"/>
            <a:ext cx="2204720" cy="53466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400" dirty="0"/>
          </a:p>
          <a:p>
            <a:pPr marL="393700" algn="l" rtl="0" eaLnBrk="0">
              <a:lnSpc>
                <a:spcPct val="91000"/>
              </a:lnSpc>
              <a:spcBef>
                <a:spcPts val="0"/>
              </a:spcBef>
              <a:tabLst>
                <a:tab pos="568325" algn="l"/>
              </a:tabLst>
            </a:pPr>
            <a:r>
              <a:rPr sz="3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测试分析</a:t>
            </a:r>
            <a:endParaRPr lang="en-US" altLang="en-US" sz="3200" dirty="0"/>
          </a:p>
        </p:txBody>
      </p:sp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63652"/>
            <a:ext cx="381000" cy="467867"/>
          </a:xfrm>
          <a:prstGeom prst="rect">
            <a:avLst/>
          </a:prstGeom>
        </p:spPr>
      </p:pic>
      <p:sp>
        <p:nvSpPr>
          <p:cNvPr id="250" name="textbox 250"/>
          <p:cNvSpPr/>
          <p:nvPr/>
        </p:nvSpPr>
        <p:spPr>
          <a:xfrm>
            <a:off x="8779956" y="2532139"/>
            <a:ext cx="2214245" cy="4438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分析：</a:t>
            </a:r>
            <a:endParaRPr lang="en-US" altLang="en-US" sz="1400" dirty="0"/>
          </a:p>
          <a:p>
            <a:pPr algn="r" rtl="0" eaLnBrk="0">
              <a:lnSpc>
                <a:spcPct val="96000"/>
              </a:lnSpc>
              <a:spcBef>
                <a:spcPts val="60"/>
              </a:spcBef>
            </a:pP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sz="1400" kern="0" spc="27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目前产品均可稳定检测。</a:t>
            </a:r>
            <a:endParaRPr lang="en-US" altLang="en-US" sz="1400" dirty="0"/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254" name="textbox 254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256" name="textbox 256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258" name="textbox 258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264" name="rect"/>
          <p:cNvSpPr/>
          <p:nvPr/>
        </p:nvSpPr>
        <p:spPr>
          <a:xfrm>
            <a:off x="2893695" y="528320"/>
            <a:ext cx="8003539" cy="1968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66" name="textbox 266"/>
          <p:cNvSpPr/>
          <p:nvPr/>
        </p:nvSpPr>
        <p:spPr>
          <a:xfrm>
            <a:off x="4319374" y="1955786"/>
            <a:ext cx="629919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5"/>
              </a:lnSpc>
            </a:pPr>
            <a:r>
              <a:rPr sz="1500" b="1" kern="0" spc="70" dirty="0">
                <a:solidFill>
                  <a:srgbClr val="FFFFF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效果图</a:t>
            </a:r>
            <a:endParaRPr lang="en-US" altLang="en-US" sz="1500" dirty="0"/>
          </a:p>
        </p:txBody>
      </p:sp>
      <p:sp>
        <p:nvSpPr>
          <p:cNvPr id="268" name="textbox 268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270" name="picture 2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" name="table 272"/>
          <p:cNvGraphicFramePr>
            <a:graphicFrameLocks noGrp="1"/>
          </p:cNvGraphicFramePr>
          <p:nvPr/>
        </p:nvGraphicFramePr>
        <p:xfrm>
          <a:off x="891539" y="848995"/>
          <a:ext cx="10746739" cy="4705985"/>
        </p:xfrm>
        <a:graphic>
          <a:graphicData uri="http://schemas.openxmlformats.org/drawingml/2006/table">
            <a:tbl>
              <a:tblPr/>
              <a:tblGrid>
                <a:gridCol w="1038225"/>
                <a:gridCol w="1910080"/>
                <a:gridCol w="1064894"/>
                <a:gridCol w="1494790"/>
                <a:gridCol w="2281554"/>
                <a:gridCol w="2957195"/>
              </a:tblGrid>
              <a:tr h="4146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25120" algn="l" rtl="0" eaLnBrk="0">
                        <a:lnSpc>
                          <a:spcPts val="1830"/>
                        </a:lnSpc>
                      </a:pPr>
                      <a:r>
                        <a:rPr sz="1500" b="1" kern="0" spc="5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序号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448945" algn="l" rtl="0" eaLnBrk="0">
                        <a:lnSpc>
                          <a:spcPts val="1820"/>
                        </a:lnSpc>
                      </a:pPr>
                      <a:r>
                        <a:rPr sz="15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检测项名称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30175" algn="l" rtl="0" eaLnBrk="0">
                        <a:lnSpc>
                          <a:spcPts val="184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判定标准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45440" algn="l" rtl="0" eaLnBrk="0">
                        <a:lnSpc>
                          <a:spcPts val="1820"/>
                        </a:lnSpc>
                      </a:pPr>
                      <a:r>
                        <a:rPr sz="1500" b="1" kern="0" spc="7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判定依据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844550" algn="l" rtl="0" eaLnBrk="0">
                        <a:lnSpc>
                          <a:spcPts val="1820"/>
                        </a:lnSpc>
                      </a:pPr>
                      <a:r>
                        <a:rPr sz="1500" b="1" kern="0" spc="6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可行性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1281430" algn="l" rtl="0" eaLnBrk="0">
                        <a:lnSpc>
                          <a:spcPts val="1815"/>
                        </a:lnSpc>
                      </a:pPr>
                      <a:r>
                        <a:rPr sz="1500" b="1" kern="0" spc="4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说明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5676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493395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19685" algn="l" rtl="0" eaLnBrk="0">
                        <a:lnSpc>
                          <a:spcPct val="93000"/>
                        </a:lnSpc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螺母正反检测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1000" dirty="0"/>
                    </a:p>
                    <a:p>
                      <a:pPr marL="972185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4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可行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marL="482600" algn="l" rtl="0" eaLnBrk="0">
                        <a:lnSpc>
                          <a:spcPct val="80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2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07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483870" algn="l" rtl="0" eaLnBrk="0">
                        <a:lnSpc>
                          <a:spcPct val="80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0955" algn="l" rtl="0" eaLnBrk="0">
                        <a:lnSpc>
                          <a:spcPct val="93000"/>
                        </a:lnSpc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长边缺口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607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0" dirty="0"/>
                    </a:p>
                    <a:p>
                      <a:pPr marL="479425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4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marL="19685" algn="l" rtl="0" eaLnBrk="0">
                        <a:lnSpc>
                          <a:spcPct val="93000"/>
                        </a:lnSpc>
                        <a:spcBef>
                          <a:spcPts val="5"/>
                        </a:spcBef>
                      </a:pPr>
                      <a:r>
                        <a:rPr sz="17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螺母漏装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607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480060" algn="l" rtl="0" eaLnBrk="0">
                        <a:lnSpc>
                          <a:spcPct val="78000"/>
                        </a:lnSpc>
                      </a:pPr>
                      <a:r>
                        <a:rPr sz="14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5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marL="16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7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定位分类</a:t>
                      </a:r>
                      <a:endParaRPr lang="en-US" altLang="en-US" sz="17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</a:tr>
              <a:tr h="1296035">
                <a:tc gridSpan="6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pic>
        <p:nvPicPr>
          <p:cNvPr id="274" name="picture 2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57407" y="1921532"/>
            <a:ext cx="5639169" cy="3040267"/>
          </a:xfrm>
          <a:prstGeom prst="rect">
            <a:avLst/>
          </a:prstGeom>
        </p:spPr>
      </p:pic>
      <p:sp>
        <p:nvSpPr>
          <p:cNvPr id="276" name="textbox 276"/>
          <p:cNvSpPr/>
          <p:nvPr/>
        </p:nvSpPr>
        <p:spPr>
          <a:xfrm>
            <a:off x="898819" y="4376268"/>
            <a:ext cx="6775450" cy="854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备注</a:t>
            </a:r>
            <a:r>
              <a:rPr sz="14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：测试风险评估，项目风险点说明</a:t>
            </a:r>
            <a:endParaRPr lang="en-US" altLang="en-US" sz="1400" dirty="0"/>
          </a:p>
          <a:p>
            <a:pPr marL="20955" algn="l" rtl="0" eaLnBrk="0">
              <a:lnSpc>
                <a:spcPct val="89000"/>
              </a:lnSpc>
              <a:spcBef>
                <a:spcPts val="190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1、必须保证相机与产品垂直</a:t>
            </a:r>
            <a:r>
              <a:rPr sz="14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，否则存在误判风险。</a:t>
            </a:r>
            <a:endParaRPr lang="en-US" altLang="en-US" sz="1400" dirty="0"/>
          </a:p>
          <a:p>
            <a:pPr marL="14605" indent="1905" algn="l" rtl="0" eaLnBrk="0">
              <a:lnSpc>
                <a:spcPct val="94000"/>
              </a:lnSpc>
              <a:spcBef>
                <a:spcPts val="205"/>
              </a:spcBef>
            </a:pP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2、产品来料方向需保持一致，产品置于工装偏差需小于1mm</a:t>
            </a:r>
            <a:r>
              <a:rPr sz="1400" b="1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，否则会影响检测结果</a:t>
            </a:r>
            <a:r>
              <a:rPr sz="14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sz="14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3、架设只兼容方案中的1款，如有其他需兼容的款式和不同颜色需提供相应样品测试。</a:t>
            </a:r>
            <a:endParaRPr lang="en-US" altLang="en-US" sz="1400" dirty="0"/>
          </a:p>
        </p:txBody>
      </p:sp>
      <p:sp>
        <p:nvSpPr>
          <p:cNvPr id="278" name="rect"/>
          <p:cNvSpPr/>
          <p:nvPr/>
        </p:nvSpPr>
        <p:spPr>
          <a:xfrm>
            <a:off x="0" y="6732904"/>
            <a:ext cx="12192000" cy="125095"/>
          </a:xfrm>
          <a:prstGeom prst="rect">
            <a:avLst/>
          </a:prstGeom>
          <a:solidFill>
            <a:srgbClr val="DE720B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0" name="textbox 280"/>
          <p:cNvSpPr/>
          <p:nvPr/>
        </p:nvSpPr>
        <p:spPr>
          <a:xfrm>
            <a:off x="568877" y="304537"/>
            <a:ext cx="3081020" cy="4705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3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3、视觉方案总结</a:t>
            </a:r>
            <a:endParaRPr lang="en-US" altLang="en-US" sz="3200" dirty="0"/>
          </a:p>
        </p:txBody>
      </p:sp>
      <p:sp>
        <p:nvSpPr>
          <p:cNvPr id="282" name="textbox 282"/>
          <p:cNvSpPr/>
          <p:nvPr/>
        </p:nvSpPr>
        <p:spPr>
          <a:xfrm>
            <a:off x="8766070" y="3744988"/>
            <a:ext cx="2687320" cy="444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indent="4445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分四款，筛选NG品统一剔入不良品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料仓</a:t>
            </a:r>
            <a:endParaRPr lang="en-US" altLang="en-US" sz="1400" dirty="0"/>
          </a:p>
        </p:txBody>
      </p:sp>
      <p:pic>
        <p:nvPicPr>
          <p:cNvPr id="284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977371" y="18288"/>
            <a:ext cx="998219" cy="806196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1937105" y="2006371"/>
            <a:ext cx="1615439" cy="2660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螺母内垫片有无</a:t>
            </a:r>
            <a:endParaRPr lang="en-US" altLang="en-US" sz="1700" dirty="0"/>
          </a:p>
        </p:txBody>
      </p:sp>
      <p:sp>
        <p:nvSpPr>
          <p:cNvPr id="288" name="textbox 288"/>
          <p:cNvSpPr/>
          <p:nvPr/>
        </p:nvSpPr>
        <p:spPr>
          <a:xfrm>
            <a:off x="130282" y="6539267"/>
            <a:ext cx="1925954" cy="168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25"/>
              </a:lnSpc>
            </a:pPr>
            <a:r>
              <a:rPr sz="900" kern="0" spc="10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</a:t>
            </a:r>
            <a:r>
              <a:rPr sz="900" kern="0" spc="9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术有限公司</a:t>
            </a:r>
            <a:endParaRPr lang="en-US" altLang="en-US" sz="900" dirty="0"/>
          </a:p>
        </p:txBody>
      </p:sp>
      <p:sp>
        <p:nvSpPr>
          <p:cNvPr id="290" name="textbox 290"/>
          <p:cNvSpPr/>
          <p:nvPr/>
        </p:nvSpPr>
        <p:spPr>
          <a:xfrm>
            <a:off x="10008823" y="6353016"/>
            <a:ext cx="821689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78740" algn="l" rtl="0" eaLnBrk="0">
              <a:lnSpc>
                <a:spcPct val="100000"/>
              </a:lnSpc>
            </a:pP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保密资料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6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Confidential</a:t>
            </a:r>
            <a:endParaRPr lang="en-US" altLang="en-US" sz="1000" dirty="0"/>
          </a:p>
        </p:txBody>
      </p:sp>
      <p:sp>
        <p:nvSpPr>
          <p:cNvPr id="292" name="textbox 292"/>
          <p:cNvSpPr/>
          <p:nvPr/>
        </p:nvSpPr>
        <p:spPr>
          <a:xfrm>
            <a:off x="5950711" y="6503923"/>
            <a:ext cx="1490344" cy="1873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200" dirty="0"/>
          </a:p>
          <a:p>
            <a:pPr marL="158750" algn="l" rtl="0" eaLnBrk="0">
              <a:lnSpc>
                <a:spcPts val="1115"/>
              </a:lnSpc>
              <a:spcBef>
                <a:spcPts val="0"/>
              </a:spcBef>
              <a:tabLst>
                <a:tab pos="213995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http</a:t>
            </a:r>
            <a:r>
              <a:rPr sz="900" kern="0" spc="-25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://www.xm</a:t>
            </a:r>
            <a:r>
              <a:rPr sz="900" kern="0" spc="3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bsy.net</a:t>
            </a:r>
            <a:endParaRPr lang="en-US" altLang="en-US" sz="900" dirty="0"/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963411" y="6516623"/>
            <a:ext cx="146303" cy="146304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10964247" y="6353016"/>
            <a:ext cx="732790" cy="3536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58420" algn="l" rtl="0" eaLnBrk="0">
              <a:lnSpc>
                <a:spcPct val="100000"/>
              </a:lnSpc>
            </a:pP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版权所有</a:t>
            </a:r>
            <a:endParaRPr lang="en-US" altLang="en-US" sz="1000" dirty="0"/>
          </a:p>
          <a:p>
            <a:pPr marL="12700" algn="l" rtl="0" eaLnBrk="0">
              <a:lnSpc>
                <a:spcPts val="1320"/>
              </a:lnSpc>
              <a:spcBef>
                <a:spcPts val="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Information</a:t>
            </a:r>
            <a:endParaRPr lang="en-US" altLang="en-US" sz="1000" dirty="0"/>
          </a:p>
        </p:txBody>
      </p:sp>
      <p:sp>
        <p:nvSpPr>
          <p:cNvPr id="298" name="rect"/>
          <p:cNvSpPr/>
          <p:nvPr/>
        </p:nvSpPr>
        <p:spPr>
          <a:xfrm>
            <a:off x="3682987" y="520700"/>
            <a:ext cx="7214260" cy="27304"/>
          </a:xfrm>
          <a:prstGeom prst="rect">
            <a:avLst/>
          </a:prstGeom>
          <a:solidFill>
            <a:srgbClr val="BFBFB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0" name="rect"/>
          <p:cNvSpPr/>
          <p:nvPr/>
        </p:nvSpPr>
        <p:spPr>
          <a:xfrm>
            <a:off x="0" y="263652"/>
            <a:ext cx="381000" cy="467867"/>
          </a:xfrm>
          <a:prstGeom prst="rect">
            <a:avLst/>
          </a:prstGeom>
          <a:solidFill>
            <a:srgbClr val="D6680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02" name="textbox 302"/>
          <p:cNvSpPr/>
          <p:nvPr/>
        </p:nvSpPr>
        <p:spPr>
          <a:xfrm>
            <a:off x="4652263" y="6540499"/>
            <a:ext cx="988694" cy="162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43000"/>
              </a:lnSpc>
            </a:pPr>
            <a:endParaRPr lang="en-US" altLang="en-US" sz="100" dirty="0"/>
          </a:p>
          <a:p>
            <a:pPr marL="121920" algn="l" rtl="0" eaLnBrk="0">
              <a:lnSpc>
                <a:spcPct val="86000"/>
              </a:lnSpc>
              <a:tabLst>
                <a:tab pos="217170" algn="l"/>
              </a:tabLst>
            </a:pPr>
            <a:r>
              <a:rPr sz="900" kern="0" spc="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	</a:t>
            </a:r>
            <a:r>
              <a:rPr sz="900" kern="0" spc="40" dirty="0">
                <a:solidFill>
                  <a:srgbClr val="7F7F7F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0592-6077810</a:t>
            </a:r>
            <a:endParaRPr lang="en-US" altLang="en-US" sz="900" dirty="0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64963" y="6553199"/>
            <a:ext cx="109728" cy="109727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7359304" y="3856114"/>
            <a:ext cx="372109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可行</a:t>
            </a:r>
            <a:endParaRPr lang="en-US" altLang="en-US" sz="1400" dirty="0"/>
          </a:p>
        </p:txBody>
      </p:sp>
      <p:sp>
        <p:nvSpPr>
          <p:cNvPr id="308" name="textbox 308"/>
          <p:cNvSpPr/>
          <p:nvPr/>
        </p:nvSpPr>
        <p:spPr>
          <a:xfrm>
            <a:off x="7359304" y="3249054"/>
            <a:ext cx="372109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可行</a:t>
            </a:r>
            <a:endParaRPr lang="en-US" altLang="en-US" sz="1400" dirty="0"/>
          </a:p>
        </p:txBody>
      </p:sp>
      <p:sp>
        <p:nvSpPr>
          <p:cNvPr id="310" name="textbox 310"/>
          <p:cNvSpPr/>
          <p:nvPr/>
        </p:nvSpPr>
        <p:spPr>
          <a:xfrm>
            <a:off x="7359304" y="2034934"/>
            <a:ext cx="372109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可行</a:t>
            </a:r>
            <a:endParaRPr lang="en-US" altLang="en-US" sz="1400" dirty="0"/>
          </a:p>
        </p:txBody>
      </p:sp>
      <p:sp>
        <p:nvSpPr>
          <p:cNvPr id="312" name="textbox 312"/>
          <p:cNvSpPr/>
          <p:nvPr/>
        </p:nvSpPr>
        <p:spPr>
          <a:xfrm>
            <a:off x="7359304" y="2641994"/>
            <a:ext cx="372109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可行</a:t>
            </a:r>
            <a:endParaRPr lang="en-US" altLang="en-US" sz="1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QwZmI4YTliYzc1OGM5MGJkYzZhODhjODY1MDE4ZjE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WPS 演示</Application>
  <PresentationFormat/>
  <Paragraphs>597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Arial</vt:lpstr>
      <vt:lpstr>黑体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博视源企划｜郑百思</cp:lastModifiedBy>
  <cp:revision>1</cp:revision>
  <dcterms:created xsi:type="dcterms:W3CDTF">2024-03-22T01:20:31Z</dcterms:created>
  <dcterms:modified xsi:type="dcterms:W3CDTF">2024-03-22T01:20:31Z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2023-09-13T13:57:39Z</vt:filetime>
  </property>
  <property fmtid="{D5CDD505-2E9C-101B-9397-08002B2CF9AE}" pid="4" name="ICV">
    <vt:lpwstr>735B02B9F0FE4FB6B3A6B0509A0C3D72_12</vt:lpwstr>
  </property>
  <property fmtid="{D5CDD505-2E9C-101B-9397-08002B2CF9AE}" pid="5" name="KSOProductBuildVer">
    <vt:lpwstr>2052-12.1.0.16388</vt:lpwstr>
  </property>
</Properties>
</file>