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2" r:id="rId7"/>
    <p:sldMasterId id="2147483725" r:id="rId8"/>
    <p:sldMasterId id="2147483738" r:id="rId9"/>
  </p:sldMasterIdLst>
  <p:notesMasterIdLst>
    <p:notesMasterId r:id="rId11"/>
  </p:notesMasterIdLst>
  <p:handoutMasterIdLst>
    <p:handoutMasterId r:id="rId29"/>
  </p:handoutMasterIdLst>
  <p:sldIdLst>
    <p:sldId id="2772" r:id="rId10"/>
    <p:sldId id="2716" r:id="rId12"/>
    <p:sldId id="2707" r:id="rId13"/>
    <p:sldId id="2813" r:id="rId14"/>
    <p:sldId id="2814" r:id="rId15"/>
    <p:sldId id="2815" r:id="rId16"/>
    <p:sldId id="2801" r:id="rId17"/>
    <p:sldId id="2810" r:id="rId18"/>
    <p:sldId id="2802" r:id="rId19"/>
    <p:sldId id="2790" r:id="rId20"/>
    <p:sldId id="2811" r:id="rId21"/>
    <p:sldId id="2775" r:id="rId22"/>
    <p:sldId id="2787" r:id="rId23"/>
    <p:sldId id="2804" r:id="rId24"/>
    <p:sldId id="2808" r:id="rId25"/>
    <p:sldId id="2812" r:id="rId26"/>
    <p:sldId id="2711" r:id="rId27"/>
    <p:sldId id="2757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16"/>
            <p14:sldId id="2707"/>
            <p14:sldId id="2813"/>
            <p14:sldId id="2814"/>
            <p14:sldId id="2815"/>
            <p14:sldId id="2801"/>
            <p14:sldId id="2810"/>
            <p14:sldId id="2802"/>
            <p14:sldId id="2790"/>
            <p14:sldId id="2811"/>
            <p14:sldId id="2775"/>
            <p14:sldId id="2787"/>
            <p14:sldId id="2804"/>
            <p14:sldId id="2808"/>
            <p14:sldId id="2812"/>
            <p14:sldId id="2711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  <p:cmAuthor id="0" name="wyb" initials="w" lastIdx="1" clrIdx="0"/>
  <p:cmAuthor id="1" name="HESHILONG" initials="H" lastIdx="3" clrIdx="0"/>
  <p:cmAuthor id="4" name="Deanna Schuler (Bookey Consulting)" initials="D" lastIdx="2" clrIdx="0"/>
  <p:cmAuthor id="5" name="moliemylin" initials="m" lastIdx="1" clrIdx="0"/>
  <p:cmAuthor id="6" name="Xinxchen" initials="X" lastIdx="2" clrIdx="0"/>
  <p:cmAuthor id="7" name="S0209388" initials="S" lastIdx="0" clrIdx="0"/>
  <p:cmAuthor id="8" name="ShiauHuaSun" initials="S" lastIdx="3" clrIdx="0"/>
  <p:cmAuthor id="9" name="happyyao" initials="h" lastIdx="0" clrIdx="0"/>
  <p:cmAuthor id="10" name="jiantingchen" initials="j" lastIdx="4" clrIdx="1"/>
  <p:cmAuthor id="11" name="x1029157" initials="x" lastIdx="1" clrIdx="0"/>
  <p:cmAuthor id="12" name="zhipeng" initials="z" lastIdx="1" clrIdx="0"/>
  <p:cmAuthor id="13" name="Paula White (Silver Fox)" initials="P" lastIdx="4" clrIdx="0"/>
  <p:cmAuthor id="14" name="x0923560" initials="x" lastIdx="1" clrIdx="0"/>
  <p:cmAuthor id="15" name="zzhen.wang" initials="z" lastIdx="1" clrIdx="0"/>
  <p:cmAuthor id="18" name="au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78"/>
    <a:srgbClr val="FFFFFF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88628" autoAdjust="0"/>
  </p:normalViewPr>
  <p:slideViewPr>
    <p:cSldViewPr snapToGrid="0">
      <p:cViewPr varScale="1">
        <p:scale>
          <a:sx n="93" d="100"/>
          <a:sy n="93" d="100"/>
        </p:scale>
        <p:origin x="16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gs" Target="tags/tag14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42.xml"/><Relationship Id="rId6" Type="http://schemas.openxmlformats.org/officeDocument/2006/relationships/tags" Target="../tags/tag1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tags" Target="../tags/tag127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14.jpeg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tags" Target="../tags/tag130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Relationship Id="rId3" Type="http://schemas.openxmlformats.org/officeDocument/2006/relationships/image" Target="../media/image17.png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133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7" Type="http://schemas.openxmlformats.org/officeDocument/2006/relationships/tags" Target="../tags/tag1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3" Type="http://schemas.openxmlformats.org/officeDocument/2006/relationships/image" Target="../media/image21.png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0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1.xml"/><Relationship Id="rId3" Type="http://schemas.openxmlformats.org/officeDocument/2006/relationships/image" Target="../media/image10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4.xml"/><Relationship Id="rId3" Type="http://schemas.openxmlformats.org/officeDocument/2006/relationships/image" Target="../media/image11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66.xml"/><Relationship Id="rId6" Type="http://schemas.openxmlformats.org/officeDocument/2006/relationships/tags" Target="../tags/tag108.xml"/><Relationship Id="rId5" Type="http://schemas.openxmlformats.org/officeDocument/2006/relationships/image" Target="../media/image14.jpe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520128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2025.03.03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检测报告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8140" y="3976613"/>
            <a:ext cx="1972580" cy="256854"/>
            <a:chOff x="565079" y="6325713"/>
            <a:chExt cx="1972580" cy="256854"/>
          </a:xfrm>
        </p:grpSpPr>
        <p:sp>
          <p:nvSpPr>
            <p:cNvPr id="4" name="星形: 五角 3"/>
            <p:cNvSpPr/>
            <p:nvPr/>
          </p:nvSpPr>
          <p:spPr>
            <a:xfrm>
              <a:off x="5650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9965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14280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859579" y="6325713"/>
              <a:ext cx="246579" cy="256854"/>
            </a:xfrm>
            <a:prstGeom prst="star5">
              <a:avLst/>
            </a:prstGeom>
            <a:solidFill>
              <a:schemeClr val="accent2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2291080" y="6325713"/>
              <a:ext cx="246579" cy="256854"/>
            </a:xfrm>
            <a:prstGeom prst="star5">
              <a:avLst/>
            </a:prstGeom>
            <a:no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32460" y="909320"/>
          <a:ext cx="10839450" cy="531241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9745"/>
                <a:gridCol w="3649980"/>
                <a:gridCol w="1146175"/>
                <a:gridCol w="4273550"/>
              </a:tblGrid>
              <a:tr h="36385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  <a:sym typeface="+mn-ea"/>
                        </a:rPr>
                        <a:t>/</a:t>
                      </a:r>
                      <a:endParaRPr lang="en-US" altLang="zh-CN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外表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瑕疵检测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3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尺寸检测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20210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5" y="2403475"/>
            <a:ext cx="4064000" cy="3734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560" y="2403475"/>
            <a:ext cx="4636770" cy="3734435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908050"/>
          <a:ext cx="10935335" cy="531368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85620"/>
                <a:gridCol w="3682365"/>
                <a:gridCol w="1156335"/>
                <a:gridCol w="4311015"/>
              </a:tblGrid>
              <a:tr h="36385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  <a:sym typeface="+mn-ea"/>
                        </a:rPr>
                        <a:t>/</a:t>
                      </a:r>
                      <a:endParaRPr lang="en-US" altLang="zh-CN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顶部瑕疵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检测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4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（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黑点）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21480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2056130"/>
            <a:ext cx="4406900" cy="402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070" y="2145030"/>
            <a:ext cx="4206240" cy="40170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489190" y="2570480"/>
            <a:ext cx="626745" cy="589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15960" y="3812540"/>
            <a:ext cx="464820" cy="51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956165" y="3742055"/>
            <a:ext cx="702310" cy="1332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645" y="829310"/>
          <a:ext cx="11102340" cy="4942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7105"/>
                <a:gridCol w="2230755"/>
                <a:gridCol w="1532890"/>
                <a:gridCol w="1543685"/>
                <a:gridCol w="1574165"/>
                <a:gridCol w="3253740"/>
              </a:tblGrid>
              <a:tr h="6051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2560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产品缺胶、变形、黑点、油污、毛刺、毛边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0.1*0.1mm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可行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586740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检测</a:t>
                      </a:r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高度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2.2</a:t>
                      </a:r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±</a:t>
                      </a: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0.1mm</a:t>
                      </a:r>
                      <a:endParaRPr lang="en-US" altLang="zh-CN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可行</a:t>
                      </a:r>
                      <a:endParaRPr lang="zh-CN" altLang="en-US" sz="1600" u="none" strike="noStrike" kern="12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586740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600" u="none" strike="noStrike" kern="1200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190817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、检测时应保持背景干净，避免其他干扰物。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、避免其他杂光干扰。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、此方案检测效果是以实验室模拟为标准。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4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、方案检测项判定以技术协议专项为验收标准。</a:t>
                      </a:r>
                      <a:endParaRPr lang="zh-CN" altLang="en-US" sz="1400" u="none" strike="noStrike" dirty="0">
                        <a:effectLst/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4991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1081389"/>
          <a:ext cx="10830627" cy="494093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24"/>
                <a:gridCol w="541532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（八棱镜）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效果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图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瑕疵检测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图片 9" descr="Image_202503261411188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85" y="1924685"/>
            <a:ext cx="5103495" cy="4270375"/>
          </a:xfrm>
          <a:prstGeom prst="rect">
            <a:avLst/>
          </a:prstGeom>
        </p:spPr>
      </p:pic>
      <p:pic>
        <p:nvPicPr>
          <p:cNvPr id="1127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505" y="2399665"/>
            <a:ext cx="386080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5540" y="3124835"/>
            <a:ext cx="842010" cy="1557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0115" y="4682490"/>
            <a:ext cx="1292225" cy="160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/>
          <p:cNvSpPr/>
          <p:nvPr/>
        </p:nvSpPr>
        <p:spPr>
          <a:xfrm>
            <a:off x="4189095" y="2399665"/>
            <a:ext cx="1511935" cy="397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相机</a:t>
            </a:r>
            <a:r>
              <a:rPr lang="en-US" altLang="zh-CN"/>
              <a:t>+</a:t>
            </a:r>
            <a:r>
              <a:rPr lang="zh-CN" altLang="en-US"/>
              <a:t>八棱镜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89095" y="4559935"/>
            <a:ext cx="1511935" cy="397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环光</a:t>
            </a:r>
            <a:endParaRPr lang="zh-CN"/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3175242" y="2612095"/>
            <a:ext cx="1091565" cy="582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4" idx="1"/>
            <a:endCxn id="8" idx="3"/>
          </p:cNvCxnSpPr>
          <p:nvPr/>
        </p:nvCxnSpPr>
        <p:spPr>
          <a:xfrm flipH="1">
            <a:off x="3482582" y="4758395"/>
            <a:ext cx="706755" cy="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5413" y="5028883"/>
            <a:ext cx="2870835" cy="69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4266565" y="5095240"/>
            <a:ext cx="143446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产品</a:t>
            </a:r>
            <a:endParaRPr lang="zh-CN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3095867" y="5252425"/>
            <a:ext cx="109347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685925" y="4852353"/>
            <a:ext cx="5715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657350" y="5169853"/>
            <a:ext cx="885190" cy="635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文本框 3"/>
          <p:cNvSpPr txBox="1"/>
          <p:nvPr/>
        </p:nvSpPr>
        <p:spPr>
          <a:xfrm>
            <a:off x="731520" y="4841875"/>
            <a:ext cx="751840" cy="32829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30mm</a:t>
            </a:r>
            <a:endParaRPr lang="en-US" altLang="zh-CN" sz="1600" dirty="0"/>
          </a:p>
        </p:txBody>
      </p:sp>
      <p:cxnSp>
        <p:nvCxnSpPr>
          <p:cNvPr id="44" name="直接箭头连接符 43"/>
          <p:cNvCxnSpPr/>
          <p:nvPr/>
        </p:nvCxnSpPr>
        <p:spPr>
          <a:xfrm>
            <a:off x="1583615" y="4848247"/>
            <a:ext cx="6985" cy="31877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1081389"/>
          <a:ext cx="10830627" cy="494093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4215130"/>
                <a:gridCol w="5113722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（</a:t>
                      </a: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底部检测）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效果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图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瑕疵检测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图片 7" descr="Image_20250326153841441"/>
          <p:cNvPicPr>
            <a:picLocks noChangeAspect="1"/>
          </p:cNvPicPr>
          <p:nvPr/>
        </p:nvPicPr>
        <p:blipFill>
          <a:blip r:embed="rId3"/>
          <a:srcRect r="11645"/>
          <a:stretch>
            <a:fillRect/>
          </a:stretch>
        </p:blipFill>
        <p:spPr>
          <a:xfrm>
            <a:off x="6519545" y="1778000"/>
            <a:ext cx="4504690" cy="42659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2708275" y="5081588"/>
            <a:ext cx="349250" cy="84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337435" y="4419600"/>
            <a:ext cx="1090295" cy="210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2708275" y="2774315"/>
            <a:ext cx="415925" cy="1809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cxnSp>
        <p:nvCxnSpPr>
          <p:cNvPr id="18" name="直接连接符 17"/>
          <p:cNvCxnSpPr/>
          <p:nvPr/>
        </p:nvCxnSpPr>
        <p:spPr>
          <a:xfrm>
            <a:off x="1904683" y="2948940"/>
            <a:ext cx="803275" cy="635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888808" y="4406265"/>
            <a:ext cx="533400" cy="952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907858" y="2916238"/>
            <a:ext cx="9525" cy="147637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885633" y="4491038"/>
            <a:ext cx="3175" cy="59055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876108" y="5082540"/>
            <a:ext cx="831850" cy="571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902710" y="5457190"/>
            <a:ext cx="1026795" cy="397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相机</a:t>
            </a: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902710" y="4392930"/>
            <a:ext cx="1026160" cy="397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环光</a:t>
            </a:r>
            <a:endParaRPr lang="zh-CN"/>
          </a:p>
        </p:txBody>
      </p:sp>
      <p:sp>
        <p:nvSpPr>
          <p:cNvPr id="20" name="矩形 19"/>
          <p:cNvSpPr/>
          <p:nvPr/>
        </p:nvSpPr>
        <p:spPr>
          <a:xfrm>
            <a:off x="3914775" y="2666365"/>
            <a:ext cx="1026160" cy="397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产品</a:t>
            </a:r>
            <a:endParaRPr lang="zh-CN" altLang="en-US"/>
          </a:p>
        </p:txBody>
      </p:sp>
      <p:sp>
        <p:nvSpPr>
          <p:cNvPr id="21" name="文本框 12"/>
          <p:cNvSpPr txBox="1"/>
          <p:nvPr/>
        </p:nvSpPr>
        <p:spPr>
          <a:xfrm>
            <a:off x="556502" y="4629490"/>
            <a:ext cx="1172210" cy="3492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100mm</a:t>
            </a:r>
            <a:r>
              <a:rPr lang="zh-CN" altLang="en-US" sz="1400" dirty="0"/>
              <a:t>±</a:t>
            </a:r>
            <a:r>
              <a:rPr lang="en-US" altLang="zh-CN" sz="1400" dirty="0"/>
              <a:t>30</a:t>
            </a:r>
            <a:endParaRPr lang="en-US" altLang="zh-CN" sz="1400" dirty="0"/>
          </a:p>
        </p:txBody>
      </p:sp>
      <p:sp>
        <p:nvSpPr>
          <p:cNvPr id="40" name="文本框 3"/>
          <p:cNvSpPr txBox="1"/>
          <p:nvPr/>
        </p:nvSpPr>
        <p:spPr>
          <a:xfrm>
            <a:off x="556502" y="3348377"/>
            <a:ext cx="1297305" cy="36131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150mm</a:t>
            </a:r>
            <a:r>
              <a:rPr lang="zh-CN" altLang="en-US" sz="1600" dirty="0"/>
              <a:t>±</a:t>
            </a:r>
            <a:r>
              <a:rPr lang="en-US" altLang="zh-CN" sz="1600" dirty="0"/>
              <a:t>30</a:t>
            </a:r>
            <a:endParaRPr lang="en-US" altLang="zh-CN" sz="1600" dirty="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1081389"/>
          <a:ext cx="10830627" cy="494093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24"/>
                <a:gridCol w="541532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</a:t>
                      </a: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（侧面</a:t>
                      </a: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检测）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效果图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尺寸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9" name="直接箭头连接符 28"/>
          <p:cNvCxnSpPr/>
          <p:nvPr/>
        </p:nvCxnSpPr>
        <p:spPr>
          <a:xfrm flipH="1">
            <a:off x="4262997" y="2814025"/>
            <a:ext cx="434975" cy="651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1542975" y="4403747"/>
            <a:ext cx="635635" cy="1079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"/>
          <p:cNvSpPr txBox="1"/>
          <p:nvPr/>
        </p:nvSpPr>
        <p:spPr>
          <a:xfrm>
            <a:off x="2223377" y="4746965"/>
            <a:ext cx="1172210" cy="3492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50mm</a:t>
            </a:r>
            <a:r>
              <a:rPr lang="zh-CN" altLang="en-US" sz="1400" dirty="0"/>
              <a:t>±</a:t>
            </a:r>
            <a:r>
              <a:rPr lang="en-US" altLang="zh-CN" sz="1400" dirty="0"/>
              <a:t>50</a:t>
            </a:r>
            <a:endParaRPr lang="en-US" altLang="zh-CN" sz="1400" dirty="0"/>
          </a:p>
        </p:txBody>
      </p:sp>
      <p:cxnSp>
        <p:nvCxnSpPr>
          <p:cNvPr id="4" name="直接连接符 3"/>
          <p:cNvCxnSpPr>
            <a:stCxn id="11268" idx="0"/>
            <a:endCxn id="12290" idx="0"/>
          </p:cNvCxnSpPr>
          <p:nvPr/>
        </p:nvCxnSpPr>
        <p:spPr>
          <a:xfrm flipV="1">
            <a:off x="1546860" y="3983355"/>
            <a:ext cx="1973580" cy="17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2579612" y="3425531"/>
            <a:ext cx="1125220" cy="1143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Image_20250328170800082"/>
          <p:cNvPicPr>
            <a:picLocks noChangeAspect="1"/>
          </p:cNvPicPr>
          <p:nvPr/>
        </p:nvPicPr>
        <p:blipFill>
          <a:blip r:embed="rId3"/>
          <a:srcRect l="4183" t="3313" r="8041" b="7313"/>
          <a:stretch>
            <a:fillRect/>
          </a:stretch>
        </p:blipFill>
        <p:spPr>
          <a:xfrm>
            <a:off x="6638290" y="2065655"/>
            <a:ext cx="4809490" cy="40970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" y="3113405"/>
            <a:ext cx="6217920" cy="22555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1081389"/>
          <a:ext cx="10830627" cy="494093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4215130"/>
                <a:gridCol w="5113722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（顶部检测）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效果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图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瑕疵检测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010" y="2056130"/>
            <a:ext cx="4406900" cy="4025900"/>
          </a:xfrm>
          <a:prstGeom prst="rect">
            <a:avLst/>
          </a:prstGeom>
        </p:spPr>
      </p:pic>
      <p:pic>
        <p:nvPicPr>
          <p:cNvPr id="1127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505" y="2399665"/>
            <a:ext cx="386080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8215" y="3927475"/>
            <a:ext cx="1150620" cy="158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4266565" y="2533015"/>
            <a:ext cx="845185" cy="397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相机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266565" y="3800475"/>
            <a:ext cx="134874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环光</a:t>
            </a:r>
            <a:endParaRPr 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2920" y="5105400"/>
            <a:ext cx="2061210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矩形 23"/>
          <p:cNvSpPr/>
          <p:nvPr/>
        </p:nvSpPr>
        <p:spPr>
          <a:xfrm>
            <a:off x="4266565" y="5095240"/>
            <a:ext cx="1434465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产品</a:t>
            </a:r>
            <a:endParaRPr lang="zh-CN"/>
          </a:p>
        </p:txBody>
      </p:sp>
      <p:cxnSp>
        <p:nvCxnSpPr>
          <p:cNvPr id="25" name="直接箭头连接符 24"/>
          <p:cNvCxnSpPr/>
          <p:nvPr/>
        </p:nvCxnSpPr>
        <p:spPr>
          <a:xfrm flipH="1" flipV="1">
            <a:off x="3095867" y="5252425"/>
            <a:ext cx="109347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endCxn id="11275" idx="2"/>
          </p:cNvCxnSpPr>
          <p:nvPr/>
        </p:nvCxnSpPr>
        <p:spPr>
          <a:xfrm>
            <a:off x="1685925" y="3193098"/>
            <a:ext cx="115062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1695450" y="4085908"/>
            <a:ext cx="769620" cy="571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1685850" y="3193437"/>
            <a:ext cx="9525" cy="82232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676400" y="5234623"/>
            <a:ext cx="967105" cy="889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1695375" y="4111012"/>
            <a:ext cx="19050" cy="108585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12"/>
          <p:cNvSpPr txBox="1"/>
          <p:nvPr/>
        </p:nvSpPr>
        <p:spPr>
          <a:xfrm>
            <a:off x="442202" y="3450930"/>
            <a:ext cx="1172210" cy="3492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100mm</a:t>
            </a:r>
            <a:r>
              <a:rPr lang="zh-CN" altLang="en-US" sz="1400" dirty="0"/>
              <a:t>±</a:t>
            </a:r>
            <a:r>
              <a:rPr lang="en-US" altLang="zh-CN" sz="1400" dirty="0"/>
              <a:t>30</a:t>
            </a:r>
            <a:endParaRPr lang="en-US" altLang="zh-CN" sz="1400" dirty="0"/>
          </a:p>
        </p:txBody>
      </p:sp>
      <p:sp>
        <p:nvSpPr>
          <p:cNvPr id="35" name="文本框 3"/>
          <p:cNvSpPr txBox="1"/>
          <p:nvPr/>
        </p:nvSpPr>
        <p:spPr>
          <a:xfrm>
            <a:off x="431800" y="4605655"/>
            <a:ext cx="1240790" cy="36131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150mm</a:t>
            </a:r>
            <a:r>
              <a:rPr lang="zh-CN" altLang="en-US" sz="1400" dirty="0"/>
              <a:t>±</a:t>
            </a:r>
            <a:r>
              <a:rPr lang="en-US" altLang="zh-CN" sz="1400" dirty="0"/>
              <a:t>30</a:t>
            </a:r>
            <a:endParaRPr lang="en-US" altLang="zh-CN" sz="1400" dirty="0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85090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5755" y="784225"/>
          <a:ext cx="10569575" cy="4590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4834890"/>
                <a:gridCol w="1937385"/>
                <a:gridCol w="1860550"/>
              </a:tblGrid>
              <a:tr h="4121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货物名称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21.5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寸显示器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高清相机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8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  <a:sym typeface="+mn-ea"/>
                        </a:rPr>
                        <a:t>八棱镜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045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远心镜头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79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FA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件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定制光源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01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玻璃转盘设备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010"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定制振动盘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直振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</a:t>
            </a:r>
            <a:endParaRPr lang="en-US" altLang="zh-CN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80634" y="1167865"/>
            <a:ext cx="2804753" cy="3861533"/>
            <a:chOff x="5327694" y="1721787"/>
            <a:chExt cx="2320737" cy="2562737"/>
          </a:xfrm>
        </p:grpSpPr>
        <p:sp>
          <p:nvSpPr>
            <p:cNvPr id="1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TextBox 2"/>
            <p:cNvSpPr>
              <a:spLocks noChangeArrowheads="1"/>
            </p:cNvSpPr>
            <p:nvPr/>
          </p:nvSpPr>
          <p:spPr bwMode="auto">
            <a:xfrm>
              <a:off x="6070652" y="2325029"/>
              <a:ext cx="117792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"/>
            <p:cNvSpPr>
              <a:spLocks noChangeArrowheads="1"/>
            </p:cNvSpPr>
            <p:nvPr/>
          </p:nvSpPr>
          <p:spPr bwMode="auto">
            <a:xfrm>
              <a:off x="6026466" y="2892704"/>
              <a:ext cx="1334037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TextBox 2"/>
            <p:cNvSpPr>
              <a:spLocks noChangeArrowheads="1"/>
            </p:cNvSpPr>
            <p:nvPr/>
          </p:nvSpPr>
          <p:spPr bwMode="auto">
            <a:xfrm>
              <a:off x="6070394" y="3441273"/>
              <a:ext cx="95186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TextBox 2"/>
            <p:cNvSpPr>
              <a:spLocks noChangeArrowheads="1"/>
            </p:cNvSpPr>
            <p:nvPr/>
          </p:nvSpPr>
          <p:spPr bwMode="auto">
            <a:xfrm>
              <a:off x="6075855" y="3990088"/>
              <a:ext cx="1572576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视觉方案配置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341138" y="172178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341138" y="2824606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5341138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4982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2025032601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客户名称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防菌帽</a:t>
                      </a: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瑕疵检测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250pcs/min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产品由玻璃转盘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95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检测产品缺胶、变形、黑点、油污、毛刺、毛边等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异常</a:t>
                      </a:r>
                      <a:endParaRPr lang="zh-CN" altLang="en-US" sz="1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352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检测侧面高度</a:t>
                      </a:r>
                      <a:endParaRPr lang="zh-CN" altLang="en-US" sz="1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zh-CN" altLang="en-US" sz="1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37425" y="538480"/>
            <a:ext cx="2663190" cy="35540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23786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、设备外观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415" y="908685"/>
            <a:ext cx="5514975" cy="52666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8245" y="812800"/>
            <a:ext cx="7577455" cy="5392420"/>
          </a:xfrm>
          <a:prstGeom prst="rect">
            <a:avLst/>
          </a:prstGeom>
        </p:spPr>
      </p:pic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23786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、设备尺寸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2893695" y="1377950"/>
            <a:ext cx="6665595" cy="4294505"/>
          </a:xfrm>
          <a:prstGeom prst="rect">
            <a:avLst/>
          </a:prstGeom>
        </p:spPr>
      </p:pic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84416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、设备说明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9717405" y="2846705"/>
            <a:ext cx="751840" cy="323850"/>
          </a:xfrm>
          <a:prstGeom prst="wedgeRectCallout">
            <a:avLst>
              <a:gd name="adj1" fmla="val -213851"/>
              <a:gd name="adj2" fmla="val 960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振动盘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6096000" y="5777865"/>
            <a:ext cx="751840" cy="323850"/>
          </a:xfrm>
          <a:prstGeom prst="wedgeRectCallout">
            <a:avLst>
              <a:gd name="adj1" fmla="val -38429"/>
              <a:gd name="adj2" fmla="val -481372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导向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5131435" y="5777865"/>
            <a:ext cx="751840" cy="323850"/>
          </a:xfrm>
          <a:prstGeom prst="wedgeRectCallout">
            <a:avLst>
              <a:gd name="adj1" fmla="val -25675"/>
              <a:gd name="adj2" fmla="val -246666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CCD1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4096385" y="5777865"/>
            <a:ext cx="751840" cy="323850"/>
          </a:xfrm>
          <a:prstGeom prst="wedgeRectCallout">
            <a:avLst>
              <a:gd name="adj1" fmla="val -25675"/>
              <a:gd name="adj2" fmla="val -246666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CCD2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1983740" y="3554730"/>
            <a:ext cx="751840" cy="323850"/>
          </a:xfrm>
          <a:prstGeom prst="wedgeRectCallout">
            <a:avLst>
              <a:gd name="adj1" fmla="val 219510"/>
              <a:gd name="adj2" fmla="val -392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CCD4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3604895" y="730885"/>
            <a:ext cx="751840" cy="323850"/>
          </a:xfrm>
          <a:prstGeom prst="wedgeRectCallout">
            <a:avLst>
              <a:gd name="adj1" fmla="val 13851"/>
              <a:gd name="adj2" fmla="val 246862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OK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下料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4848225" y="730885"/>
            <a:ext cx="751840" cy="323850"/>
          </a:xfrm>
          <a:prstGeom prst="wedgeRectCallout">
            <a:avLst>
              <a:gd name="adj1" fmla="val 13851"/>
              <a:gd name="adj2" fmla="val 246862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NG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下料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5883275" y="730885"/>
            <a:ext cx="964565" cy="323850"/>
          </a:xfrm>
          <a:prstGeom prst="wedgeRectCallout">
            <a:avLst>
              <a:gd name="adj1" fmla="val -33783"/>
              <a:gd name="adj2" fmla="val 252156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</a:rPr>
              <a:t>漏检下料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1983740" y="4462780"/>
            <a:ext cx="751840" cy="323850"/>
          </a:xfrm>
          <a:prstGeom prst="wedgeRectCallout">
            <a:avLst>
              <a:gd name="adj1" fmla="val 266385"/>
              <a:gd name="adj2" fmla="val -153921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CCD3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93090" y="909320"/>
          <a:ext cx="10878820" cy="531241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76095"/>
                <a:gridCol w="3663315"/>
                <a:gridCol w="1150620"/>
                <a:gridCol w="4288790"/>
              </a:tblGrid>
              <a:tr h="36385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  <a:sym typeface="+mn-ea"/>
                        </a:rPr>
                        <a:t>/</a:t>
                      </a:r>
                      <a:endParaRPr lang="en-US" altLang="zh-CN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黑点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毛发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1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（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黑点）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20210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Image_202503261411188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0" y="2360930"/>
            <a:ext cx="4523105" cy="3785235"/>
          </a:xfrm>
          <a:prstGeom prst="rect">
            <a:avLst/>
          </a:prstGeom>
        </p:spPr>
      </p:pic>
      <p:pic>
        <p:nvPicPr>
          <p:cNvPr id="6" name="图片 5" descr="Image_202503261410486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475" y="2360930"/>
            <a:ext cx="4522470" cy="3784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090025" y="5245735"/>
            <a:ext cx="464820" cy="51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91450" y="3278505"/>
            <a:ext cx="464820" cy="51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449945" y="2764790"/>
            <a:ext cx="464820" cy="51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58680" y="4732020"/>
            <a:ext cx="464820" cy="51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4110" y="2289810"/>
            <a:ext cx="3738245" cy="3931920"/>
          </a:xfrm>
          <a:prstGeom prst="rect">
            <a:avLst/>
          </a:prstGeom>
        </p:spPr>
      </p:pic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41350" y="909320"/>
          <a:ext cx="11149330" cy="531241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820545"/>
                <a:gridCol w="3754120"/>
                <a:gridCol w="1179195"/>
                <a:gridCol w="4395470"/>
              </a:tblGrid>
              <a:tr h="36385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  <a:sym typeface="+mn-ea"/>
                        </a:rPr>
                        <a:t>/</a:t>
                      </a:r>
                      <a:endParaRPr lang="en-US" altLang="zh-CN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缺料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1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（缺料）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20210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Image_202503261411188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730" y="2360930"/>
            <a:ext cx="4523105" cy="37852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090025" y="4732020"/>
            <a:ext cx="464820" cy="51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51140" y="2570480"/>
            <a:ext cx="464820" cy="51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50240" y="908050"/>
          <a:ext cx="10821670" cy="531368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3643630"/>
                <a:gridCol w="1144905"/>
                <a:gridCol w="4265930"/>
              </a:tblGrid>
              <a:tr h="36385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  <a:sym typeface="+mn-ea"/>
                        </a:rPr>
                        <a:t>/</a:t>
                      </a:r>
                      <a:endParaRPr lang="en-US" altLang="zh-CN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底部瑕疵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检测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2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55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OK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NG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（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黑点）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21480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Image_202503261538414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5" y="2099945"/>
            <a:ext cx="4707255" cy="3939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545" y="2099945"/>
            <a:ext cx="4336415" cy="39020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90025" y="4402455"/>
            <a:ext cx="464820" cy="513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491730" y="4015740"/>
            <a:ext cx="668655" cy="736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1.xml><?xml version="1.0" encoding="utf-8"?>
<p:tagLst xmlns:p="http://schemas.openxmlformats.org/presentationml/2006/main">
  <p:tag name="KSO_WM_FULL_TEXT_BEAUTIFY_COPY_ID" val="3"/>
</p:tagLst>
</file>

<file path=ppt/tags/tag102.xml><?xml version="1.0" encoding="utf-8"?>
<p:tagLst xmlns:p="http://schemas.openxmlformats.org/presentationml/2006/main">
  <p:tag name="KSO_WM_FULL_TEXT_BEAUTIFY_COPY_ID" val="10"/>
</p:tagLst>
</file>

<file path=ppt/tags/tag103.xml><?xml version="1.0" encoding="utf-8"?>
<p:tagLst xmlns:p="http://schemas.openxmlformats.org/presentationml/2006/main">
  <p:tag name="KSO_WM_UNIT_TABLE_BEAUTIFY" val="smartTable{70628661-a9ab-40f5-9b5a-b1a7df02597d}"/>
  <p:tag name="TABLE_ENDDRAG_ORIGIN_RECT" val="856*418"/>
  <p:tag name="TABLE_ENDDRAG_RECT" val="46*71*856*418"/>
</p:tagLst>
</file>

<file path=ppt/tags/tag10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5.xml><?xml version="1.0" encoding="utf-8"?>
<p:tagLst xmlns:p="http://schemas.openxmlformats.org/presentationml/2006/main">
  <p:tag name="KSO_WM_FULL_TEXT_BEAUTIFY_COPY_ID" val="3"/>
</p:tagLst>
</file>

<file path=ppt/tags/tag106.xml><?xml version="1.0" encoding="utf-8"?>
<p:tagLst xmlns:p="http://schemas.openxmlformats.org/presentationml/2006/main">
  <p:tag name="KSO_WM_FULL_TEXT_BEAUTIFY_COPY_ID" val="10"/>
</p:tagLst>
</file>

<file path=ppt/tags/tag107.xml><?xml version="1.0" encoding="utf-8"?>
<p:tagLst xmlns:p="http://schemas.openxmlformats.org/presentationml/2006/main">
  <p:tag name="KSO_WM_UNIT_TABLE_BEAUTIFY" val="smartTable{80426417-1d2d-4084-977a-9876df9b521e}"/>
  <p:tag name="TABLE_ENDDRAG_ORIGIN_RECT" val="877*418"/>
  <p:tag name="TABLE_ENDDRAG_RECT" val="50*71*877*418"/>
</p:tagLst>
</file>

<file path=ppt/tags/tag10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9.xml><?xml version="1.0" encoding="utf-8"?>
<p:tagLst xmlns:p="http://schemas.openxmlformats.org/presentationml/2006/main">
  <p:tag name="KSO_WM_FULL_TEXT_BEAUTIFY_COPY_ID" val="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ULL_TEXT_BEAUTIFY_COPY_ID" val="10"/>
</p:tagLst>
</file>

<file path=ppt/tags/tag111.xml><?xml version="1.0" encoding="utf-8"?>
<p:tagLst xmlns:p="http://schemas.openxmlformats.org/presentationml/2006/main">
  <p:tag name="KSO_WM_UNIT_TABLE_BEAUTIFY" val="smartTable{dc036b80-f5ca-4f56-9cea-83ae01b20045}"/>
  <p:tag name="TABLE_ENDDRAG_ORIGIN_RECT" val="852*418"/>
  <p:tag name="TABLE_ENDDRAG_RECT" val="51*71*852*418"/>
</p:tagLst>
</file>

<file path=ppt/tags/tag11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3.xml><?xml version="1.0" encoding="utf-8"?>
<p:tagLst xmlns:p="http://schemas.openxmlformats.org/presentationml/2006/main">
  <p:tag name="KSO_WM_FULL_TEXT_BEAUTIFY_COPY_ID" val="3"/>
</p:tagLst>
</file>

<file path=ppt/tags/tag114.xml><?xml version="1.0" encoding="utf-8"?>
<p:tagLst xmlns:p="http://schemas.openxmlformats.org/presentationml/2006/main">
  <p:tag name="KSO_WM_FULL_TEXT_BEAUTIFY_COPY_ID" val="10"/>
</p:tagLst>
</file>

<file path=ppt/tags/tag115.xml><?xml version="1.0" encoding="utf-8"?>
<p:tagLst xmlns:p="http://schemas.openxmlformats.org/presentationml/2006/main">
  <p:tag name="KSO_WM_UNIT_TABLE_BEAUTIFY" val="smartTable{705dbe09-49e3-4381-b56b-bab1634f230e}"/>
  <p:tag name="TABLE_ENDDRAG_ORIGIN_RECT" val="853*418"/>
  <p:tag name="TABLE_ENDDRAG_RECT" val="49*71*853*418"/>
</p:tagLst>
</file>

<file path=ppt/tags/tag11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7.xml><?xml version="1.0" encoding="utf-8"?>
<p:tagLst xmlns:p="http://schemas.openxmlformats.org/presentationml/2006/main">
  <p:tag name="KSO_WM_FULL_TEXT_BEAUTIFY_COPY_ID" val="3"/>
</p:tagLst>
</file>

<file path=ppt/tags/tag118.xml><?xml version="1.0" encoding="utf-8"?>
<p:tagLst xmlns:p="http://schemas.openxmlformats.org/presentationml/2006/main">
  <p:tag name="KSO_WM_FULL_TEXT_BEAUTIFY_COPY_ID" val="10"/>
</p:tagLst>
</file>

<file path=ppt/tags/tag119.xml><?xml version="1.0" encoding="utf-8"?>
<p:tagLst xmlns:p="http://schemas.openxmlformats.org/presentationml/2006/main">
  <p:tag name="KSO_WM_UNIT_TABLE_BEAUTIFY" val="smartTable{253dd1fa-ad1a-4c23-b022-fff3bd28dbb1}"/>
  <p:tag name="TABLE_ENDDRAG_ORIGIN_RECT" val="861*418"/>
  <p:tag name="TABLE_ENDDRAG_RECT" val="50*71*861*41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1.xml><?xml version="1.0" encoding="utf-8"?>
<p:tagLst xmlns:p="http://schemas.openxmlformats.org/presentationml/2006/main">
  <p:tag name="KSO_WM_FULL_TEXT_BEAUTIFY_COPY_ID" val="3"/>
</p:tagLst>
</file>

<file path=ppt/tags/tag122.xml><?xml version="1.0" encoding="utf-8"?>
<p:tagLst xmlns:p="http://schemas.openxmlformats.org/presentationml/2006/main">
  <p:tag name="KSO_WM_FULL_TEXT_BEAUTIFY_COPY_ID" val="10"/>
</p:tagLst>
</file>

<file path=ppt/tags/tag123.xml><?xml version="1.0" encoding="utf-8"?>
<p:tagLst xmlns:p="http://schemas.openxmlformats.org/presentationml/2006/main">
  <p:tag name="KSO_WM_UNIT_TABLE_BEAUTIFY" val="smartTable{34a7abf8-0ce4-411d-9c74-2b27381519a0}"/>
  <p:tag name="TABLE_ENDDRAG_ORIGIN_RECT" val="874*389"/>
  <p:tag name="TABLE_ENDDRAG_RECT" val="36*65*874*389"/>
</p:tagLst>
</file>

<file path=ppt/tags/tag12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5.xml><?xml version="1.0" encoding="utf-8"?>
<p:tagLst xmlns:p="http://schemas.openxmlformats.org/presentationml/2006/main">
  <p:tag name="KSO_WM_FULL_TEXT_BEAUTIFY_COPY_ID" val="3"/>
</p:tagLst>
</file>

<file path=ppt/tags/tag126.xml><?xml version="1.0" encoding="utf-8"?>
<p:tagLst xmlns:p="http://schemas.openxmlformats.org/presentationml/2006/main">
  <p:tag name="KSO_WM_UNIT_TABLE_BEAUTIFY" val="smartTable{49351177-8f9c-401f-b3f5-dc2381d45d22}"/>
</p:tagLst>
</file>

<file path=ppt/tags/tag12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8.xml><?xml version="1.0" encoding="utf-8"?>
<p:tagLst xmlns:p="http://schemas.openxmlformats.org/presentationml/2006/main">
  <p:tag name="KSO_WM_FULL_TEXT_BEAUTIFY_COPY_ID" val="3"/>
</p:tagLst>
</file>

<file path=ppt/tags/tag129.xml><?xml version="1.0" encoding="utf-8"?>
<p:tagLst xmlns:p="http://schemas.openxmlformats.org/presentationml/2006/main">
  <p:tag name="KSO_WM_UNIT_TABLE_BEAUTIFY" val="smartTable{55d5a4c6-e580-4ea0-9fe5-7fcf758572fe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1.xml><?xml version="1.0" encoding="utf-8"?>
<p:tagLst xmlns:p="http://schemas.openxmlformats.org/presentationml/2006/main">
  <p:tag name="KSO_WM_FULL_TEXT_BEAUTIFY_COPY_ID" val="3"/>
</p:tagLst>
</file>

<file path=ppt/tags/tag132.xml><?xml version="1.0" encoding="utf-8"?>
<p:tagLst xmlns:p="http://schemas.openxmlformats.org/presentationml/2006/main">
  <p:tag name="KSO_WM_UNIT_TABLE_BEAUTIFY" val="smartTable{1cb92c79-5fda-4d14-bb1a-13097c69bb2e}"/>
</p:tagLst>
</file>

<file path=ppt/tags/tag13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4.xml><?xml version="1.0" encoding="utf-8"?>
<p:tagLst xmlns:p="http://schemas.openxmlformats.org/presentationml/2006/main">
  <p:tag name="KSO_WM_FULL_TEXT_BEAUTIFY_COPY_ID" val="3"/>
</p:tagLst>
</file>

<file path=ppt/tags/tag135.xml><?xml version="1.0" encoding="utf-8"?>
<p:tagLst xmlns:p="http://schemas.openxmlformats.org/presentationml/2006/main">
  <p:tag name="KSO_WM_UNIT_TABLE_BEAUTIFY" val="smartTable{6c472f7f-a85f-474b-b28f-5a7ff2d7788f}"/>
</p:tagLst>
</file>

<file path=ppt/tags/tag13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7.xml><?xml version="1.0" encoding="utf-8"?>
<p:tagLst xmlns:p="http://schemas.openxmlformats.org/presentationml/2006/main">
  <p:tag name="KSO_WM_FULL_TEXT_BEAUTIFY_COPY_ID" val="3"/>
</p:tagLst>
</file>

<file path=ppt/tags/tag138.xml><?xml version="1.0" encoding="utf-8"?>
<p:tagLst xmlns:p="http://schemas.openxmlformats.org/presentationml/2006/main">
  <p:tag name="KSO_WM_UNIT_TABLE_BEAUTIFY" val="smartTable{7b708af2-e520-4609-bd65-927b68f39494}"/>
  <p:tag name="TABLE_ENDDRAG_ORIGIN_RECT" val="832*308"/>
  <p:tag name="TABLE_ENDDRAG_RECT" val="25*61*832*308"/>
</p:tagLst>
</file>

<file path=ppt/tags/tag13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1.xml><?xml version="1.0" encoding="utf-8"?>
<p:tagLst xmlns:p="http://schemas.openxmlformats.org/presentationml/2006/main">
  <p:tag name="COMMONDATA" val="eyJoZGlkIjoiODFiY2RkMzhlNmI4NDU4YTBhZGQ0ZjMyNmVkMDI4NWMifQ=="/>
  <p:tag name="KSO_WPP_MARK_KEY" val="88259b0d-3fad-4187-9d1d-537aa91153b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FULL_TEXT_BEAUTIFY_COPY_ID" val="17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FULL_TEXT_BEAUTIFY_COPY_ID" val="17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0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87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8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9.xml><?xml version="1.0" encoding="utf-8"?>
<p:tagLst xmlns:p="http://schemas.openxmlformats.org/presentationml/2006/main">
  <p:tag name="KSO_WM_FULL_TEXT_BEAUTIFY_COPY_ID" val="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ABLE_BEAUTIFY" val="smartTable{0a803b14-87be-43c7-bb6e-826f94ddfcb9}"/>
  <p:tag name="TABLE_ENDDRAG_ORIGIN_RECT" val="837*366"/>
  <p:tag name="TABLE_ENDDRAG_RECT" val="55*99*837*366"/>
</p:tagLst>
</file>

<file path=ppt/tags/tag9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2.xml><?xml version="1.0" encoding="utf-8"?>
<p:tagLst xmlns:p="http://schemas.openxmlformats.org/presentationml/2006/main">
  <p:tag name="KSO_WM_FULL_TEXT_BEAUTIFY_COPY_ID" val="3"/>
</p:tagLst>
</file>

<file path=ppt/tags/tag93.xml><?xml version="1.0" encoding="utf-8"?>
<p:tagLst xmlns:p="http://schemas.openxmlformats.org/presentationml/2006/main">
  <p:tag name="KSO_WM_FULL_TEXT_BEAUTIFY_COPY_ID" val="10"/>
</p:tagLst>
</file>

<file path=ppt/tags/tag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5.xml><?xml version="1.0" encoding="utf-8"?>
<p:tagLst xmlns:p="http://schemas.openxmlformats.org/presentationml/2006/main">
  <p:tag name="KSO_WM_FULL_TEXT_BEAUTIFY_COPY_ID" val="3"/>
</p:tagLst>
</file>

<file path=ppt/tags/tag96.xml><?xml version="1.0" encoding="utf-8"?>
<p:tagLst xmlns:p="http://schemas.openxmlformats.org/presentationml/2006/main">
  <p:tag name="KSO_WM_FULL_TEXT_BEAUTIFY_COPY_ID" val="10"/>
</p:tagLst>
</file>

<file path=ppt/tags/tag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8.xml><?xml version="1.0" encoding="utf-8"?>
<p:tagLst xmlns:p="http://schemas.openxmlformats.org/presentationml/2006/main">
  <p:tag name="KSO_WM_FULL_TEXT_BEAUTIFY_COPY_ID" val="3"/>
</p:tagLst>
</file>

<file path=ppt/tags/tag99.xml><?xml version="1.0" encoding="utf-8"?>
<p:tagLst xmlns:p="http://schemas.openxmlformats.org/presentationml/2006/main">
  <p:tag name="KSO_WM_FULL_TEXT_BEAUTIFY_COPY_ID" val="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1679</Words>
  <Application>WPS 演示</Application>
  <PresentationFormat>宽屏</PresentationFormat>
  <Paragraphs>540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18</vt:i4>
      </vt:variant>
    </vt:vector>
  </HeadingPairs>
  <TitlesOfParts>
    <vt:vector size="44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等线</vt:lpstr>
      <vt:lpstr>新宋体</vt:lpstr>
      <vt:lpstr>Helvetica Neue</vt:lpstr>
      <vt:lpstr>Helvetica Neue Light</vt:lpstr>
      <vt:lpstr>方正粗黑宋简体</vt:lpstr>
      <vt:lpstr>Arial Unicode MS</vt:lpstr>
      <vt:lpstr>等线 Light</vt:lpstr>
      <vt:lpstr>Calibri</vt:lpstr>
      <vt:lpstr>Office 主题​​</vt:lpstr>
      <vt:lpstr>自定义设计方案</vt:lpstr>
      <vt:lpstr>3_Office 主题​​</vt:lpstr>
      <vt:lpstr>7_Office 主题​​</vt:lpstr>
      <vt:lpstr>5_Office 主题​​</vt:lpstr>
      <vt:lpstr>2_Office 主题​​</vt:lpstr>
      <vt:lpstr>1_Office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264</cp:revision>
  <dcterms:created xsi:type="dcterms:W3CDTF">2019-11-19T13:27:00Z</dcterms:created>
  <dcterms:modified xsi:type="dcterms:W3CDTF">2025-08-08T09:31:10Z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8BFFCB61B04F4A9CA4D61BF25C704B42_13</vt:lpwstr>
  </property>
</Properties>
</file>