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1"/>
  </p:handoutMasterIdLst>
  <p:sldIdLst>
    <p:sldId id="312" r:id="rId3"/>
    <p:sldId id="1213" r:id="rId5"/>
    <p:sldId id="1214" r:id="rId6"/>
    <p:sldId id="1218" r:id="rId7"/>
    <p:sldId id="1221" r:id="rId8"/>
    <p:sldId id="1227" r:id="rId9"/>
    <p:sldId id="1228" r:id="rId10"/>
    <p:sldId id="1229" r:id="rId11"/>
    <p:sldId id="1230" r:id="rId12"/>
    <p:sldId id="1231" r:id="rId13"/>
    <p:sldId id="1232" r:id="rId14"/>
    <p:sldId id="1233" r:id="rId15"/>
    <p:sldId id="1234" r:id="rId16"/>
    <p:sldId id="1235" r:id="rId17"/>
    <p:sldId id="1219" r:id="rId18"/>
    <p:sldId id="1223" r:id="rId19"/>
    <p:sldId id="1236" r:id="rId20"/>
    <p:sldId id="1237" r:id="rId21"/>
    <p:sldId id="1224" r:id="rId22"/>
    <p:sldId id="1220" r:id="rId23"/>
    <p:sldId id="1225" r:id="rId24"/>
    <p:sldId id="1238" r:id="rId25"/>
    <p:sldId id="1215" r:id="rId26"/>
    <p:sldId id="1217" r:id="rId27"/>
    <p:sldId id="1226" r:id="rId28"/>
    <p:sldId id="1239" r:id="rId29"/>
    <p:sldId id="303" r:id="rId30"/>
  </p:sldIdLst>
  <p:sldSz cx="14039850" cy="8999220"/>
  <p:notesSz cx="7103745" cy="10234295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82" userDrawn="1">
          <p15:clr>
            <a:srgbClr val="A4A3A4"/>
          </p15:clr>
        </p15:guide>
        <p15:guide id="2" pos="454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  <p:cmAuthor id="2" name="b's'y" initials="b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71F"/>
    <a:srgbClr val="FFFFFF"/>
    <a:srgbClr val="EAEFF7"/>
    <a:srgbClr val="FAFAFA"/>
    <a:srgbClr val="DCDCDC"/>
    <a:srgbClr val="F0F0F0"/>
    <a:srgbClr val="E6E6E6"/>
    <a:srgbClr val="C8C8C8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72" y="126"/>
      </p:cViewPr>
      <p:guideLst>
        <p:guide orient="horz" pos="2582"/>
        <p:guide pos="45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gs" Target="tags/tag113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58838" y="1279525"/>
            <a:ext cx="5386387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87" tIns="47393" rIns="94787" bIns="47393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787" tIns="47393" rIns="94787" bIns="47393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3507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8838" y="1279525"/>
            <a:ext cx="538638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771439" y="3396749"/>
            <a:ext cx="12497490" cy="1180028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7085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771439" y="4680076"/>
            <a:ext cx="12497490" cy="1248031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15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0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2999740" indent="0" algn="ctr">
              <a:buNone/>
              <a:defRPr sz="2100"/>
            </a:lvl6pPr>
            <a:lvl7pPr marL="3599815" indent="0" algn="ctr">
              <a:buNone/>
              <a:defRPr sz="2100"/>
            </a:lvl7pPr>
            <a:lvl8pPr marL="4199890" indent="0" algn="ctr">
              <a:buNone/>
              <a:defRPr sz="2100"/>
            </a:lvl8pPr>
            <a:lvl9pPr marL="4799965" indent="0" algn="ctr">
              <a:buNone/>
              <a:defRPr sz="21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31BDEE2-F111-4C2C-AF87-D71EA5C7285A}" type="datetime1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C99F6119-B4C2-41DF-9B7C-D109A53FBD82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71495" y="1250031"/>
            <a:ext cx="12497490" cy="661428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F2E6C87-17B9-4E75-8C93-368A4F913DB6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71439" y="3396749"/>
            <a:ext cx="12497490" cy="1180028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7085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71439" y="1700815"/>
            <a:ext cx="12497490" cy="6616058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4099210-3C75-4625-8B02-73A71C7B2FE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95" y="4998414"/>
            <a:ext cx="12497490" cy="820020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4725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71489" y="5920929"/>
            <a:ext cx="12497490" cy="1414701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21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0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29997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5998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19989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7999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E6845DB-7AF8-4A71-818F-C76831C156C1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84722" y="1700815"/>
            <a:ext cx="6084208" cy="6614280"/>
          </a:xfrm>
        </p:spPr>
        <p:txBody>
          <a:bodyPr>
            <a:noAutofit/>
          </a:bodyPr>
          <a:lstStyle>
            <a:lvl1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DF4075-6628-456E-B60E-771ECB6EC987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71439" y="566938"/>
            <a:ext cx="12497490" cy="850407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71495" y="1700815"/>
            <a:ext cx="6084208" cy="500012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625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71489" y="2347863"/>
            <a:ext cx="6084159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181121" y="1700815"/>
            <a:ext cx="6084208" cy="500012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62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00075" indent="0">
              <a:buNone/>
              <a:defRPr sz="2625" b="1"/>
            </a:lvl2pPr>
            <a:lvl3pPr marL="1200150" indent="0">
              <a:buNone/>
              <a:defRPr sz="2360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2999740" indent="0">
              <a:buNone/>
              <a:defRPr sz="2100" b="1"/>
            </a:lvl6pPr>
            <a:lvl7pPr marL="3599815" indent="0">
              <a:buNone/>
              <a:defRPr sz="2100" b="1"/>
            </a:lvl7pPr>
            <a:lvl8pPr marL="4199890" indent="0">
              <a:buNone/>
              <a:defRPr sz="2100" b="1"/>
            </a:lvl8pPr>
            <a:lvl9pPr marL="4799965" indent="0">
              <a:buNone/>
              <a:defRPr sz="21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181121" y="2347863"/>
            <a:ext cx="6084208" cy="5974157"/>
          </a:xfrm>
        </p:spPr>
        <p:txBody>
          <a:bodyPr vert="horz" lIns="101600" tIns="0" rIns="82550" bIns="0" rtlCol="0">
            <a:no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B27C6810-A1CB-4D68-BC5D-63926182FF19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75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AEE3C54-E140-4688-A22B-4E1B780A4A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21AAB06-F706-44B7-B29E-1D4957C3252B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71495" y="1700815"/>
            <a:ext cx="6084208" cy="661428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899795" marR="0" lvl="1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499870" marR="0" lvl="2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2099945" marR="0" lvl="3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700020" marR="0" lvl="4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184777" y="1700815"/>
            <a:ext cx="6084208" cy="6614280"/>
          </a:xfrm>
        </p:spPr>
        <p:txBody>
          <a:bodyPr vert="horz" lIns="101600" tIns="0" rIns="82550" bIns="0" rtlCol="0">
            <a:normAutofit/>
          </a:bodyPr>
          <a:lstStyle>
            <a:lvl1pPr marL="299720" marR="0" lvl="0" indent="-29972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1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13CE605-DA0F-4788-BF95-31CACCD8139D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2173772" y="1250031"/>
            <a:ext cx="1095158" cy="7072171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315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71489" y="1250020"/>
            <a:ext cx="11318090" cy="7072171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C92520A7-C80B-4384-AF10-66151E4EC36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71439" y="566938"/>
            <a:ext cx="12497490" cy="850407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71439" y="1700815"/>
            <a:ext cx="12497490" cy="661428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1013115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0A95E-AA93-45A7-87D7-4FACBC47D5F9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740006" y="8333249"/>
            <a:ext cx="4560356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9916010" y="8333249"/>
            <a:ext cx="3109333" cy="4157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1200150" rtl="0" eaLnBrk="1" fontAlgn="auto" latinLnBrk="0" hangingPunct="1">
        <a:lnSpc>
          <a:spcPct val="100000"/>
        </a:lnSpc>
        <a:spcBef>
          <a:spcPct val="0"/>
        </a:spcBef>
        <a:buNone/>
        <a:defRPr sz="3675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997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89979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2112645" algn="l"/>
        </a:tabLst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49987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2099945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700020" indent="-299720" algn="l" defTabSz="120015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21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330009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170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4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5099685" indent="-299720" algn="l" defTabSz="1200150" rtl="0" eaLnBrk="1" latinLnBrk="0" hangingPunct="1">
        <a:lnSpc>
          <a:spcPct val="90000"/>
        </a:lnSpc>
        <a:spcBef>
          <a:spcPct val="132000"/>
        </a:spcBef>
        <a:buFont typeface="Arial" panose="020B0604020202020204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5pPr>
      <a:lvl6pPr marL="299974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9981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199890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799965" algn="l" defTabSz="1200150" rtl="0" eaLnBrk="1" latinLnBrk="0" hangingPunct="1"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80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3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82.xm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5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84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7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tags" Target="../tags/tag86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9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88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90.xml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92.xml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5.xml"/><Relationship Id="rId4" Type="http://schemas.openxmlformats.org/officeDocument/2006/relationships/image" Target="../media/image24.png"/><Relationship Id="rId3" Type="http://schemas.openxmlformats.org/officeDocument/2006/relationships/image" Target="../media/image22.png"/><Relationship Id="rId2" Type="http://schemas.openxmlformats.org/officeDocument/2006/relationships/tags" Target="../tags/tag94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9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96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9.xml"/><Relationship Id="rId3" Type="http://schemas.openxmlformats.org/officeDocument/2006/relationships/image" Target="../media/image25.png"/><Relationship Id="rId2" Type="http://schemas.openxmlformats.org/officeDocument/2006/relationships/tags" Target="../tags/tag98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7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tags" Target="../tags/tag106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8.xml"/><Relationship Id="rId2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09.xml"/><Relationship Id="rId2" Type="http://schemas.openxmlformats.org/officeDocument/2006/relationships/image" Target="../media/image29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2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68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1.xml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tags" Target="../tags/tag70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3.xml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tags" Target="../tags/tag7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5.xml"/><Relationship Id="rId4" Type="http://schemas.openxmlformats.org/officeDocument/2006/relationships/image" Target="../media/image8.png"/><Relationship Id="rId3" Type="http://schemas.openxmlformats.org/officeDocument/2006/relationships/image" Target="../media/image4.png"/><Relationship Id="rId2" Type="http://schemas.openxmlformats.org/officeDocument/2006/relationships/tags" Target="../tags/tag74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7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tags" Target="../tags/tag76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image" Target="../media/image11.png"/><Relationship Id="rId3" Type="http://schemas.openxmlformats.org/officeDocument/2006/relationships/image" Target="../media/image9.png"/><Relationship Id="rId2" Type="http://schemas.openxmlformats.org/officeDocument/2006/relationships/tags" Target="../tags/tag78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5080" y="-47146"/>
            <a:ext cx="14088924" cy="9089979"/>
            <a:chOff x="21" y="1802"/>
            <a:chExt cx="19340" cy="10842"/>
          </a:xfrm>
        </p:grpSpPr>
        <p:pic>
          <p:nvPicPr>
            <p:cNvPr id="2" name="图片 1" descr="architectural-design-architecture-buildings-830891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21" y="1803"/>
              <a:ext cx="19340" cy="10841"/>
            </a:xfrm>
            <a:prstGeom prst="rect">
              <a:avLst/>
            </a:prstGeom>
          </p:spPr>
        </p:pic>
        <p:sp>
          <p:nvSpPr>
            <p:cNvPr id="21" name="任意多边形 20"/>
            <p:cNvSpPr/>
            <p:nvPr/>
          </p:nvSpPr>
          <p:spPr>
            <a:xfrm>
              <a:off x="58" y="1802"/>
              <a:ext cx="19303" cy="10842"/>
            </a:xfrm>
            <a:custGeom>
              <a:avLst/>
              <a:gdLst>
                <a:gd name="connsiteX0" fmla="*/ 0 w 19300"/>
                <a:gd name="connsiteY0" fmla="*/ 0 h 10840"/>
                <a:gd name="connsiteX1" fmla="*/ 15290 w 19300"/>
                <a:gd name="connsiteY1" fmla="*/ 2510 h 10840"/>
                <a:gd name="connsiteX2" fmla="*/ 19300 w 19300"/>
                <a:gd name="connsiteY2" fmla="*/ 10840 h 10840"/>
                <a:gd name="connsiteX3" fmla="*/ 0 w 19300"/>
                <a:gd name="connsiteY3" fmla="*/ 10840 h 10840"/>
                <a:gd name="connsiteX4" fmla="*/ 0 w 19300"/>
                <a:gd name="connsiteY4" fmla="*/ 0 h 10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00" h="10840">
                  <a:moveTo>
                    <a:pt x="0" y="0"/>
                  </a:moveTo>
                  <a:lnTo>
                    <a:pt x="15290" y="2510"/>
                  </a:lnTo>
                  <a:lnTo>
                    <a:pt x="19300" y="10840"/>
                  </a:lnTo>
                  <a:lnTo>
                    <a:pt x="0" y="10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060">
                <a:alpha val="4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832" y="4971"/>
              <a:ext cx="10492" cy="2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spc="200" dirty="0" smtClean="0">
                  <a:solidFill>
                    <a:schemeClr val="bg1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厦门博视源机器视觉</a:t>
              </a:r>
              <a:endParaRPr lang="zh-CN" altLang="en-US" sz="6000" b="1" spc="200" dirty="0" smtClean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r>
                <a:rPr lang="zh-CN" altLang="en-US" sz="6000" b="1" spc="200" dirty="0">
                  <a:solidFill>
                    <a:schemeClr val="bg1"/>
                  </a:solidFill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技术有限公司</a:t>
              </a:r>
              <a:endParaRPr lang="zh-CN" altLang="en-US" sz="6000" b="1" spc="200" dirty="0">
                <a:solidFill>
                  <a:schemeClr val="bg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1941" y="8624"/>
              <a:ext cx="5918" cy="1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公司电话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:05926077810</a:t>
              </a:r>
              <a:endParaRPr lang="en-US" altLang="zh-CN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Web</a:t>
              </a:r>
              <a:r>
                <a:rPr lang="zh-CN" altLang="en-US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r>
                <a:rPr lang="en-US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www.xmbsy.net</a:t>
              </a:r>
              <a:endParaRPr lang="zh-CN" altLang="en-US" sz="2200" b="1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r>
                <a:rPr lang="zh-CN" altLang="zh-CN" sz="2200" b="1" dirty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方案制作</a:t>
              </a:r>
              <a:r>
                <a:rPr lang="zh-CN" altLang="zh-CN" sz="2200" b="1" dirty="0" smtClean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：</a:t>
              </a:r>
              <a:r>
                <a:rPr lang="zh-CN" altLang="en-US" sz="2200" b="1" dirty="0" smtClean="0">
                  <a:solidFill>
                    <a:schemeClr val="bg1"/>
                  </a:solidFill>
                  <a:latin typeface="华文新魏" panose="02010800040101010101" pitchFamily="2" charset="-122"/>
                  <a:ea typeface="华文新魏" panose="02010800040101010101" pitchFamily="2" charset="-122"/>
                  <a:sym typeface="Gulim" panose="020B0600000101010101" pitchFamily="34" charset="-127"/>
                </a:rPr>
                <a:t>林立富</a:t>
              </a:r>
              <a:endParaRPr lang="en-US" altLang="zh-CN" sz="22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sym typeface="Gulim" panose="020B0600000101010101" pitchFamily="34" charset="-127"/>
              </a:endParaRPr>
            </a:p>
            <a:p>
              <a:pPr defTabSz="914400" eaLnBrk="0" hangingPunct="0">
                <a:buFont typeface="Arial" panose="020B0604020202020204" pitchFamily="34" charset="0"/>
                <a:buNone/>
              </a:pPr>
              <a:endParaRPr lang="zh-CN" altLang="en-US" dirty="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8658860" y="5628005"/>
            <a:ext cx="3301365" cy="4508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变形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3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865" y="3897856"/>
            <a:ext cx="5241290" cy="308991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5" y="4042163"/>
            <a:ext cx="5221605" cy="30899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06062" y="7351182"/>
            <a:ext cx="260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变形效果不明显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/>
                        <a:t>变形</a:t>
                      </a:r>
                      <a:endParaRPr lang="zh-CN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3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865" y="3967431"/>
            <a:ext cx="5238115" cy="303403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040" y="3941734"/>
            <a:ext cx="5229225" cy="303466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006062" y="7351182"/>
            <a:ext cx="260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变形效果不明显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/>
                        <a:t>变形</a:t>
                      </a:r>
                      <a:endParaRPr lang="zh-CN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4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691" y="4040441"/>
            <a:ext cx="5241290" cy="312737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792" y="3836498"/>
            <a:ext cx="5267325" cy="312801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864547" y="7444904"/>
            <a:ext cx="260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变形效果不明显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/>
                        <a:t>变形</a:t>
                      </a:r>
                      <a:endParaRPr lang="zh-CN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4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865" y="3745218"/>
            <a:ext cx="5243830" cy="307784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72" y="3744583"/>
            <a:ext cx="5230495" cy="307848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006062" y="7351182"/>
            <a:ext cx="260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变形效果不明显</a:t>
            </a:r>
            <a:endParaRPr lang="zh-CN" altLang="en-US" dirty="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66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r>
              <a:rPr lang="en-US" altLang="zh-CN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---</a:t>
            </a:r>
            <a:r>
              <a:rPr lang="en-US" altLang="zh-CN" sz="3200" b="1" dirty="0" smtClean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3D </a:t>
            </a:r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线扫效果</a:t>
            </a:r>
            <a:endParaRPr lang="zh-CN" altLang="en-US" sz="3200" b="1" dirty="0">
              <a:solidFill>
                <a:srgbClr val="FF000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/>
                        <a:t>变形</a:t>
                      </a:r>
                      <a:endParaRPr lang="zh-CN" alt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第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3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58238" y="3576862"/>
            <a:ext cx="3702050" cy="428180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21038" y="3957862"/>
            <a:ext cx="3704590" cy="351663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4552783" y="6588667"/>
            <a:ext cx="345440" cy="3632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381111" y="2250820"/>
          <a:ext cx="11809595" cy="5561539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637519"/>
                <a:gridCol w="4267263"/>
                <a:gridCol w="2149200"/>
                <a:gridCol w="3755613"/>
              </a:tblGrid>
              <a:tr h="377393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77393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划伤、发黄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076">
                <a:tc rowSpan="8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BSY-CE013-50GC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5414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CCD，全局快门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699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1280 × 960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5414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1/3”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3.75 µm × 3.75 µm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699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699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1053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定焦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75mm 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699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同轴光源：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BSY-COS60-W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底部背光源：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BSY-HFS7070-W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2436989" y="807597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1956435" y="3499439"/>
            <a:ext cx="5074920" cy="3943350"/>
            <a:chOff x="1263" y="2996"/>
            <a:chExt cx="7992" cy="6210"/>
          </a:xfrm>
        </p:grpSpPr>
        <p:sp>
          <p:nvSpPr>
            <p:cNvPr id="49" name="矩形 48"/>
            <p:cNvSpPr/>
            <p:nvPr/>
          </p:nvSpPr>
          <p:spPr>
            <a:xfrm>
              <a:off x="6583" y="2996"/>
              <a:ext cx="2398" cy="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+75mm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50" name="矩形 49"/>
            <p:cNvSpPr/>
            <p:nvPr/>
          </p:nvSpPr>
          <p:spPr>
            <a:xfrm>
              <a:off x="6583" y="4528"/>
              <a:ext cx="2389" cy="1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同轴光源</a:t>
              </a:r>
              <a:endParaRPr lang="zh-CN" altLang="en-US" dirty="0" smtClean="0"/>
            </a:p>
          </p:txBody>
        </p:sp>
        <p:sp>
          <p:nvSpPr>
            <p:cNvPr id="51" name="矩形 50"/>
            <p:cNvSpPr/>
            <p:nvPr/>
          </p:nvSpPr>
          <p:spPr>
            <a:xfrm>
              <a:off x="6583" y="6258"/>
              <a:ext cx="2389" cy="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52" name="直接箭头连接符 51"/>
            <p:cNvCxnSpPr>
              <a:endCxn id="63" idx="3"/>
            </p:cNvCxnSpPr>
            <p:nvPr/>
          </p:nvCxnSpPr>
          <p:spPr>
            <a:xfrm rot="5400000">
              <a:off x="6116" y="4976"/>
              <a:ext cx="235" cy="1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2" y="3047"/>
              <a:ext cx="1198" cy="1253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54" name="直接连接符 53"/>
            <p:cNvCxnSpPr/>
            <p:nvPr/>
          </p:nvCxnSpPr>
          <p:spPr>
            <a:xfrm rot="5400000" flipH="1" flipV="1">
              <a:off x="3370" y="1356"/>
              <a:ext cx="6" cy="3388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/>
          </p:nvSpPr>
          <p:spPr>
            <a:xfrm>
              <a:off x="4591" y="7124"/>
              <a:ext cx="1128" cy="44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cxnSp>
          <p:nvCxnSpPr>
            <p:cNvPr id="56" name="直接连接符 55"/>
            <p:cNvCxnSpPr/>
            <p:nvPr/>
          </p:nvCxnSpPr>
          <p:spPr>
            <a:xfrm rot="5400000" flipV="1">
              <a:off x="3218" y="5731"/>
              <a:ext cx="4" cy="274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rot="5400000" flipH="1" flipV="1">
              <a:off x="3056" y="4569"/>
              <a:ext cx="20" cy="275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 rot="5400000" flipH="1" flipV="1">
              <a:off x="1904" y="5022"/>
              <a:ext cx="3898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3"/>
            <p:cNvSpPr txBox="1"/>
            <p:nvPr/>
          </p:nvSpPr>
          <p:spPr>
            <a:xfrm>
              <a:off x="1724" y="4364"/>
              <a:ext cx="1964" cy="569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 smtClean="0"/>
                <a:t>340±50mm</a:t>
              </a:r>
              <a:endParaRPr lang="zh-CN" altLang="en-US" sz="1600" dirty="0"/>
            </a:p>
          </p:txBody>
        </p:sp>
        <p:cxnSp>
          <p:nvCxnSpPr>
            <p:cNvPr id="60" name="直接箭头连接符 59"/>
            <p:cNvCxnSpPr/>
            <p:nvPr/>
          </p:nvCxnSpPr>
          <p:spPr>
            <a:xfrm rot="5400000" flipV="1">
              <a:off x="2824" y="7912"/>
              <a:ext cx="1360" cy="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12"/>
            <p:cNvSpPr txBox="1"/>
            <p:nvPr/>
          </p:nvSpPr>
          <p:spPr>
            <a:xfrm>
              <a:off x="1603" y="6244"/>
              <a:ext cx="1775" cy="55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/>
                <a:t>30±20mm</a:t>
              </a:r>
              <a:endParaRPr lang="zh-CN" altLang="en-US" sz="1400" dirty="0"/>
            </a:p>
          </p:txBody>
        </p:sp>
        <p:cxnSp>
          <p:nvCxnSpPr>
            <p:cNvPr id="62" name="直接箭头连接符 61"/>
            <p:cNvCxnSpPr/>
            <p:nvPr/>
          </p:nvCxnSpPr>
          <p:spPr>
            <a:xfrm rot="5400000">
              <a:off x="5824" y="3511"/>
              <a:ext cx="333" cy="5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3" y="4459"/>
              <a:ext cx="1904" cy="146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64" name="直接箭头连接符 63"/>
            <p:cNvCxnSpPr/>
            <p:nvPr/>
          </p:nvCxnSpPr>
          <p:spPr>
            <a:xfrm flipH="1">
              <a:off x="5974" y="6799"/>
              <a:ext cx="533" cy="4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0800000" flipV="1">
              <a:off x="3902" y="8736"/>
              <a:ext cx="2539" cy="47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66" name="直接箭头连接符 65"/>
            <p:cNvCxnSpPr>
              <a:endCxn id="65" idx="1"/>
            </p:cNvCxnSpPr>
            <p:nvPr/>
          </p:nvCxnSpPr>
          <p:spPr>
            <a:xfrm flipH="1">
              <a:off x="6441" y="8733"/>
              <a:ext cx="266" cy="2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矩形 66"/>
            <p:cNvSpPr/>
            <p:nvPr/>
          </p:nvSpPr>
          <p:spPr>
            <a:xfrm rot="21600000">
              <a:off x="6867" y="8232"/>
              <a:ext cx="2389" cy="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底部背光源</a:t>
              </a:r>
              <a:endParaRPr lang="zh-CN" altLang="en-US"/>
            </a:p>
          </p:txBody>
        </p:sp>
        <p:cxnSp>
          <p:nvCxnSpPr>
            <p:cNvPr id="68" name="直接连接符 67"/>
            <p:cNvCxnSpPr/>
            <p:nvPr/>
          </p:nvCxnSpPr>
          <p:spPr>
            <a:xfrm>
              <a:off x="1263" y="8733"/>
              <a:ext cx="3081" cy="2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/>
            <p:nvPr/>
          </p:nvCxnSpPr>
          <p:spPr>
            <a:xfrm>
              <a:off x="3529" y="6066"/>
              <a:ext cx="21" cy="92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12"/>
            <p:cNvSpPr txBox="1"/>
            <p:nvPr/>
          </p:nvSpPr>
          <p:spPr>
            <a:xfrm rot="21600000">
              <a:off x="1620" y="7591"/>
              <a:ext cx="1775" cy="55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/>
                <a:t>50±20mm</a:t>
              </a:r>
              <a:endParaRPr lang="zh-CN" altLang="en-US" sz="1400" dirty="0"/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48" name="表格 4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616041" y="2422877"/>
          <a:ext cx="10830627" cy="494093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24"/>
                <a:gridCol w="1971040"/>
                <a:gridCol w="34442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发黄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140">
                <a:tc rowSpan="8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BSY-CE013-50GC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CCD，全局快门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1280 × 960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1/3”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3.75 µm × 3.75 µm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0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定焦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75mm 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同轴光源：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BSY-COS60-W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底部背光源：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BSY-HFS7070-W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6" name="文本框 95"/>
          <p:cNvSpPr txBox="1"/>
          <p:nvPr/>
        </p:nvSpPr>
        <p:spPr>
          <a:xfrm>
            <a:off x="2436989" y="807597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 rot="10800000">
            <a:off x="1736090" y="3244597"/>
            <a:ext cx="5074920" cy="3943350"/>
            <a:chOff x="1263" y="2996"/>
            <a:chExt cx="7992" cy="6210"/>
          </a:xfrm>
        </p:grpSpPr>
        <p:sp>
          <p:nvSpPr>
            <p:cNvPr id="44" name="矩形 43"/>
            <p:cNvSpPr/>
            <p:nvPr/>
          </p:nvSpPr>
          <p:spPr>
            <a:xfrm rot="10800000">
              <a:off x="6583" y="2996"/>
              <a:ext cx="2398" cy="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130W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+75mm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45" name="矩形 44"/>
            <p:cNvSpPr/>
            <p:nvPr/>
          </p:nvSpPr>
          <p:spPr>
            <a:xfrm rot="10800000">
              <a:off x="6583" y="4528"/>
              <a:ext cx="2389" cy="1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同轴光源</a:t>
              </a:r>
              <a:endParaRPr lang="zh-CN" altLang="en-US" dirty="0" smtClean="0"/>
            </a:p>
          </p:txBody>
        </p:sp>
        <p:sp>
          <p:nvSpPr>
            <p:cNvPr id="46" name="矩形 45"/>
            <p:cNvSpPr/>
            <p:nvPr/>
          </p:nvSpPr>
          <p:spPr>
            <a:xfrm rot="10800000">
              <a:off x="6583" y="6258"/>
              <a:ext cx="2389" cy="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47" name="直接箭头连接符 46"/>
            <p:cNvCxnSpPr>
              <a:endCxn id="82" idx="3"/>
            </p:cNvCxnSpPr>
            <p:nvPr/>
          </p:nvCxnSpPr>
          <p:spPr>
            <a:xfrm rot="5400000">
              <a:off x="6116" y="4976"/>
              <a:ext cx="235" cy="1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2" y="3047"/>
              <a:ext cx="1198" cy="1253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73" name="直接连接符 72"/>
            <p:cNvCxnSpPr/>
            <p:nvPr/>
          </p:nvCxnSpPr>
          <p:spPr>
            <a:xfrm rot="5400000" flipH="1" flipV="1">
              <a:off x="3370" y="1356"/>
              <a:ext cx="6" cy="3388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/>
            <p:cNvSpPr/>
            <p:nvPr/>
          </p:nvSpPr>
          <p:spPr>
            <a:xfrm>
              <a:off x="4591" y="7124"/>
              <a:ext cx="1128" cy="44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cxnSp>
          <p:nvCxnSpPr>
            <p:cNvPr id="75" name="直接连接符 74"/>
            <p:cNvCxnSpPr/>
            <p:nvPr/>
          </p:nvCxnSpPr>
          <p:spPr>
            <a:xfrm rot="5400000" flipV="1">
              <a:off x="3218" y="5731"/>
              <a:ext cx="4" cy="274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 rot="5400000" flipH="1" flipV="1">
              <a:off x="3056" y="4569"/>
              <a:ext cx="20" cy="275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 rot="5400000" flipH="1" flipV="1">
              <a:off x="1904" y="5022"/>
              <a:ext cx="3898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本框 3"/>
            <p:cNvSpPr txBox="1"/>
            <p:nvPr/>
          </p:nvSpPr>
          <p:spPr>
            <a:xfrm rot="10800000">
              <a:off x="1724" y="4364"/>
              <a:ext cx="1964" cy="569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 smtClean="0"/>
                <a:t>340±50mm</a:t>
              </a:r>
              <a:endParaRPr lang="zh-CN" altLang="en-US" sz="1600" dirty="0"/>
            </a:p>
          </p:txBody>
        </p:sp>
        <p:cxnSp>
          <p:nvCxnSpPr>
            <p:cNvPr id="79" name="直接箭头连接符 78"/>
            <p:cNvCxnSpPr/>
            <p:nvPr/>
          </p:nvCxnSpPr>
          <p:spPr>
            <a:xfrm rot="5400000" flipV="1">
              <a:off x="2824" y="7912"/>
              <a:ext cx="1360" cy="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文本框 12"/>
            <p:cNvSpPr txBox="1"/>
            <p:nvPr/>
          </p:nvSpPr>
          <p:spPr>
            <a:xfrm rot="10800000">
              <a:off x="1603" y="6244"/>
              <a:ext cx="1775" cy="55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/>
                <a:t>30±20mm</a:t>
              </a:r>
              <a:endParaRPr lang="zh-CN" altLang="en-US" sz="1400" dirty="0"/>
            </a:p>
          </p:txBody>
        </p:sp>
        <p:cxnSp>
          <p:nvCxnSpPr>
            <p:cNvPr id="81" name="直接箭头连接符 80"/>
            <p:cNvCxnSpPr/>
            <p:nvPr/>
          </p:nvCxnSpPr>
          <p:spPr>
            <a:xfrm rot="5400000">
              <a:off x="5824" y="3511"/>
              <a:ext cx="333" cy="5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3" y="4459"/>
              <a:ext cx="1904" cy="146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83" name="直接箭头连接符 82"/>
            <p:cNvCxnSpPr/>
            <p:nvPr/>
          </p:nvCxnSpPr>
          <p:spPr>
            <a:xfrm flipH="1">
              <a:off x="5974" y="6799"/>
              <a:ext cx="533" cy="4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0800000" flipV="1">
              <a:off x="3902" y="8736"/>
              <a:ext cx="2539" cy="47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85" name="直接箭头连接符 84"/>
            <p:cNvCxnSpPr>
              <a:endCxn id="84" idx="1"/>
            </p:cNvCxnSpPr>
            <p:nvPr/>
          </p:nvCxnSpPr>
          <p:spPr>
            <a:xfrm flipH="1">
              <a:off x="6441" y="8733"/>
              <a:ext cx="266" cy="2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矩形 85"/>
            <p:cNvSpPr/>
            <p:nvPr/>
          </p:nvSpPr>
          <p:spPr>
            <a:xfrm rot="10800000">
              <a:off x="6867" y="8232"/>
              <a:ext cx="2389" cy="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底部背光源</a:t>
              </a:r>
              <a:endParaRPr lang="zh-CN" altLang="en-US"/>
            </a:p>
          </p:txBody>
        </p:sp>
        <p:cxnSp>
          <p:nvCxnSpPr>
            <p:cNvPr id="87" name="直接连接符 86"/>
            <p:cNvCxnSpPr/>
            <p:nvPr/>
          </p:nvCxnSpPr>
          <p:spPr>
            <a:xfrm>
              <a:off x="1263" y="8733"/>
              <a:ext cx="3081" cy="2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箭头连接符 87"/>
            <p:cNvCxnSpPr/>
            <p:nvPr/>
          </p:nvCxnSpPr>
          <p:spPr>
            <a:xfrm>
              <a:off x="3529" y="6066"/>
              <a:ext cx="21" cy="92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文本框 12"/>
            <p:cNvSpPr txBox="1"/>
            <p:nvPr/>
          </p:nvSpPr>
          <p:spPr>
            <a:xfrm rot="10800000">
              <a:off x="1620" y="7591"/>
              <a:ext cx="1775" cy="55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/>
                <a:t>50±20mm</a:t>
              </a:r>
              <a:endParaRPr lang="zh-CN" altLang="en-US" sz="1400" dirty="0"/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48" name="表格 4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616041" y="2422877"/>
          <a:ext cx="10830627" cy="494093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24"/>
                <a:gridCol w="1971040"/>
                <a:gridCol w="34442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变形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140">
                <a:tc rowSpan="8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BSY-CA050-10GM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CCD，全局快门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2448 × 2048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2/3”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3.45 µm × 3.45 µm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500us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0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0.8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倍远心镜头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mm 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平行背光源：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BSY-PHFS5050-W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6" name="文本框 95"/>
          <p:cNvSpPr txBox="1"/>
          <p:nvPr/>
        </p:nvSpPr>
        <p:spPr>
          <a:xfrm>
            <a:off x="2436989" y="807597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2063999" y="3345873"/>
            <a:ext cx="4835566" cy="3767858"/>
            <a:chOff x="1263" y="2996"/>
            <a:chExt cx="7993" cy="6211"/>
          </a:xfrm>
        </p:grpSpPr>
        <p:sp>
          <p:nvSpPr>
            <p:cNvPr id="51" name="矩形 50"/>
            <p:cNvSpPr/>
            <p:nvPr/>
          </p:nvSpPr>
          <p:spPr>
            <a:xfrm>
              <a:off x="6583" y="2996"/>
              <a:ext cx="2672" cy="13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500W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+0.8</a:t>
              </a:r>
              <a:r>
                <a:rPr lang="zh-CN" altLang="en-US" dirty="0" smtClean="0"/>
                <a:t>倍</a:t>
              </a:r>
              <a:r>
                <a:rPr lang="en-US" altLang="zh-CN" dirty="0" smtClean="0"/>
                <a:t>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52" name="矩形 51"/>
            <p:cNvSpPr/>
            <p:nvPr/>
          </p:nvSpPr>
          <p:spPr>
            <a:xfrm>
              <a:off x="6583" y="6258"/>
              <a:ext cx="2389" cy="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2" y="3047"/>
              <a:ext cx="1198" cy="1253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54" name="直接连接符 53"/>
            <p:cNvCxnSpPr/>
            <p:nvPr/>
          </p:nvCxnSpPr>
          <p:spPr>
            <a:xfrm rot="5400000" flipH="1" flipV="1">
              <a:off x="3370" y="1356"/>
              <a:ext cx="6" cy="3388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矩形 54"/>
            <p:cNvSpPr/>
            <p:nvPr/>
          </p:nvSpPr>
          <p:spPr>
            <a:xfrm>
              <a:off x="4591" y="7124"/>
              <a:ext cx="1128" cy="44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cxnSp>
          <p:nvCxnSpPr>
            <p:cNvPr id="56" name="直接连接符 55"/>
            <p:cNvCxnSpPr/>
            <p:nvPr/>
          </p:nvCxnSpPr>
          <p:spPr>
            <a:xfrm rot="5400000" flipV="1">
              <a:off x="3218" y="5731"/>
              <a:ext cx="4" cy="274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/>
            <p:cNvCxnSpPr/>
            <p:nvPr/>
          </p:nvCxnSpPr>
          <p:spPr>
            <a:xfrm rot="5400000" flipH="1" flipV="1">
              <a:off x="1904" y="5022"/>
              <a:ext cx="3898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3"/>
            <p:cNvSpPr txBox="1"/>
            <p:nvPr/>
          </p:nvSpPr>
          <p:spPr>
            <a:xfrm>
              <a:off x="1724" y="4364"/>
              <a:ext cx="1964" cy="569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 smtClean="0"/>
                <a:t>300±20mm</a:t>
              </a:r>
              <a:endParaRPr lang="zh-CN" altLang="en-US" sz="1600" dirty="0"/>
            </a:p>
          </p:txBody>
        </p:sp>
        <p:cxnSp>
          <p:nvCxnSpPr>
            <p:cNvPr id="59" name="直接箭头连接符 58"/>
            <p:cNvCxnSpPr/>
            <p:nvPr/>
          </p:nvCxnSpPr>
          <p:spPr>
            <a:xfrm rot="5400000" flipV="1">
              <a:off x="2824" y="7912"/>
              <a:ext cx="1360" cy="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rot="5400000">
              <a:off x="5824" y="3511"/>
              <a:ext cx="333" cy="5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 flipH="1">
              <a:off x="5974" y="6799"/>
              <a:ext cx="533" cy="4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0800000" flipV="1">
              <a:off x="3902" y="8736"/>
              <a:ext cx="2539" cy="47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63" name="直接箭头连接符 62"/>
            <p:cNvCxnSpPr>
              <a:endCxn id="62" idx="1"/>
            </p:cNvCxnSpPr>
            <p:nvPr/>
          </p:nvCxnSpPr>
          <p:spPr>
            <a:xfrm flipH="1">
              <a:off x="6441" y="8733"/>
              <a:ext cx="266" cy="2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矩形 63"/>
            <p:cNvSpPr/>
            <p:nvPr/>
          </p:nvSpPr>
          <p:spPr>
            <a:xfrm rot="21600000">
              <a:off x="6867" y="8232"/>
              <a:ext cx="2389" cy="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平行背光源</a:t>
              </a:r>
              <a:endParaRPr lang="zh-CN" altLang="en-US"/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1263" y="8733"/>
              <a:ext cx="3081" cy="2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12"/>
            <p:cNvSpPr txBox="1"/>
            <p:nvPr/>
          </p:nvSpPr>
          <p:spPr>
            <a:xfrm rot="21600000">
              <a:off x="1620" y="7591"/>
              <a:ext cx="1775" cy="55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/>
                <a:t>50±20mm</a:t>
              </a:r>
              <a:endParaRPr lang="zh-CN" altLang="en-US" sz="1400" dirty="0"/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48" name="表格 4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616041" y="2422877"/>
          <a:ext cx="10830627" cy="494093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24"/>
                <a:gridCol w="1971040"/>
                <a:gridCol w="34442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检测工位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变形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140">
                <a:tc rowSpan="8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BSY-CA050-10GM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CCD，全局快门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2448 × 2048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2/3” 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3.45 µm × 3.45 µm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30mm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500us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0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0.8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倍远心镜头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mm 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平行背光源：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BSY-PHFS5050-W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同轴光源：</a:t>
                      </a: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BSY-COS60-W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6" name="文本框 95"/>
          <p:cNvSpPr txBox="1"/>
          <p:nvPr/>
        </p:nvSpPr>
        <p:spPr>
          <a:xfrm>
            <a:off x="2436989" y="807597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 rot="10800000">
            <a:off x="1862800" y="3449782"/>
            <a:ext cx="5203017" cy="3521182"/>
            <a:chOff x="1263" y="2996"/>
            <a:chExt cx="7992" cy="6210"/>
          </a:xfrm>
        </p:grpSpPr>
        <p:sp>
          <p:nvSpPr>
            <p:cNvPr id="38" name="矩形 37"/>
            <p:cNvSpPr/>
            <p:nvPr/>
          </p:nvSpPr>
          <p:spPr>
            <a:xfrm rot="10800000">
              <a:off x="6583" y="2996"/>
              <a:ext cx="2398" cy="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/>
                <a:t>500W</a:t>
              </a:r>
              <a:r>
                <a:rPr lang="zh-CN" altLang="en-US" dirty="0" smtClean="0"/>
                <a:t>相机</a:t>
              </a:r>
              <a:r>
                <a:rPr lang="en-US" altLang="zh-CN" dirty="0" smtClean="0"/>
                <a:t>+50mm</a:t>
              </a:r>
              <a:r>
                <a:rPr lang="zh-CN" altLang="en-US" dirty="0" smtClean="0"/>
                <a:t>镜头</a:t>
              </a:r>
              <a:endParaRPr lang="zh-CN" altLang="en-US" dirty="0" smtClean="0"/>
            </a:p>
          </p:txBody>
        </p:sp>
        <p:sp>
          <p:nvSpPr>
            <p:cNvPr id="39" name="矩形 38"/>
            <p:cNvSpPr/>
            <p:nvPr/>
          </p:nvSpPr>
          <p:spPr>
            <a:xfrm rot="10800000">
              <a:off x="6583" y="4528"/>
              <a:ext cx="2389" cy="11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 smtClean="0"/>
                <a:t>同轴光源</a:t>
              </a:r>
              <a:endParaRPr lang="zh-CN" altLang="en-US" dirty="0" smtClean="0"/>
            </a:p>
          </p:txBody>
        </p:sp>
        <p:sp>
          <p:nvSpPr>
            <p:cNvPr id="40" name="矩形 39"/>
            <p:cNvSpPr/>
            <p:nvPr/>
          </p:nvSpPr>
          <p:spPr>
            <a:xfrm rot="10800000">
              <a:off x="6583" y="6258"/>
              <a:ext cx="2389" cy="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产品</a:t>
              </a:r>
              <a:endParaRPr lang="zh-CN" altLang="en-US"/>
            </a:p>
          </p:txBody>
        </p:sp>
        <p:cxnSp>
          <p:nvCxnSpPr>
            <p:cNvPr id="41" name="直接箭头连接符 40"/>
            <p:cNvCxnSpPr>
              <a:endCxn id="70" idx="3"/>
            </p:cNvCxnSpPr>
            <p:nvPr/>
          </p:nvCxnSpPr>
          <p:spPr>
            <a:xfrm rot="5400000">
              <a:off x="6116" y="4976"/>
              <a:ext cx="235" cy="1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42" y="3047"/>
              <a:ext cx="1198" cy="1253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43" name="直接连接符 42"/>
            <p:cNvCxnSpPr/>
            <p:nvPr/>
          </p:nvCxnSpPr>
          <p:spPr>
            <a:xfrm rot="5400000" flipH="1" flipV="1">
              <a:off x="3370" y="1356"/>
              <a:ext cx="6" cy="3388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/>
            <p:cNvSpPr/>
            <p:nvPr/>
          </p:nvSpPr>
          <p:spPr>
            <a:xfrm>
              <a:off x="4591" y="7124"/>
              <a:ext cx="1128" cy="44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cxnSp>
          <p:nvCxnSpPr>
            <p:cNvPr id="45" name="直接连接符 44"/>
            <p:cNvCxnSpPr/>
            <p:nvPr/>
          </p:nvCxnSpPr>
          <p:spPr>
            <a:xfrm rot="5400000" flipV="1">
              <a:off x="3218" y="5731"/>
              <a:ext cx="4" cy="274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rot="5400000" flipH="1" flipV="1">
              <a:off x="3056" y="4569"/>
              <a:ext cx="20" cy="275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 rot="5400000" flipH="1" flipV="1">
              <a:off x="1904" y="5022"/>
              <a:ext cx="3898" cy="1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3"/>
            <p:cNvSpPr txBox="1"/>
            <p:nvPr/>
          </p:nvSpPr>
          <p:spPr>
            <a:xfrm rot="10800000">
              <a:off x="1724" y="4364"/>
              <a:ext cx="1964" cy="569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 smtClean="0"/>
                <a:t>300±50mm</a:t>
              </a:r>
              <a:endParaRPr lang="zh-CN" altLang="en-US" sz="1600" dirty="0"/>
            </a:p>
          </p:txBody>
        </p:sp>
        <p:cxnSp>
          <p:nvCxnSpPr>
            <p:cNvPr id="67" name="直接箭头连接符 66"/>
            <p:cNvCxnSpPr/>
            <p:nvPr/>
          </p:nvCxnSpPr>
          <p:spPr>
            <a:xfrm rot="5400000" flipV="1">
              <a:off x="2824" y="7912"/>
              <a:ext cx="1360" cy="1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12"/>
            <p:cNvSpPr txBox="1"/>
            <p:nvPr/>
          </p:nvSpPr>
          <p:spPr>
            <a:xfrm rot="10800000">
              <a:off x="1603" y="6244"/>
              <a:ext cx="1775" cy="55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/>
                <a:t>30±20mm</a:t>
              </a:r>
              <a:endParaRPr lang="zh-CN" altLang="en-US" sz="1400" dirty="0"/>
            </a:p>
          </p:txBody>
        </p:sp>
        <p:cxnSp>
          <p:nvCxnSpPr>
            <p:cNvPr id="69" name="直接箭头连接符 68"/>
            <p:cNvCxnSpPr/>
            <p:nvPr/>
          </p:nvCxnSpPr>
          <p:spPr>
            <a:xfrm rot="5400000">
              <a:off x="5824" y="3511"/>
              <a:ext cx="333" cy="55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33" y="4459"/>
              <a:ext cx="1904" cy="146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71" name="直接箭头连接符 70"/>
            <p:cNvCxnSpPr/>
            <p:nvPr/>
          </p:nvCxnSpPr>
          <p:spPr>
            <a:xfrm flipH="1">
              <a:off x="5974" y="6799"/>
              <a:ext cx="533" cy="46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0800000" flipV="1">
              <a:off x="3902" y="8736"/>
              <a:ext cx="2539" cy="471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73" name="直接箭头连接符 72"/>
            <p:cNvCxnSpPr>
              <a:endCxn id="72" idx="1"/>
            </p:cNvCxnSpPr>
            <p:nvPr/>
          </p:nvCxnSpPr>
          <p:spPr>
            <a:xfrm flipH="1">
              <a:off x="6441" y="8733"/>
              <a:ext cx="266" cy="2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矩形 73"/>
            <p:cNvSpPr/>
            <p:nvPr/>
          </p:nvSpPr>
          <p:spPr>
            <a:xfrm rot="10800000">
              <a:off x="6867" y="8232"/>
              <a:ext cx="2389" cy="8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底部背光源</a:t>
              </a:r>
              <a:endParaRPr lang="zh-CN" altLang="en-US"/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263" y="8733"/>
              <a:ext cx="3081" cy="2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/>
            <p:cNvCxnSpPr/>
            <p:nvPr/>
          </p:nvCxnSpPr>
          <p:spPr>
            <a:xfrm>
              <a:off x="3529" y="6066"/>
              <a:ext cx="21" cy="922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文本框 12"/>
            <p:cNvSpPr txBox="1"/>
            <p:nvPr/>
          </p:nvSpPr>
          <p:spPr>
            <a:xfrm rot="10800000">
              <a:off x="1620" y="7591"/>
              <a:ext cx="1775" cy="55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 smtClean="0"/>
                <a:t>50±20mm</a:t>
              </a:r>
              <a:endParaRPr lang="zh-CN" altLang="en-US" sz="1400" dirty="0"/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43" name="表格 4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616041" y="2422877"/>
          <a:ext cx="10830627" cy="5184775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501775"/>
                <a:gridCol w="3913524"/>
                <a:gridCol w="1971040"/>
                <a:gridCol w="3444288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lang="zh-CN" altLang="en-US" sz="1600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镜头相机参数</a:t>
                      </a:r>
                      <a:endParaRPr lang="zh-CN" altLang="en-US" sz="1600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 hMerge="1"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检测项内容</a:t>
                      </a:r>
                      <a:r>
                        <a:rPr lang="en-US" altLang="zh-CN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</a:rPr>
                        <a:t>变形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140">
                <a:tc rowSpan="8"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8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相机分型号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LJ-V7060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传感器类型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分辨率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1024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56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靶面</a:t>
                      </a: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，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像元尺寸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16mm</a:t>
                      </a: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视野大小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16mm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/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曝光大小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4000HZ</a:t>
                      </a: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4025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镜头类型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4990">
                <a:tc vMerge="1" gridSpan="2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光源类型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579505" y="3619067"/>
            <a:ext cx="3975100" cy="3496628"/>
            <a:chOff x="2579505" y="3619067"/>
            <a:chExt cx="3975100" cy="3496628"/>
          </a:xfrm>
        </p:grpSpPr>
        <p:cxnSp>
          <p:nvCxnSpPr>
            <p:cNvPr id="44" name="直接连接符 43"/>
            <p:cNvCxnSpPr/>
            <p:nvPr/>
          </p:nvCxnSpPr>
          <p:spPr>
            <a:xfrm flipV="1">
              <a:off x="3372620" y="7062672"/>
              <a:ext cx="1763395" cy="9525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5116013" y="4805565"/>
              <a:ext cx="19050" cy="231013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3"/>
            <p:cNvSpPr txBox="1"/>
            <p:nvPr/>
          </p:nvSpPr>
          <p:spPr>
            <a:xfrm>
              <a:off x="5155700" y="5127827"/>
              <a:ext cx="1398905" cy="346710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dirty="0" smtClean="0"/>
                <a:t>80±30mm</a:t>
              </a:r>
              <a:endParaRPr lang="zh-CN" altLang="en-US" sz="1600" dirty="0"/>
            </a:p>
          </p:txBody>
        </p:sp>
        <p:pic>
          <p:nvPicPr>
            <p:cNvPr id="47" name="图片 46" descr="1653371238(1)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9505" y="3619067"/>
              <a:ext cx="2061845" cy="3441065"/>
            </a:xfrm>
            <a:prstGeom prst="rect">
              <a:avLst/>
            </a:prstGeom>
          </p:spPr>
        </p:pic>
        <p:cxnSp>
          <p:nvCxnSpPr>
            <p:cNvPr id="49" name="直接连接符 48"/>
            <p:cNvCxnSpPr/>
            <p:nvPr/>
          </p:nvCxnSpPr>
          <p:spPr>
            <a:xfrm flipH="1">
              <a:off x="4219075" y="4763337"/>
              <a:ext cx="1073785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文本框 72"/>
          <p:cNvSpPr txBox="1"/>
          <p:nvPr/>
        </p:nvSpPr>
        <p:spPr>
          <a:xfrm>
            <a:off x="2436989" y="807597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3424337" y="2659292"/>
            <a:ext cx="2455235" cy="3581620"/>
            <a:chOff x="1050203" y="1621725"/>
            <a:chExt cx="2455235" cy="3581620"/>
          </a:xfrm>
        </p:grpSpPr>
        <p:sp>
          <p:nvSpPr>
            <p:cNvPr id="34" name="MH_Others_1"/>
            <p:cNvSpPr txBox="1"/>
            <p:nvPr>
              <p:custDataLst>
                <p:tags r:id="rId2"/>
              </p:custDataLst>
            </p:nvPr>
          </p:nvSpPr>
          <p:spPr>
            <a:xfrm>
              <a:off x="1643746" y="1621725"/>
              <a:ext cx="1229888" cy="3581620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lIns="0" tIns="0" rIns="0" bIns="0" rtlCol="0" anchor="ctr" anchorCtr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99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ea typeface="思源黑体" panose="020B0400000000000000" charset="-122"/>
                  <a:sym typeface="Arial" panose="020B0604020202020204" pitchFamily="34" charset="0"/>
                </a:rPr>
                <a:t>目录</a:t>
              </a:r>
              <a:endParaRPr lang="zh-CN" altLang="en-US" sz="799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思源黑体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5" name="MH_Others_2"/>
            <p:cNvSpPr txBox="1"/>
            <p:nvPr>
              <p:custDataLst>
                <p:tags r:id="rId3"/>
              </p:custDataLst>
            </p:nvPr>
          </p:nvSpPr>
          <p:spPr>
            <a:xfrm rot="5400000">
              <a:off x="-277623" y="3309739"/>
              <a:ext cx="3114122" cy="45847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86487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980" dirty="0">
                  <a:solidFill>
                    <a:schemeClr val="tx2">
                      <a:lumMod val="75000"/>
                    </a:schemeClr>
                  </a:solidFill>
                  <a:latin typeface="思源黑体" panose="020B0400000000000000" charset="-122"/>
                  <a:ea typeface="思源黑体" panose="020B0400000000000000" charset="-122"/>
                  <a:sym typeface="Arial" panose="020B0604020202020204" pitchFamily="34" charset="0"/>
                </a:rPr>
                <a:t>CONTENTS</a:t>
              </a:r>
              <a:endParaRPr lang="zh-CN" altLang="en-US" sz="2980" dirty="0">
                <a:solidFill>
                  <a:schemeClr val="tx2">
                    <a:lumMod val="75000"/>
                  </a:schemeClr>
                </a:solidFill>
                <a:latin typeface="思源黑体" panose="020B0400000000000000" charset="-122"/>
                <a:ea typeface="思源黑体" panose="020B04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3041850" y="2627705"/>
              <a:ext cx="46358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>
                  <a:solidFill>
                    <a:schemeClr val="tx2">
                      <a:lumMod val="75000"/>
                    </a:schemeClr>
                  </a:solidFill>
                  <a:latin typeface="+mj-ea"/>
                  <a:ea typeface="+mj-ea"/>
                </a:rPr>
                <a:t>|</a:t>
              </a:r>
              <a:endParaRPr lang="zh-CN" altLang="en-US" sz="9600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137651" y="2944828"/>
            <a:ext cx="3188970" cy="3804920"/>
            <a:chOff x="7533005" y="2435225"/>
            <a:chExt cx="3188970" cy="3804920"/>
          </a:xfrm>
        </p:grpSpPr>
        <p:sp>
          <p:nvSpPr>
            <p:cNvPr id="38" name="矩形: 圆角 46"/>
            <p:cNvSpPr/>
            <p:nvPr/>
          </p:nvSpPr>
          <p:spPr>
            <a:xfrm>
              <a:off x="7549515" y="2915285"/>
              <a:ext cx="3083560" cy="36004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b="1" dirty="0" smtClean="0"/>
                <a:t>二  </a:t>
              </a:r>
              <a:r>
                <a:rPr lang="zh-CN" altLang="en-US" b="1" dirty="0" smtClean="0">
                  <a:solidFill>
                    <a:srgbClr val="FFFFFF"/>
                  </a:solidFill>
                </a:rPr>
                <a:t>视觉</a:t>
              </a:r>
              <a:r>
                <a:rPr lang="zh-CN" altLang="en-US" b="1" dirty="0">
                  <a:solidFill>
                    <a:srgbClr val="FFFFFF"/>
                  </a:solidFill>
                </a:rPr>
                <a:t>检测</a:t>
              </a:r>
              <a:r>
                <a:rPr lang="zh-CN" altLang="en-US" b="1" dirty="0" smtClean="0">
                  <a:solidFill>
                    <a:srgbClr val="FFFFFF"/>
                  </a:solidFill>
                </a:rPr>
                <a:t>说明</a:t>
              </a:r>
              <a:endParaRPr lang="zh-CN" altLang="en-US" b="1" dirty="0">
                <a:solidFill>
                  <a:schemeClr val="bg1"/>
                </a:solidFill>
                <a:ea typeface="思源黑体" panose="020B0400000000000000" charset="-122"/>
              </a:endParaRPr>
            </a:p>
          </p:txBody>
        </p:sp>
        <p:sp>
          <p:nvSpPr>
            <p:cNvPr id="39" name="矩形: 圆角 54"/>
            <p:cNvSpPr/>
            <p:nvPr/>
          </p:nvSpPr>
          <p:spPr>
            <a:xfrm>
              <a:off x="7552690" y="5236527"/>
              <a:ext cx="3056255" cy="3600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b="1" dirty="0" smtClean="0">
                  <a:ea typeface="思源黑体" panose="020B0400000000000000"/>
                </a:rPr>
                <a:t>七  </a:t>
              </a:r>
              <a:r>
                <a:rPr lang="zh-CN" altLang="en-US" b="1" dirty="0" smtClean="0"/>
                <a:t>设备</a:t>
              </a:r>
              <a:r>
                <a:rPr lang="zh-CN" altLang="en-US" b="1" dirty="0"/>
                <a:t>结构</a:t>
              </a:r>
              <a:r>
                <a:rPr lang="zh-CN" altLang="en-US" b="1" dirty="0" smtClean="0"/>
                <a:t>说明</a:t>
              </a:r>
              <a:endParaRPr lang="zh-CN" altLang="en-US" b="1" dirty="0">
                <a:solidFill>
                  <a:schemeClr val="bg1"/>
                </a:solidFill>
                <a:ea typeface="思源黑体" panose="020B0400000000000000"/>
                <a:cs typeface="+mj-lt"/>
              </a:endParaRPr>
            </a:p>
          </p:txBody>
        </p:sp>
        <p:sp>
          <p:nvSpPr>
            <p:cNvPr id="40" name="矩形: 圆角 56"/>
            <p:cNvSpPr/>
            <p:nvPr/>
          </p:nvSpPr>
          <p:spPr>
            <a:xfrm>
              <a:off x="7554595" y="4757420"/>
              <a:ext cx="3078480" cy="360045"/>
            </a:xfrm>
            <a:prstGeom prst="round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+mj-lt"/>
                  <a:ea typeface="思源黑体" panose="020B0400000000000000"/>
                  <a:cs typeface="+mj-lt"/>
                </a:rPr>
                <a:t>六 </a:t>
              </a:r>
              <a:r>
                <a:rPr lang="zh-CN" altLang="en-US" b="1" dirty="0" smtClean="0">
                  <a:solidFill>
                    <a:schemeClr val="bg1"/>
                  </a:solidFill>
                </a:rPr>
                <a:t>设备</a:t>
              </a:r>
              <a:r>
                <a:rPr lang="zh-CN" altLang="en-US" b="1" dirty="0">
                  <a:solidFill>
                    <a:schemeClr val="bg1"/>
                  </a:solidFill>
                </a:rPr>
                <a:t>外形尺寸</a:t>
              </a:r>
              <a:r>
                <a:rPr lang="en-US" altLang="zh-CN" b="1" dirty="0">
                  <a:solidFill>
                    <a:schemeClr val="bg1"/>
                  </a:solidFill>
                </a:rPr>
                <a:t> </a:t>
              </a:r>
              <a:endParaRPr lang="zh-CN" altLang="en-US" b="1" dirty="0">
                <a:solidFill>
                  <a:schemeClr val="bg1"/>
                </a:solidFill>
                <a:ea typeface="思源黑体" panose="020B0400000000000000" charset="-122"/>
              </a:endParaRPr>
            </a:p>
          </p:txBody>
        </p:sp>
        <p:sp>
          <p:nvSpPr>
            <p:cNvPr id="41" name="矩形: 圆角 53"/>
            <p:cNvSpPr/>
            <p:nvPr/>
          </p:nvSpPr>
          <p:spPr>
            <a:xfrm>
              <a:off x="7555230" y="2435225"/>
              <a:ext cx="3088005" cy="3600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zh-CN" altLang="en-US" b="1" dirty="0">
                  <a:solidFill>
                    <a:schemeClr val="bg1"/>
                  </a:solidFill>
                </a:rPr>
                <a:t>一        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TextBox 2"/>
            <p:cNvSpPr>
              <a:spLocks noChangeArrowheads="1"/>
            </p:cNvSpPr>
            <p:nvPr/>
          </p:nvSpPr>
          <p:spPr bwMode="auto">
            <a:xfrm>
              <a:off x="7947660" y="5870575"/>
              <a:ext cx="1628140" cy="3695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endParaRPr lang="zh-CN" altLang="en-US" b="1" dirty="0">
                <a:solidFill>
                  <a:schemeClr val="bg1"/>
                </a:solidFill>
                <a:ea typeface="思源黑体" panose="020B0400000000000000" charset="-122"/>
              </a:endParaRPr>
            </a:p>
          </p:txBody>
        </p:sp>
        <p:sp>
          <p:nvSpPr>
            <p:cNvPr id="43" name="TextBox 2"/>
            <p:cNvSpPr>
              <a:spLocks noChangeArrowheads="1"/>
            </p:cNvSpPr>
            <p:nvPr/>
          </p:nvSpPr>
          <p:spPr bwMode="auto">
            <a:xfrm>
              <a:off x="7948930" y="2449195"/>
              <a:ext cx="1626870" cy="3683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ea typeface="思源黑体" panose="020B0400000000000000" charset="-122"/>
                </a:rPr>
                <a:t>项目概述</a:t>
              </a:r>
              <a:endParaRPr lang="zh-CN" altLang="en-US" b="1" dirty="0">
                <a:solidFill>
                  <a:schemeClr val="bg1"/>
                </a:solidFill>
                <a:ea typeface="思源黑体" panose="020B0400000000000000" charset="-122"/>
              </a:endParaRPr>
            </a:p>
          </p:txBody>
        </p:sp>
        <p:sp>
          <p:nvSpPr>
            <p:cNvPr id="44" name="TextBox 2"/>
            <p:cNvSpPr>
              <a:spLocks noChangeArrowheads="1"/>
            </p:cNvSpPr>
            <p:nvPr/>
          </p:nvSpPr>
          <p:spPr bwMode="auto">
            <a:xfrm>
              <a:off x="7895589" y="4754245"/>
              <a:ext cx="2686685" cy="3683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endParaRPr lang="zh-CN" altLang="en-US" b="1" dirty="0">
                <a:solidFill>
                  <a:schemeClr val="bg1"/>
                </a:solidFill>
                <a:ea typeface="思源黑体" panose="020B0400000000000000" charset="-122"/>
              </a:endParaRPr>
            </a:p>
          </p:txBody>
        </p:sp>
        <p:sp>
          <p:nvSpPr>
            <p:cNvPr id="45" name="TextBox 2"/>
            <p:cNvSpPr>
              <a:spLocks noChangeArrowheads="1"/>
            </p:cNvSpPr>
            <p:nvPr/>
          </p:nvSpPr>
          <p:spPr bwMode="auto">
            <a:xfrm>
              <a:off x="7895590" y="5248593"/>
              <a:ext cx="2826385" cy="36830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endParaRPr lang="zh-CN" altLang="en-US" b="1" dirty="0">
                <a:solidFill>
                  <a:schemeClr val="bg1"/>
                </a:solidFill>
                <a:ea typeface="思源黑体" panose="020B0400000000000000"/>
              </a:endParaRPr>
            </a:p>
          </p:txBody>
        </p:sp>
        <p:sp>
          <p:nvSpPr>
            <p:cNvPr id="46" name="TextBox 2"/>
            <p:cNvSpPr>
              <a:spLocks noChangeArrowheads="1"/>
            </p:cNvSpPr>
            <p:nvPr/>
          </p:nvSpPr>
          <p:spPr bwMode="auto">
            <a:xfrm>
              <a:off x="7895590" y="5165725"/>
              <a:ext cx="1822450" cy="36957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endParaRPr lang="zh-CN" altLang="en-US" b="1" dirty="0">
                <a:solidFill>
                  <a:schemeClr val="bg1"/>
                </a:solidFill>
                <a:ea typeface="思源黑体" panose="020B0400000000000000" charset="-122"/>
              </a:endParaRPr>
            </a:p>
          </p:txBody>
        </p:sp>
        <p:sp>
          <p:nvSpPr>
            <p:cNvPr id="47" name="矩形: 圆角 43"/>
            <p:cNvSpPr/>
            <p:nvPr/>
          </p:nvSpPr>
          <p:spPr>
            <a:xfrm>
              <a:off x="7545070" y="3375660"/>
              <a:ext cx="3088005" cy="3600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b="1" dirty="0" smtClean="0">
                  <a:solidFill>
                    <a:schemeClr val="bg1"/>
                  </a:solidFill>
                </a:rPr>
                <a:t>三  </a:t>
              </a:r>
              <a:r>
                <a:rPr lang="zh-CN" altLang="en-US" b="1" dirty="0" smtClean="0">
                  <a:solidFill>
                    <a:schemeClr val="bg1"/>
                  </a:solidFill>
                  <a:ea typeface="思源黑体" panose="020B0400000000000000"/>
                  <a:cs typeface="+mj-lt"/>
                </a:rPr>
                <a:t>视觉</a:t>
              </a:r>
              <a:r>
                <a:rPr lang="zh-CN" altLang="en-US" b="1" dirty="0">
                  <a:solidFill>
                    <a:schemeClr val="bg1"/>
                  </a:solidFill>
                  <a:ea typeface="思源黑体" panose="020B0400000000000000"/>
                  <a:cs typeface="+mj-lt"/>
                </a:rPr>
                <a:t>检测</a:t>
              </a:r>
              <a:r>
                <a:rPr lang="zh-CN" altLang="en-US" b="1" dirty="0" smtClean="0">
                  <a:solidFill>
                    <a:schemeClr val="bg1"/>
                  </a:solidFill>
                  <a:ea typeface="思源黑体" panose="020B0400000000000000"/>
                  <a:cs typeface="+mj-lt"/>
                </a:rPr>
                <a:t>汇总</a:t>
              </a:r>
              <a:endParaRPr lang="zh-CN" altLang="en-US" b="1" dirty="0">
                <a:solidFill>
                  <a:schemeClr val="bg1"/>
                </a:solidFill>
                <a:ea typeface="思源黑体" panose="020B0400000000000000"/>
                <a:cs typeface="+mj-lt"/>
              </a:endParaRPr>
            </a:p>
          </p:txBody>
        </p:sp>
        <p:sp>
          <p:nvSpPr>
            <p:cNvPr id="48" name="矩形: 圆角 59"/>
            <p:cNvSpPr/>
            <p:nvPr/>
          </p:nvSpPr>
          <p:spPr>
            <a:xfrm>
              <a:off x="7533005" y="3836035"/>
              <a:ext cx="3099435" cy="360045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b="1" dirty="0" smtClean="0"/>
                <a:t>四  </a:t>
              </a:r>
              <a:r>
                <a:rPr lang="zh-CN" altLang="en-US" b="1" dirty="0" smtClean="0">
                  <a:solidFill>
                    <a:srgbClr val="FFFFFF"/>
                  </a:solidFill>
                  <a:sym typeface="+mn-ea"/>
                </a:rPr>
                <a:t>视觉配置</a:t>
              </a:r>
              <a:endParaRPr lang="zh-CN" altLang="en-US" b="1" dirty="0"/>
            </a:p>
          </p:txBody>
        </p:sp>
        <p:sp>
          <p:nvSpPr>
            <p:cNvPr id="49" name="矩形: 圆角 39"/>
            <p:cNvSpPr/>
            <p:nvPr/>
          </p:nvSpPr>
          <p:spPr>
            <a:xfrm>
              <a:off x="7533005" y="4289425"/>
              <a:ext cx="3100070" cy="36004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rgbClr val="333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b="1" dirty="0" smtClean="0">
                  <a:solidFill>
                    <a:srgbClr val="FFFFFF"/>
                  </a:solidFill>
                </a:rPr>
                <a:t>五  </a:t>
              </a:r>
              <a:r>
                <a:rPr lang="zh-CN" altLang="en-US" b="1" dirty="0" smtClean="0"/>
                <a:t>设备</a:t>
              </a:r>
              <a:r>
                <a:rPr lang="zh-CN" altLang="en-US" b="1" dirty="0"/>
                <a:t>流程</a:t>
              </a:r>
              <a:r>
                <a:rPr lang="zh-CN" altLang="en-US" b="1" dirty="0" smtClean="0"/>
                <a:t>说明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36989" y="807597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三、视觉检测汇总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2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400783" y="1987990"/>
          <a:ext cx="11498093" cy="50174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36579"/>
                <a:gridCol w="1921497"/>
                <a:gridCol w="2141642"/>
                <a:gridCol w="1597682"/>
                <a:gridCol w="1631068"/>
                <a:gridCol w="3369625"/>
              </a:tblGrid>
              <a:tr h="534321"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序号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检测项名称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判定标准定义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判定依据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  <a:buNone/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可行性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30000"/>
                        </a:lnSpc>
                      </a:pPr>
                      <a:r>
                        <a:rPr lang="zh-CN" altLang="en-US" sz="16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备注</a:t>
                      </a:r>
                      <a:endParaRPr lang="zh-CN" altLang="en-US" sz="16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64543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1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dirty="0">
                          <a:effectLst/>
                          <a:sym typeface="+mn-ea"/>
                        </a:rPr>
                        <a:t>划伤</a:t>
                      </a:r>
                      <a:endParaRPr lang="zh-CN" altLang="en-US" sz="14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sym typeface="+mn-ea"/>
                        </a:rPr>
                        <a:t>脏污大小长宽±</a:t>
                      </a:r>
                      <a:r>
                        <a:rPr lang="en-US" altLang="zh-CN" sz="1400" dirty="0">
                          <a:effectLst/>
                          <a:sym typeface="+mn-ea"/>
                        </a:rPr>
                        <a:t>0.5mm</a:t>
                      </a:r>
                      <a:r>
                        <a:rPr lang="zh-CN" altLang="en-US" sz="1400" dirty="0">
                          <a:effectLst/>
                          <a:sym typeface="+mn-ea"/>
                        </a:rPr>
                        <a:t>。</a:t>
                      </a:r>
                      <a:endParaRPr lang="zh-CN" altLang="en-US" sz="14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实物样品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zh-CN" altLang="en-US" sz="12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/>
                </a:tc>
              </a:tr>
              <a:tr h="7360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2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dirty="0">
                          <a:effectLst/>
                          <a:sym typeface="+mn-ea"/>
                        </a:rPr>
                        <a:t>发黄</a:t>
                      </a:r>
                      <a:endParaRPr lang="zh-CN" altLang="en-US" sz="14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sym typeface="+mn-ea"/>
                        </a:rPr>
                        <a:t>脏污大小长宽±</a:t>
                      </a:r>
                      <a:r>
                        <a:rPr lang="en-US" altLang="zh-CN" sz="1400" dirty="0">
                          <a:effectLst/>
                          <a:sym typeface="+mn-ea"/>
                        </a:rPr>
                        <a:t>0.5mm</a:t>
                      </a:r>
                      <a:r>
                        <a:rPr lang="zh-CN" altLang="en-US" sz="1400" dirty="0">
                          <a:effectLst/>
                          <a:sym typeface="+mn-ea"/>
                        </a:rPr>
                        <a:t>。</a:t>
                      </a:r>
                      <a:endParaRPr lang="en-US" altLang="zh-CN" sz="14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实物样品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大部分可行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r>
                        <a:rPr lang="zh-CN" altLang="en-US" sz="1200" dirty="0">
                          <a:latin typeface="思源黑体" panose="020B0400000000000000" charset="-122"/>
                          <a:ea typeface="思源黑体" panose="020B0400000000000000" charset="-122"/>
                        </a:rPr>
                        <a:t>发黄不良品轻微到接近合格品，没有差异，不可检测。由于材质本身的原因，获取的图像有发白有发黑，容易造成误检。</a:t>
                      </a:r>
                      <a:endParaRPr lang="zh-CN" altLang="en-US" sz="1200" dirty="0"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/>
                </a:tc>
              </a:tr>
              <a:tr h="5981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3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zh-CN" altLang="en-US" sz="1400" dirty="0" smtClean="0">
                          <a:effectLst/>
                          <a:sym typeface="+mn-ea"/>
                        </a:rPr>
                        <a:t>变形</a:t>
                      </a:r>
                      <a:r>
                        <a:rPr lang="en-US" altLang="zh-CN" sz="1400" dirty="0" smtClean="0">
                          <a:effectLst/>
                          <a:sym typeface="+mn-ea"/>
                        </a:rPr>
                        <a:t>-2D</a:t>
                      </a:r>
                      <a:endParaRPr lang="zh-CN" altLang="en-US" sz="14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sym typeface="+mn-ea"/>
                        </a:rPr>
                        <a:t>用尺寸测量法的</a:t>
                      </a:r>
                      <a:r>
                        <a:rPr lang="zh-CN" altLang="en-US" sz="1400" dirty="0" smtClean="0">
                          <a:effectLst/>
                          <a:sym typeface="+mn-ea"/>
                        </a:rPr>
                        <a:t>方式检测</a:t>
                      </a:r>
                      <a:r>
                        <a:rPr lang="zh-CN" altLang="en-US" sz="1400" dirty="0">
                          <a:effectLst/>
                          <a:sym typeface="+mn-ea"/>
                        </a:rPr>
                        <a:t>变形，不稳定。</a:t>
                      </a:r>
                      <a:endParaRPr lang="zh-CN" altLang="en-US" sz="14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实物样品</a:t>
                      </a:r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部分可行</a:t>
                      </a: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l" defTabSz="1200150" rtl="0" eaLnBrk="1" fontAlgn="auto" latinLnBrk="0" hangingPunct="1">
                        <a:lnSpc>
                          <a:spcPct val="2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明显变形可行</a:t>
                      </a:r>
                      <a:endParaRPr lang="en-US" altLang="zh-CN" sz="1200" u="none" strike="noStrike" kern="1200" dirty="0" smtClean="0"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  <a:p>
                      <a:pPr marL="0" marR="0" indent="0" algn="l" defTabSz="1200150" rtl="0" eaLnBrk="1" fontAlgn="auto" latinLnBrk="0" hangingPunct="1">
                        <a:lnSpc>
                          <a:spcPct val="2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2D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检测误判率和漏检率会很高。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/>
                </a:tc>
              </a:tr>
              <a:tr h="51837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altLang="zh-CN" sz="1400" kern="1200" dirty="0">
                          <a:solidFill>
                            <a:schemeClr val="dk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4</a:t>
                      </a: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400" dirty="0" smtClean="0">
                          <a:effectLst/>
                          <a:sym typeface="+mn-ea"/>
                        </a:rPr>
                        <a:t>变形</a:t>
                      </a:r>
                      <a:r>
                        <a:rPr lang="en-US" altLang="zh-CN" sz="1400" dirty="0" smtClean="0">
                          <a:effectLst/>
                          <a:sym typeface="+mn-ea"/>
                        </a:rPr>
                        <a:t>-3D</a:t>
                      </a:r>
                      <a:endParaRPr lang="zh-CN" altLang="en-US" sz="14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sym typeface="+mn-ea"/>
                        </a:rPr>
                        <a:t>变形范围大于</a:t>
                      </a:r>
                      <a:r>
                        <a:rPr lang="en-US" altLang="zh-CN" sz="1400" dirty="0">
                          <a:effectLst/>
                          <a:sym typeface="+mn-ea"/>
                        </a:rPr>
                        <a:t>0.1mm</a:t>
                      </a:r>
                      <a:r>
                        <a:rPr lang="zh-CN" altLang="en-US" sz="1400" dirty="0">
                          <a:effectLst/>
                          <a:sym typeface="+mn-ea"/>
                        </a:rPr>
                        <a:t>，可以检出。</a:t>
                      </a:r>
                      <a:endParaRPr lang="zh-CN" altLang="en-US" sz="1400" dirty="0">
                        <a:effectLst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dirty="0"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sym typeface="+mn-ea"/>
                        </a:rPr>
                        <a:t>实物样品</a:t>
                      </a:r>
                      <a:endParaRPr lang="zh-CN" altLang="en-US" sz="1400" dirty="0">
                        <a:effectLst/>
                        <a:latin typeface="思源黑体" panose="020B0400000000000000" charset="-122"/>
                        <a:ea typeface="思源黑体" panose="020B0400000000000000" charset="-122"/>
                        <a:sym typeface="+mn-e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buNone/>
                      </a:pPr>
                      <a:r>
                        <a:rPr lang="zh-CN" altLang="en-US" sz="1400" u="none" strike="noStrike" kern="1200" dirty="0"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+mn-cs"/>
                        </a:rPr>
                        <a:t>可行</a:t>
                      </a:r>
                      <a:endParaRPr lang="zh-CN" altLang="en-US" sz="1400" u="none" strike="noStrike" kern="1200" dirty="0"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en-US" altLang="zh-CN" sz="1200" dirty="0" smtClean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r>
                        <a:rPr lang="zh-CN" altLang="en-US" sz="1200" dirty="0" smtClean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建议</a:t>
                      </a:r>
                      <a:r>
                        <a:rPr lang="en-US" altLang="zh-CN" sz="1200" dirty="0" smtClean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3D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思源黑体" panose="020B0400000000000000" charset="-122"/>
                          <a:ea typeface="思源黑体" panose="020B0400000000000000" charset="-122"/>
                        </a:rPr>
                        <a:t>检测变形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/>
                </a:tc>
              </a:tr>
              <a:tr h="16872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备注：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1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、检测时应保持背景干净，避免其他干扰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物。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、避免其他杂光</a:t>
                      </a:r>
                      <a:r>
                        <a:rPr lang="zh-CN" altLang="en-US" sz="1400" b="1" dirty="0" smtClean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干扰。</a:t>
                      </a:r>
                      <a:r>
                        <a:rPr lang="en-US" altLang="zh-CN" sz="1400" b="1" dirty="0" smtClean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 </a:t>
                      </a:r>
                      <a:endParaRPr lang="en-US" altLang="zh-CN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3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、此方案检测效果是以实验室模拟为标准。</a:t>
                      </a:r>
                      <a:endParaRPr lang="zh-CN" altLang="en-US" sz="1400" b="1" dirty="0">
                        <a:solidFill>
                          <a:schemeClr val="tx1"/>
                        </a:solidFill>
                        <a:latin typeface="+mn-ea"/>
                        <a:cs typeface="+mn-ea"/>
                        <a:sym typeface="+mn-e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4</a:t>
                      </a:r>
                      <a:r>
                        <a:rPr lang="zh-CN" altLang="en-US" sz="1400" b="1" dirty="0">
                          <a:solidFill>
                            <a:schemeClr val="tx1"/>
                          </a:solidFill>
                          <a:latin typeface="+mn-ea"/>
                          <a:cs typeface="+mn-ea"/>
                          <a:sym typeface="+mn-ea"/>
                        </a:rPr>
                        <a:t>、方案检测项判定以技术协议专项为验收标准。</a:t>
                      </a:r>
                      <a:endParaRPr lang="zh-CN" altLang="en-US" sz="1400" u="none" strike="noStrike" dirty="0">
                        <a:effectLst/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  <a:p>
                      <a:pPr marL="0" algn="ctr" defTabSz="914400" rtl="0" eaLnBrk="1" fontAlgn="ctr" latinLnBrk="0" hangingPunct="1">
                        <a:buNone/>
                      </a:pPr>
                      <a:endParaRPr lang="en-US" altLang="zh-CN" sz="1400" kern="1200" dirty="0">
                        <a:solidFill>
                          <a:schemeClr val="dk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 marL="9525" marR="9525" marT="9525" marB="0" anchor="ctr"/>
                </a:tc>
                <a:tc hMerge="1"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438275" y="1957757"/>
          <a:ext cx="11504839" cy="60938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256"/>
                <a:gridCol w="1708439"/>
                <a:gridCol w="3379262"/>
                <a:gridCol w="842612"/>
                <a:gridCol w="1247638"/>
                <a:gridCol w="1433872"/>
                <a:gridCol w="1956760"/>
              </a:tblGrid>
              <a:tr h="50048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4519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主机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V21</a:t>
                      </a:r>
                      <a:endParaRPr 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6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显示器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15.6</a:t>
                      </a:r>
                      <a:r>
                        <a:rPr lang="zh-CN" altLang="en-US" sz="1800" dirty="0"/>
                        <a:t>寸</a:t>
                      </a:r>
                      <a:endParaRPr lang="zh-CN" alt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6765">
                <a:tc rowSpan="2">
                  <a:txBody>
                    <a:bodyPr/>
                    <a:lstStyle/>
                    <a:p>
                      <a:pPr algn="ctr">
                        <a:lnSpc>
                          <a:spcPct val="190000"/>
                        </a:lnSpc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80000"/>
                        </a:lnSpc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相机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BSY-CA050-10GM</a:t>
                      </a:r>
                      <a:endParaRPr lang="en-US" altLang="en-US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500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5621"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BSY-CE013-50GC</a:t>
                      </a:r>
                      <a:endParaRPr lang="en-US" altLang="en-US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130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190">
                <a:tc row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镜头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lt"/>
                        </a:rPr>
                        <a:t>MFA2-230-5M75</a:t>
                      </a:r>
                      <a:endParaRPr lang="en-US" altLang="zh-CN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75mm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镜头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5190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镜头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lt"/>
                        </a:rPr>
                        <a:t>WWH08-110ATV2</a:t>
                      </a:r>
                      <a:endParaRPr lang="en-US" altLang="zh-CN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0.8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倍远心镜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4642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接圈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endParaRPr lang="en-US" altLang="zh-CN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接圈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0531">
                <a:tc row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BSY-PHFS5050-W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平行背光源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0531"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BSY-HFS7070-W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底部背光源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0406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BSY-COS60-W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同轴光源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613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光源控制器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BSY-DPS2460BHC-4TD</a:t>
                      </a:r>
                      <a:endParaRPr lang="en-US" altLang="zh-CN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路数字控制器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86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通讯方式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网口通讯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2493010" y="732790"/>
            <a:ext cx="50685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、视觉配置</a:t>
            </a:r>
            <a:r>
              <a:rPr lang="en-US" altLang="zh-CN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—2D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配置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426210" y="1748854"/>
          <a:ext cx="11277600" cy="5828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763"/>
                <a:gridCol w="1674695"/>
                <a:gridCol w="3312516"/>
                <a:gridCol w="825969"/>
                <a:gridCol w="1222995"/>
                <a:gridCol w="1405551"/>
                <a:gridCol w="1918111"/>
              </a:tblGrid>
              <a:tr h="50542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货物名称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型号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单位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品牌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2400" dirty="0" smtClean="0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2400" dirty="0" smtClean="0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48559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主机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V21</a:t>
                      </a:r>
                      <a:endParaRPr 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9555"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LJ-V7000 + XG-8700T</a:t>
                      </a:r>
                      <a:endParaRPr lang="en-US" altLang="zh-CN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470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显示器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en-US" sz="1800" kern="1200" dirty="0" smtClean="0">
                        <a:solidFill>
                          <a:schemeClr val="dk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/>
                        <a:t>15.6</a:t>
                      </a:r>
                      <a:r>
                        <a:rPr lang="zh-CN" altLang="en-US" sz="1800" dirty="0"/>
                        <a:t>寸</a:t>
                      </a:r>
                      <a:endParaRPr lang="zh-CN" altLang="en-US" sz="1800" dirty="0"/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3772">
                <a:tc rowSpan="2">
                  <a:txBody>
                    <a:bodyPr/>
                    <a:lstStyle/>
                    <a:p>
                      <a:pPr algn="ctr">
                        <a:lnSpc>
                          <a:spcPct val="190000"/>
                        </a:lnSpc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80000"/>
                        </a:lnSpc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相机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BSY-CA050-10GC</a:t>
                      </a:r>
                      <a:endParaRPr lang="en-US" altLang="en-US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500</a:t>
                      </a:r>
                      <a:r>
                        <a:rPr lang="zh-CN" altLang="en-US" sz="1800" dirty="0" smtClean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559"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en-US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LJ-V7060</a:t>
                      </a:r>
                      <a:endParaRPr lang="en-US" altLang="en-US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800" dirty="0" smtClean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9327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镜头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b="0" dirty="0" smtClean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lt"/>
                        </a:rPr>
                        <a:t>MFA230-S50</a:t>
                      </a:r>
                      <a:endParaRPr lang="en-US" altLang="zh-CN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50mm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镜头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9327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接圈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endParaRPr lang="en-US" altLang="zh-CN" sz="1800" b="0" dirty="0" smtClean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lt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接圈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5472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BSY-HFS7070-W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底部背光源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5472">
                <a:tc vMerge="1">
                  <a:tcPr marL="91444" marR="91444" marT="45700" marB="45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BSY-COS60-W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件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6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同轴光源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692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光源控制器</a:t>
                      </a:r>
                      <a:endParaRPr lang="zh-CN" altLang="en-US" sz="18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BSY-DPS2460BHC-4TD</a:t>
                      </a:r>
                      <a:endParaRPr lang="en-US" altLang="zh-CN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台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800" dirty="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路数字控制器</a:t>
                      </a:r>
                      <a:endParaRPr lang="zh-CN" altLang="en-US" sz="1800" dirty="0"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754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en-US" altLang="zh-CN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r>
                        <a:rPr lang="zh-CN" altLang="en-US" sz="180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通讯方式</a:t>
                      </a: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0" dirty="0" smtClean="0">
                          <a:latin typeface="微软雅黑" panose="020B0503020204020204" charset="-122"/>
                          <a:ea typeface="微软雅黑" panose="020B0503020204020204" charset="-122"/>
                        </a:rPr>
                        <a:t>网口通讯</a:t>
                      </a: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804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en-US" altLang="zh-CN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None/>
                      </a:pPr>
                      <a:endParaRPr lang="zh-CN" altLang="en-US" sz="18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b="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cPr marL="91444" marR="91444"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2493010" y="732790"/>
            <a:ext cx="621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四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、视觉配置</a:t>
            </a:r>
            <a:r>
              <a:rPr lang="en-US" altLang="zh-CN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---3D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线扫配置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26210" y="7756462"/>
            <a:ext cx="4357283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</a:rPr>
              <a:t>备注：若需要</a:t>
            </a:r>
            <a:r>
              <a:rPr lang="en-US" altLang="zh-CN" sz="2400" dirty="0" smtClean="0">
                <a:solidFill>
                  <a:srgbClr val="FF0000"/>
                </a:solidFill>
              </a:rPr>
              <a:t>3D</a:t>
            </a:r>
            <a:r>
              <a:rPr lang="zh-CN" altLang="en-US" sz="2400" dirty="0" smtClean="0">
                <a:solidFill>
                  <a:srgbClr val="FF0000"/>
                </a:solidFill>
              </a:rPr>
              <a:t>，</a:t>
            </a:r>
            <a:r>
              <a:rPr lang="en-US" altLang="zh-CN" sz="2400" dirty="0" smtClean="0">
                <a:solidFill>
                  <a:srgbClr val="FF0000"/>
                </a:solidFill>
              </a:rPr>
              <a:t> </a:t>
            </a:r>
            <a:r>
              <a:rPr lang="zh-CN" altLang="en-US" sz="2400" dirty="0" smtClean="0">
                <a:solidFill>
                  <a:srgbClr val="FF0000"/>
                </a:solidFill>
              </a:rPr>
              <a:t>成本需增加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5" name="图片 2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92919" y="2299970"/>
            <a:ext cx="4148455" cy="471106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7349" y="2864485"/>
            <a:ext cx="3978275" cy="3760470"/>
          </a:xfrm>
          <a:prstGeom prst="rect">
            <a:avLst/>
          </a:prstGeom>
        </p:spPr>
      </p:pic>
      <p:sp>
        <p:nvSpPr>
          <p:cNvPr id="27" name="圆角矩形 26"/>
          <p:cNvSpPr/>
          <p:nvPr/>
        </p:nvSpPr>
        <p:spPr>
          <a:xfrm>
            <a:off x="4071529" y="7110730"/>
            <a:ext cx="1223010" cy="5410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：外观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8541294" y="7110730"/>
            <a:ext cx="1424940" cy="5410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图</a:t>
            </a:r>
            <a:r>
              <a:rPr lang="en-US" altLang="zh-CN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1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：内部结构</a:t>
            </a:r>
            <a:endParaRPr lang="zh-CN" altLang="en-US" sz="1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9" name="圆角矩形标注 28"/>
          <p:cNvSpPr/>
          <p:nvPr/>
        </p:nvSpPr>
        <p:spPr>
          <a:xfrm>
            <a:off x="11330849" y="4277995"/>
            <a:ext cx="713740" cy="524510"/>
          </a:xfrm>
          <a:prstGeom prst="wedgeRoundRectCallout">
            <a:avLst>
              <a:gd name="adj1" fmla="val -174822"/>
              <a:gd name="adj2" fmla="val -440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振动盘上料</a:t>
            </a:r>
            <a:endParaRPr lang="zh-CN" sz="1200"/>
          </a:p>
        </p:txBody>
      </p:sp>
      <p:sp>
        <p:nvSpPr>
          <p:cNvPr id="30" name="圆角矩形标注 29"/>
          <p:cNvSpPr/>
          <p:nvPr/>
        </p:nvSpPr>
        <p:spPr>
          <a:xfrm>
            <a:off x="7699284" y="5823585"/>
            <a:ext cx="628650" cy="400685"/>
          </a:xfrm>
          <a:prstGeom prst="wedgeRoundRectCallout">
            <a:avLst>
              <a:gd name="adj1" fmla="val 180707"/>
              <a:gd name="adj2" fmla="val -4679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导向</a:t>
            </a:r>
            <a:endParaRPr lang="zh-CN" sz="1200"/>
          </a:p>
        </p:txBody>
      </p:sp>
      <p:sp>
        <p:nvSpPr>
          <p:cNvPr id="31" name="圆角矩形标注 30"/>
          <p:cNvSpPr/>
          <p:nvPr/>
        </p:nvSpPr>
        <p:spPr>
          <a:xfrm>
            <a:off x="7099844" y="5203190"/>
            <a:ext cx="599440" cy="514985"/>
          </a:xfrm>
          <a:prstGeom prst="wedgeRoundRectCallout">
            <a:avLst>
              <a:gd name="adj1" fmla="val 243220"/>
              <a:gd name="adj2" fmla="val -2448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光电感应</a:t>
            </a:r>
            <a:endParaRPr lang="zh-CN" sz="1200"/>
          </a:p>
        </p:txBody>
      </p:sp>
      <p:sp>
        <p:nvSpPr>
          <p:cNvPr id="32" name="圆角矩形标注 31"/>
          <p:cNvSpPr/>
          <p:nvPr/>
        </p:nvSpPr>
        <p:spPr>
          <a:xfrm>
            <a:off x="6900454" y="4277995"/>
            <a:ext cx="713740" cy="524510"/>
          </a:xfrm>
          <a:prstGeom prst="wedgeRoundRectCallout">
            <a:avLst>
              <a:gd name="adj1" fmla="val 182384"/>
              <a:gd name="adj2" fmla="val -1171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压伤、发黄检测</a:t>
            </a:r>
            <a:endParaRPr lang="zh-CN" altLang="en-US" sz="1200" dirty="0"/>
          </a:p>
        </p:txBody>
      </p:sp>
      <p:sp>
        <p:nvSpPr>
          <p:cNvPr id="33" name="圆角矩形标注 32"/>
          <p:cNvSpPr/>
          <p:nvPr/>
        </p:nvSpPr>
        <p:spPr>
          <a:xfrm>
            <a:off x="6900454" y="3352800"/>
            <a:ext cx="713740" cy="524510"/>
          </a:xfrm>
          <a:prstGeom prst="wedgeRoundRectCallout">
            <a:avLst>
              <a:gd name="adj1" fmla="val 156850"/>
              <a:gd name="adj2" fmla="val -697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ym typeface="+mn-ea"/>
              </a:rPr>
              <a:t>发黄</a:t>
            </a:r>
            <a:r>
              <a:rPr lang="zh-CN" altLang="en-US" sz="1200" dirty="0" smtClean="0">
                <a:sym typeface="+mn-ea"/>
              </a:rPr>
              <a:t>检测</a:t>
            </a:r>
            <a:endParaRPr lang="zh-CN" sz="1200" dirty="0"/>
          </a:p>
        </p:txBody>
      </p:sp>
      <p:sp>
        <p:nvSpPr>
          <p:cNvPr id="34" name="圆角矩形标注 33"/>
          <p:cNvSpPr/>
          <p:nvPr/>
        </p:nvSpPr>
        <p:spPr>
          <a:xfrm>
            <a:off x="8407309" y="2200910"/>
            <a:ext cx="713740" cy="524510"/>
          </a:xfrm>
          <a:prstGeom prst="wedgeRoundRectCallout">
            <a:avLst>
              <a:gd name="adj1" fmla="val -1601"/>
              <a:gd name="adj2" fmla="val 134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3D</a:t>
            </a:r>
            <a:r>
              <a:rPr lang="zh-CN" altLang="en-US" sz="1200" dirty="0"/>
              <a:t>检测变型</a:t>
            </a:r>
            <a:endParaRPr lang="zh-CN" altLang="en-US" sz="1200" dirty="0"/>
          </a:p>
        </p:txBody>
      </p:sp>
      <p:sp>
        <p:nvSpPr>
          <p:cNvPr id="35" name="圆角矩形标注 34"/>
          <p:cNvSpPr/>
          <p:nvPr/>
        </p:nvSpPr>
        <p:spPr>
          <a:xfrm>
            <a:off x="9252494" y="2200910"/>
            <a:ext cx="546100" cy="524510"/>
          </a:xfrm>
          <a:prstGeom prst="wedgeRoundRectCallout">
            <a:avLst>
              <a:gd name="adj1" fmla="val -15232"/>
              <a:gd name="adj2" fmla="val 1751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OK</a:t>
            </a:r>
            <a:r>
              <a:rPr lang="zh-CN" altLang="en-US" sz="1200"/>
              <a:t>下料</a:t>
            </a:r>
            <a:endParaRPr lang="zh-CN" altLang="en-US" sz="1200"/>
          </a:p>
        </p:txBody>
      </p:sp>
      <p:sp>
        <p:nvSpPr>
          <p:cNvPr id="36" name="圆角矩形标注 35"/>
          <p:cNvSpPr/>
          <p:nvPr/>
        </p:nvSpPr>
        <p:spPr>
          <a:xfrm>
            <a:off x="9869079" y="2200910"/>
            <a:ext cx="560070" cy="524510"/>
          </a:xfrm>
          <a:prstGeom prst="wedgeRoundRectCallout">
            <a:avLst>
              <a:gd name="adj1" fmla="val -76870"/>
              <a:gd name="adj2" fmla="val 1951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NG</a:t>
            </a:r>
            <a:r>
              <a:rPr lang="zh-CN" altLang="en-US" sz="1200">
                <a:sym typeface="+mn-ea"/>
              </a:rPr>
              <a:t>下料</a:t>
            </a:r>
            <a:endParaRPr lang="zh-CN" sz="1200"/>
          </a:p>
        </p:txBody>
      </p:sp>
      <p:sp>
        <p:nvSpPr>
          <p:cNvPr id="37" name="圆角矩形标注 36"/>
          <p:cNvSpPr/>
          <p:nvPr/>
        </p:nvSpPr>
        <p:spPr>
          <a:xfrm>
            <a:off x="10523129" y="2200910"/>
            <a:ext cx="541020" cy="524510"/>
          </a:xfrm>
          <a:prstGeom prst="wedgeRoundRectCallout">
            <a:avLst>
              <a:gd name="adj1" fmla="val -180261"/>
              <a:gd name="adj2" fmla="val 2299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漏检</a:t>
            </a:r>
            <a:endParaRPr lang="zh-CN" altLang="en-US" sz="1200"/>
          </a:p>
        </p:txBody>
      </p:sp>
      <p:sp>
        <p:nvSpPr>
          <p:cNvPr id="39" name="文本框 38"/>
          <p:cNvSpPr txBox="1"/>
          <p:nvPr/>
        </p:nvSpPr>
        <p:spPr>
          <a:xfrm>
            <a:off x="2492919" y="768410"/>
            <a:ext cx="5617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五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、设备结构说明</a:t>
            </a:r>
            <a:r>
              <a:rPr lang="en-US" altLang="zh-CN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—3D 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方案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717970"/>
            <a:ext cx="6325235" cy="545274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27782" y="30388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主视图</a:t>
            </a:r>
            <a:r>
              <a:rPr lang="zh-CN" altLang="en-US" dirty="0"/>
              <a:t>：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3028029" y="56270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俯视图</a:t>
            </a:r>
            <a:r>
              <a:rPr lang="zh-CN" altLang="en-US" dirty="0"/>
              <a:t>：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六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、设备外形及尺寸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91424" y="42593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轴</a:t>
            </a:r>
            <a:r>
              <a:rPr lang="zh-CN" altLang="en-US" dirty="0"/>
              <a:t>测</a:t>
            </a:r>
            <a:r>
              <a:rPr lang="zh-CN" altLang="en-US" dirty="0" smtClean="0"/>
              <a:t>图</a:t>
            </a:r>
            <a:r>
              <a:rPr lang="zh-CN" altLang="en-US" dirty="0"/>
              <a:t>：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9" name="文本框 38"/>
          <p:cNvSpPr txBox="1"/>
          <p:nvPr/>
        </p:nvSpPr>
        <p:spPr>
          <a:xfrm>
            <a:off x="3006062" y="589585"/>
            <a:ext cx="6050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七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、设备流程说明</a:t>
            </a:r>
            <a:r>
              <a:rPr lang="en-US" altLang="zh-CN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—3D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方案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+mn-ea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70354" y="1091653"/>
            <a:ext cx="4733290" cy="6589395"/>
          </a:xfrm>
          <a:prstGeom prst="rect">
            <a:avLst/>
          </a:prstGeom>
        </p:spPr>
      </p:pic>
      <p:sp>
        <p:nvSpPr>
          <p:cNvPr id="40" name="圆角矩形标注 39"/>
          <p:cNvSpPr/>
          <p:nvPr/>
        </p:nvSpPr>
        <p:spPr>
          <a:xfrm>
            <a:off x="9332014" y="3640543"/>
            <a:ext cx="718185" cy="548005"/>
          </a:xfrm>
          <a:prstGeom prst="wedgeRoundRectCallout">
            <a:avLst>
              <a:gd name="adj1" fmla="val -183648"/>
              <a:gd name="adj2" fmla="val -217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>
                <a:sym typeface="+mn-ea"/>
              </a:rPr>
              <a:t>振动盘上料</a:t>
            </a:r>
            <a:endParaRPr lang="zh-CN" altLang="en-US" sz="1200"/>
          </a:p>
        </p:txBody>
      </p:sp>
      <p:sp>
        <p:nvSpPr>
          <p:cNvPr id="41" name="环形箭头 40"/>
          <p:cNvSpPr/>
          <p:nvPr/>
        </p:nvSpPr>
        <p:spPr>
          <a:xfrm rot="16440000">
            <a:off x="4172683" y="3930717"/>
            <a:ext cx="1678305" cy="1679575"/>
          </a:xfrm>
          <a:prstGeom prst="circularArrow">
            <a:avLst>
              <a:gd name="adj1" fmla="val 5028"/>
              <a:gd name="adj2" fmla="val 944478"/>
              <a:gd name="adj3" fmla="val 19967095"/>
              <a:gd name="adj4" fmla="val 7446423"/>
              <a:gd name="adj5" fmla="val 103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圆角矩形标注 41"/>
          <p:cNvSpPr/>
          <p:nvPr/>
        </p:nvSpPr>
        <p:spPr>
          <a:xfrm>
            <a:off x="7173014" y="5317578"/>
            <a:ext cx="628650" cy="400685"/>
          </a:xfrm>
          <a:prstGeom prst="wedgeRoundRectCallout">
            <a:avLst>
              <a:gd name="adj1" fmla="val -208080"/>
              <a:gd name="adj2" fmla="val -612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导向</a:t>
            </a:r>
            <a:endParaRPr lang="zh-CN" sz="1200"/>
          </a:p>
        </p:txBody>
      </p:sp>
      <p:sp>
        <p:nvSpPr>
          <p:cNvPr id="43" name="圆角矩形标注 42"/>
          <p:cNvSpPr/>
          <p:nvPr/>
        </p:nvSpPr>
        <p:spPr>
          <a:xfrm>
            <a:off x="7187619" y="5885903"/>
            <a:ext cx="599440" cy="514985"/>
          </a:xfrm>
          <a:prstGeom prst="wedgeRoundRectCallout">
            <a:avLst>
              <a:gd name="adj1" fmla="val -247669"/>
              <a:gd name="adj2" fmla="val -755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200"/>
              <a:t>光电感应</a:t>
            </a:r>
            <a:endParaRPr lang="zh-CN" sz="1200"/>
          </a:p>
        </p:txBody>
      </p:sp>
      <p:sp>
        <p:nvSpPr>
          <p:cNvPr id="44" name="圆角矩形标注 43"/>
          <p:cNvSpPr/>
          <p:nvPr/>
        </p:nvSpPr>
        <p:spPr>
          <a:xfrm>
            <a:off x="4744139" y="6503758"/>
            <a:ext cx="896620" cy="524510"/>
          </a:xfrm>
          <a:prstGeom prst="wedgeRoundRectCallout">
            <a:avLst>
              <a:gd name="adj1" fmla="val -266"/>
              <a:gd name="adj2" fmla="val -1592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 smtClean="0"/>
              <a:t>压伤、发黄检测</a:t>
            </a:r>
            <a:endParaRPr lang="zh-CN" altLang="en-US" sz="1200" dirty="0"/>
          </a:p>
        </p:txBody>
      </p:sp>
      <p:sp>
        <p:nvSpPr>
          <p:cNvPr id="45" name="圆角矩形标注 44"/>
          <p:cNvSpPr/>
          <p:nvPr/>
        </p:nvSpPr>
        <p:spPr>
          <a:xfrm>
            <a:off x="1945694" y="5317578"/>
            <a:ext cx="713740" cy="524510"/>
          </a:xfrm>
          <a:prstGeom prst="wedgeRoundRectCallout">
            <a:avLst>
              <a:gd name="adj1" fmla="val 244128"/>
              <a:gd name="adj2" fmla="val -349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ym typeface="+mn-ea"/>
              </a:rPr>
              <a:t>发黄</a:t>
            </a:r>
            <a:r>
              <a:rPr lang="zh-CN" altLang="en-US" sz="1200" dirty="0" smtClean="0">
                <a:sym typeface="+mn-ea"/>
              </a:rPr>
              <a:t>检测</a:t>
            </a:r>
            <a:endParaRPr lang="zh-CN" sz="1200" dirty="0"/>
          </a:p>
        </p:txBody>
      </p:sp>
      <p:sp>
        <p:nvSpPr>
          <p:cNvPr id="46" name="圆角矩形标注 45"/>
          <p:cNvSpPr/>
          <p:nvPr/>
        </p:nvSpPr>
        <p:spPr>
          <a:xfrm>
            <a:off x="1945694" y="4313643"/>
            <a:ext cx="713740" cy="524510"/>
          </a:xfrm>
          <a:prstGeom prst="wedgeRoundRectCallout">
            <a:avLst>
              <a:gd name="adj1" fmla="val 179626"/>
              <a:gd name="adj2" fmla="val -150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3D</a:t>
            </a:r>
            <a:r>
              <a:rPr lang="zh-CN" altLang="en-US" sz="1200"/>
              <a:t>检测变型</a:t>
            </a:r>
            <a:endParaRPr lang="zh-CN" altLang="en-US" sz="1200"/>
          </a:p>
        </p:txBody>
      </p:sp>
      <p:sp>
        <p:nvSpPr>
          <p:cNvPr id="47" name="圆角矩形标注 46"/>
          <p:cNvSpPr/>
          <p:nvPr/>
        </p:nvSpPr>
        <p:spPr>
          <a:xfrm>
            <a:off x="4336469" y="1733003"/>
            <a:ext cx="546100" cy="524510"/>
          </a:xfrm>
          <a:prstGeom prst="wedgeRoundRectCallout">
            <a:avLst>
              <a:gd name="adj1" fmla="val 5813"/>
              <a:gd name="adj2" fmla="val 2280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/>
              <a:t>OK</a:t>
            </a:r>
            <a:r>
              <a:rPr lang="zh-CN" altLang="en-US" sz="1200"/>
              <a:t>下料</a:t>
            </a:r>
            <a:endParaRPr lang="zh-CN" altLang="en-US" sz="1200"/>
          </a:p>
        </p:txBody>
      </p:sp>
      <p:sp>
        <p:nvSpPr>
          <p:cNvPr id="48" name="圆角矩形标注 47"/>
          <p:cNvSpPr/>
          <p:nvPr/>
        </p:nvSpPr>
        <p:spPr>
          <a:xfrm>
            <a:off x="5080689" y="1733003"/>
            <a:ext cx="560070" cy="524510"/>
          </a:xfrm>
          <a:prstGeom prst="wedgeRoundRectCallout">
            <a:avLst>
              <a:gd name="adj1" fmla="val -1587"/>
              <a:gd name="adj2" fmla="val 23535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>
                <a:sym typeface="+mn-ea"/>
              </a:rPr>
              <a:t>NG</a:t>
            </a:r>
            <a:r>
              <a:rPr lang="zh-CN" altLang="en-US" sz="1200">
                <a:sym typeface="+mn-ea"/>
              </a:rPr>
              <a:t>下料</a:t>
            </a:r>
            <a:endParaRPr lang="zh-CN" sz="1200"/>
          </a:p>
        </p:txBody>
      </p:sp>
      <p:sp>
        <p:nvSpPr>
          <p:cNvPr id="49" name="圆角矩形标注 48"/>
          <p:cNvSpPr/>
          <p:nvPr/>
        </p:nvSpPr>
        <p:spPr>
          <a:xfrm>
            <a:off x="5789349" y="1733003"/>
            <a:ext cx="541020" cy="524510"/>
          </a:xfrm>
          <a:prstGeom prst="wedgeRoundRectCallout">
            <a:avLst>
              <a:gd name="adj1" fmla="val -19014"/>
              <a:gd name="adj2" fmla="val 2537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/>
              <a:t>漏检</a:t>
            </a:r>
            <a:endParaRPr lang="zh-CN" altLang="en-US" sz="1200"/>
          </a:p>
        </p:txBody>
      </p:sp>
      <p:sp>
        <p:nvSpPr>
          <p:cNvPr id="50" name="文本框 49"/>
          <p:cNvSpPr txBox="1"/>
          <p:nvPr/>
        </p:nvSpPr>
        <p:spPr>
          <a:xfrm>
            <a:off x="1123792" y="7090484"/>
            <a:ext cx="1262723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 smtClean="0">
                <a:effectLst/>
                <a:latin typeface="+mn-ea"/>
                <a:sym typeface="+mn-ea"/>
              </a:rPr>
              <a:t>设备</a:t>
            </a:r>
            <a:r>
              <a:rPr lang="zh-CN" altLang="en-US" sz="2400" dirty="0">
                <a:effectLst/>
                <a:latin typeface="+mn-ea"/>
                <a:sym typeface="+mn-ea"/>
              </a:rPr>
              <a:t>工艺流程</a:t>
            </a:r>
            <a:r>
              <a:rPr lang="zh-CN" altLang="en-US" sz="2400" dirty="0" smtClean="0">
                <a:effectLst/>
                <a:latin typeface="+mn-ea"/>
                <a:sym typeface="+mn-ea"/>
              </a:rPr>
              <a:t>：</a:t>
            </a:r>
            <a:endParaRPr lang="en-US" altLang="zh-CN" sz="2400" dirty="0" smtClean="0">
              <a:latin typeface="+mn-ea"/>
              <a:sym typeface="+mn-ea"/>
            </a:endParaRPr>
          </a:p>
          <a:p>
            <a:r>
              <a:rPr lang="zh-CN" altLang="en-US" sz="2400" dirty="0" smtClean="0">
                <a:effectLst/>
                <a:latin typeface="+mn-ea"/>
                <a:sym typeface="+mn-ea"/>
              </a:rPr>
              <a:t>振动</a:t>
            </a:r>
            <a:r>
              <a:rPr lang="zh-CN" altLang="en-US" sz="2400" dirty="0">
                <a:effectLst/>
                <a:latin typeface="+mn-ea"/>
                <a:sym typeface="+mn-ea"/>
              </a:rPr>
              <a:t>盘上料</a:t>
            </a:r>
            <a:r>
              <a:rPr lang="en-US" altLang="zh-CN" sz="2400" dirty="0" smtClean="0">
                <a:effectLst/>
                <a:latin typeface="+mn-ea"/>
                <a:sym typeface="+mn-ea"/>
              </a:rPr>
              <a:t>→</a:t>
            </a:r>
            <a:r>
              <a:rPr lang="zh-CN" sz="2400" dirty="0">
                <a:sym typeface="+mn-ea"/>
              </a:rPr>
              <a:t>导向</a:t>
            </a:r>
            <a:r>
              <a:rPr lang="en-US" altLang="zh-CN" sz="2400" dirty="0" smtClean="0">
                <a:effectLst/>
                <a:latin typeface="+mn-ea"/>
                <a:sym typeface="+mn-ea"/>
              </a:rPr>
              <a:t>→</a:t>
            </a:r>
            <a:r>
              <a:rPr lang="zh-CN" sz="2400" dirty="0">
                <a:sym typeface="+mn-ea"/>
              </a:rPr>
              <a:t>光电感应启动</a:t>
            </a:r>
            <a:r>
              <a:rPr lang="en-US" altLang="zh-CN" sz="2400" dirty="0" smtClean="0">
                <a:effectLst/>
                <a:latin typeface="+mn-ea"/>
                <a:sym typeface="+mn-ea"/>
              </a:rPr>
              <a:t>→</a:t>
            </a:r>
            <a:r>
              <a:rPr lang="zh-CN" altLang="en-US" sz="2400" dirty="0" smtClean="0">
                <a:sym typeface="+mn-ea"/>
              </a:rPr>
              <a:t>压伤、发黄检测</a:t>
            </a:r>
            <a:r>
              <a:rPr lang="en-US" altLang="zh-CN" sz="2400" dirty="0" smtClean="0">
                <a:effectLst/>
                <a:latin typeface="+mn-ea"/>
                <a:sym typeface="+mn-ea"/>
              </a:rPr>
              <a:t>→</a:t>
            </a:r>
            <a:r>
              <a:rPr lang="zh-CN" altLang="en-US" sz="2400" dirty="0">
                <a:sym typeface="+mn-ea"/>
              </a:rPr>
              <a:t>发黄</a:t>
            </a:r>
            <a:r>
              <a:rPr lang="zh-CN" altLang="en-US" sz="2400" dirty="0" smtClean="0">
                <a:sym typeface="+mn-ea"/>
              </a:rPr>
              <a:t>检测</a:t>
            </a:r>
            <a:r>
              <a:rPr lang="en-US" altLang="zh-CN" sz="2400" dirty="0" smtClean="0">
                <a:effectLst/>
                <a:latin typeface="+mn-ea"/>
                <a:sym typeface="+mn-ea"/>
              </a:rPr>
              <a:t>→</a:t>
            </a:r>
            <a:r>
              <a:rPr lang="en-US" altLang="zh-CN" sz="2400" dirty="0">
                <a:sym typeface="+mn-ea"/>
              </a:rPr>
              <a:t>3D</a:t>
            </a:r>
            <a:r>
              <a:rPr lang="zh-CN" altLang="en-US" sz="2400" dirty="0">
                <a:sym typeface="+mn-ea"/>
              </a:rPr>
              <a:t>检测变型</a:t>
            </a:r>
            <a:r>
              <a:rPr lang="en-US" altLang="zh-CN" sz="2400" dirty="0" smtClean="0">
                <a:effectLst/>
                <a:latin typeface="+mn-ea"/>
                <a:sym typeface="+mn-ea"/>
              </a:rPr>
              <a:t>→OK/NG</a:t>
            </a:r>
            <a:r>
              <a:rPr lang="zh-CN" altLang="en-US" sz="2400" dirty="0" smtClean="0">
                <a:effectLst/>
                <a:latin typeface="+mn-ea"/>
                <a:sym typeface="+mn-ea"/>
              </a:rPr>
              <a:t>筛选</a:t>
            </a:r>
            <a:endParaRPr lang="zh-CN" altLang="en-US" sz="2400" dirty="0">
              <a:effectLst/>
              <a:latin typeface="+mn-ea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31" name="表格 25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004502" y="1599151"/>
          <a:ext cx="12493783" cy="664751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7538"/>
                <a:gridCol w="845475"/>
                <a:gridCol w="2993571"/>
                <a:gridCol w="3041563"/>
                <a:gridCol w="1664529"/>
                <a:gridCol w="1317525"/>
                <a:gridCol w="2053582"/>
              </a:tblGrid>
              <a:tr h="698597"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序号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问题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确认事项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责任人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确认完成时间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备注</a:t>
                      </a:r>
                      <a:endParaRPr lang="zh-CN" alt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565531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1</a:t>
                      </a:r>
                      <a:endParaRPr lang="en-US" altLang="zh-CN" sz="1400" b="0" i="0" u="none" strike="noStrike" dirty="0"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 smtClean="0"/>
                        <a:t>效率</a:t>
                      </a:r>
                      <a:endParaRPr lang="zh-CN" altLang="en-US" sz="14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 smtClean="0"/>
                        <a:t>钢片效率</a:t>
                      </a: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240 </a:t>
                      </a: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个</a:t>
                      </a:r>
                      <a:r>
                        <a:rPr lang="en-US" altLang="zh-CN" sz="1400" dirty="0" smtClean="0"/>
                        <a:t>/</a:t>
                      </a:r>
                      <a:r>
                        <a:rPr lang="zh-CN" altLang="en-US" sz="1400" dirty="0" smtClean="0"/>
                        <a:t>每分钟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>
                          <a:sym typeface="+mn-ea"/>
                        </a:rPr>
                        <a:t>需要用</a:t>
                      </a:r>
                      <a:r>
                        <a:rPr lang="en-US" altLang="zh-CN" sz="1400" dirty="0" smtClean="0">
                          <a:sym typeface="+mn-ea"/>
                        </a:rPr>
                        <a:t>Windows</a:t>
                      </a:r>
                      <a:r>
                        <a:rPr lang="zh-CN" altLang="en-US" sz="1400" dirty="0" smtClean="0">
                          <a:sym typeface="+mn-ea"/>
                        </a:rPr>
                        <a:t>系统 ，主机型号待确认</a:t>
                      </a:r>
                      <a:endParaRPr lang="en-US" altLang="zh-CN" sz="1400" dirty="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海平、伟权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/>
                        <a:t>8/18</a:t>
                      </a:r>
                      <a:endParaRPr lang="en-US" altLang="zh-CN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 smtClean="0"/>
                    </a:p>
                  </a:txBody>
                  <a:tcPr anchor="ctr"/>
                </a:tc>
              </a:tr>
              <a:tr h="546671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  <a:sym typeface="+mn-ea"/>
                        </a:rPr>
                        <a:t>硬盘：先按存图选型</a:t>
                      </a:r>
                      <a:endParaRPr lang="en-US" altLang="zh-CN" sz="1400" dirty="0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>
                          <a:solidFill>
                            <a:schemeClr val="tx1"/>
                          </a:solidFill>
                        </a:rPr>
                        <a:t>海平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/>
                        <a:t>8/18</a:t>
                      </a:r>
                      <a:endParaRPr lang="en-US" altLang="zh-CN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 smtClean="0"/>
                    </a:p>
                  </a:txBody>
                  <a:tcPr anchor="ctr"/>
                </a:tc>
              </a:tr>
              <a:tr h="779684">
                <a:tc vMerge="1">
                  <a:tcPr marL="9525" marR="9525" marT="9525" marB="0" anchor="ctr"/>
                </a:tc>
                <a:tc vMerge="1">
                  <a:tcPr anchor="ctr"/>
                </a:tc>
                <a:tc vMerge="1"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  <a:sym typeface="+mn-ea"/>
                        </a:rPr>
                        <a:t>当前评估一分钟</a:t>
                      </a: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  <a:sym typeface="+mn-ea"/>
                        </a:rPr>
                        <a:t>200</a:t>
                      </a:r>
                      <a:r>
                        <a:rPr lang="en-US" altLang="zh-CN" sz="1400" baseline="0" dirty="0" smtClean="0">
                          <a:solidFill>
                            <a:srgbClr val="FF0000"/>
                          </a:solidFill>
                          <a:sym typeface="+mn-ea"/>
                        </a:rPr>
                        <a:t> </a:t>
                      </a:r>
                      <a:r>
                        <a:rPr lang="zh-CN" altLang="en-US" sz="1400" baseline="0" dirty="0" smtClean="0">
                          <a:solidFill>
                            <a:srgbClr val="FF0000"/>
                          </a:solidFill>
                          <a:sym typeface="+mn-ea"/>
                        </a:rPr>
                        <a:t>个，</a:t>
                      </a: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  <a:sym typeface="+mn-ea"/>
                        </a:rPr>
                        <a:t>振动盘厂家待确认（</a:t>
                      </a: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先按</a:t>
                      </a: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240</a:t>
                      </a: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以上评估</a:t>
                      </a: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  <a:sym typeface="+mn-ea"/>
                        </a:rPr>
                        <a:t>）</a:t>
                      </a:r>
                      <a:endParaRPr lang="en-US" altLang="zh-CN" sz="1400" dirty="0">
                        <a:solidFill>
                          <a:srgbClr val="FF0000"/>
                        </a:solidFill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杨如寿、刘丽智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8/20</a:t>
                      </a:r>
                      <a:endParaRPr lang="en-US" altLang="zh-CN" sz="1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 smtClean="0"/>
                    </a:p>
                  </a:txBody>
                  <a:tcPr anchor="ctr"/>
                </a:tc>
              </a:tr>
              <a:tr h="534766">
                <a:tc vMerge="1">
                  <a:tcPr marL="9525" marR="9525" marT="9525" marB="0" anchor="ctr"/>
                </a:tc>
                <a:tc vMerge="1">
                  <a:tcPr anchor="ctr"/>
                </a:tc>
                <a:tc vMerge="1"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电气选择</a:t>
                      </a:r>
                      <a:r>
                        <a:rPr lang="en-US" altLang="zh-CN" sz="1400" dirty="0" smtClean="0"/>
                        <a:t>PLC</a:t>
                      </a:r>
                      <a:r>
                        <a:rPr lang="en-US" altLang="zh-CN" sz="1400" baseline="0" dirty="0" smtClean="0"/>
                        <a:t> </a:t>
                      </a:r>
                      <a:endParaRPr lang="en-US" altLang="zh-C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艾强</a:t>
                      </a:r>
                      <a:endParaRPr lang="en-US" altLang="zh-C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 smtClean="0"/>
                        <a:t>NA</a:t>
                      </a:r>
                      <a:endParaRPr lang="en-US" altLang="zh-C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/>
                    </a:p>
                  </a:txBody>
                  <a:tcPr anchor="ctr"/>
                </a:tc>
              </a:tr>
              <a:tr h="62832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2</a:t>
                      </a:r>
                      <a:endParaRPr lang="en-US" altLang="zh-CN" sz="1400" b="0" i="0" u="none" strike="noStrike" dirty="0"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 smtClean="0"/>
                        <a:t>检测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变形检测用</a:t>
                      </a: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2D</a:t>
                      </a: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方案，视觉配置清单需要确认；</a:t>
                      </a:r>
                      <a:endParaRPr lang="zh-CN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>
                          <a:solidFill>
                            <a:srgbClr val="FF0000"/>
                          </a:solidFill>
                        </a:rPr>
                        <a:t>海平</a:t>
                      </a:r>
                      <a:endParaRPr lang="en-US" altLang="zh-CN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 smtClean="0">
                          <a:solidFill>
                            <a:srgbClr val="FF0000"/>
                          </a:solidFill>
                        </a:rPr>
                        <a:t>8/18</a:t>
                      </a:r>
                      <a:endParaRPr lang="en-US" altLang="zh-CN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239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3</a:t>
                      </a:r>
                      <a:endParaRPr lang="en-US" altLang="zh-CN" sz="1400" b="0" i="0" u="none" strike="noStrike" dirty="0"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 smtClean="0"/>
                        <a:t>机构</a:t>
                      </a:r>
                      <a:endParaRPr lang="zh-CN" alt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 smtClean="0"/>
                        <a:t>是否用楼下现有设备直接增加相机</a:t>
                      </a:r>
                      <a:endParaRPr lang="zh-CN" alt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模拟确认</a:t>
                      </a:r>
                      <a:endParaRPr lang="en-US" altLang="zh-C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丹伟</a:t>
                      </a:r>
                      <a:endParaRPr lang="en-US" altLang="zh-C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 smtClean="0"/>
                        <a:t>8/18</a:t>
                      </a:r>
                      <a:endParaRPr lang="en-US" altLang="zh-C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dirty="0" smtClean="0"/>
                        <a:t>8/18 </a:t>
                      </a:r>
                      <a:r>
                        <a:rPr lang="zh-CN" altLang="en-US" sz="1400" dirty="0" smtClean="0"/>
                        <a:t>确认可以沿用</a:t>
                      </a:r>
                      <a:endParaRPr lang="en-US" altLang="zh-CN" sz="1400" dirty="0"/>
                    </a:p>
                  </a:txBody>
                  <a:tcPr anchor="ctr"/>
                </a:tc>
              </a:tr>
              <a:tr h="4953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4</a:t>
                      </a:r>
                      <a:endParaRPr lang="en-US" altLang="zh-CN" sz="1400" b="0" i="0" u="none" strike="noStrike" dirty="0"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 smtClean="0"/>
                        <a:t>检测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 smtClean="0"/>
                        <a:t>若后续</a:t>
                      </a:r>
                      <a:r>
                        <a:rPr lang="en-US" altLang="zh-CN" sz="1400" dirty="0" smtClean="0"/>
                        <a:t>2D</a:t>
                      </a:r>
                      <a:r>
                        <a:rPr lang="zh-CN" altLang="en-US" sz="1400" dirty="0" smtClean="0"/>
                        <a:t>变更为</a:t>
                      </a:r>
                      <a:r>
                        <a:rPr lang="en-US" altLang="zh-CN" sz="1400" dirty="0" smtClean="0"/>
                        <a:t>3D</a:t>
                      </a:r>
                      <a:r>
                        <a:rPr lang="zh-CN" altLang="en-US" sz="1400" dirty="0" smtClean="0"/>
                        <a:t>方案，检测速度风险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/>
                        <a:t>海平确认一秒可以</a:t>
                      </a:r>
                      <a:r>
                        <a:rPr lang="en-US" altLang="zh-CN" sz="1400" dirty="0" smtClean="0"/>
                        <a:t>4</a:t>
                      </a:r>
                      <a:r>
                        <a:rPr lang="zh-CN" altLang="en-US" sz="1400" dirty="0" smtClean="0"/>
                        <a:t>个</a:t>
                      </a:r>
                      <a:endParaRPr lang="zh-CN" alt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海平</a:t>
                      </a:r>
                      <a:endParaRPr lang="en-US" altLang="zh-C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/>
                        <a:t>8/18</a:t>
                      </a:r>
                      <a:endParaRPr lang="en-US" altLang="zh-CN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400" dirty="0"/>
                    </a:p>
                  </a:txBody>
                  <a:tcPr anchor="ctr"/>
                </a:tc>
              </a:tr>
              <a:tr h="552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5</a:t>
                      </a:r>
                      <a:endParaRPr lang="en-US" altLang="zh-CN" sz="1400" b="0" i="0" u="none" strike="noStrike" dirty="0"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 smtClean="0"/>
                        <a:t>机构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 smtClean="0"/>
                        <a:t>下料和最后一组相机距离确认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丹伟</a:t>
                      </a:r>
                      <a:endParaRPr lang="en-US" altLang="zh-C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/>
                        <a:t>8/18</a:t>
                      </a:r>
                      <a:endParaRPr lang="en-US" altLang="zh-CN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 smtClean="0"/>
                        <a:t>设计评审需要再确认</a:t>
                      </a:r>
                      <a:endParaRPr lang="en-US" altLang="zh-CN" sz="1400" dirty="0"/>
                    </a:p>
                  </a:txBody>
                  <a:tcPr anchor="ctr"/>
                </a:tc>
              </a:tr>
              <a:tr h="5193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effectLst/>
                          <a:latin typeface="等线" panose="02010600030101010101" pitchFamily="2" charset="-122"/>
                          <a:ea typeface="思源黑体" panose="020B0400000000000000"/>
                        </a:rPr>
                        <a:t>6</a:t>
                      </a:r>
                      <a:endParaRPr lang="en-US" altLang="zh-CN" sz="1400" b="0" i="0" u="none" strike="noStrike" dirty="0"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 smtClean="0"/>
                        <a:t>机构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1400" dirty="0" smtClean="0"/>
                        <a:t>下料仓先</a:t>
                      </a:r>
                      <a:r>
                        <a:rPr lang="en-US" altLang="zh-CN" sz="1400" dirty="0" smtClean="0"/>
                        <a:t>ok</a:t>
                      </a:r>
                      <a:r>
                        <a:rPr lang="zh-CN" altLang="en-US" sz="1400" dirty="0" smtClean="0"/>
                        <a:t>料仓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 smtClean="0"/>
                        <a:t>丹伟</a:t>
                      </a:r>
                      <a:endParaRPr lang="en-US" altLang="zh-CN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 smtClean="0"/>
                        <a:t>8/18</a:t>
                      </a:r>
                      <a:endParaRPr lang="en-US" altLang="zh-CN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dirty="0" smtClean="0"/>
                        <a:t>设计评审需要再确认</a:t>
                      </a:r>
                      <a:endParaRPr lang="en-US" altLang="zh-CN" sz="1400" dirty="0" smtClean="0"/>
                    </a:p>
                  </a:txBody>
                  <a:tcPr anchor="ctr"/>
                </a:tc>
              </a:tr>
              <a:tr h="580085">
                <a:tc gridSpan="7">
                  <a:txBody>
                    <a:bodyPr/>
                    <a:lstStyle/>
                    <a:p>
                      <a:pPr algn="ctr" fontAlgn="ctr"/>
                      <a:endParaRPr lang="en-US" altLang="zh-CN" sz="1400" b="0" i="0" u="none" strike="noStrike" dirty="0">
                        <a:effectLst/>
                        <a:latin typeface="等线" panose="02010600030101010101" pitchFamily="2" charset="-122"/>
                        <a:ea typeface="思源黑体" panose="020B0400000000000000"/>
                      </a:endParaRPr>
                    </a:p>
                  </a:txBody>
                  <a:tcPr marL="9525" marR="9525" marT="9525" marB="0"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  <a:tc hMerge="1">
                  <a:tcPr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2436989" y="808407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8/18 </a:t>
            </a:r>
            <a:r>
              <a:rPr lang="zh-CN" altLang="en-US" sz="2400" dirty="0" smtClean="0"/>
              <a:t>项目问题确认</a:t>
            </a:r>
            <a:endParaRPr lang="zh-CN" altLang="en-US" sz="2400" dirty="0"/>
          </a:p>
        </p:txBody>
      </p:sp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architectural-design-architecture-buildings-83089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122555" y="-20955"/>
            <a:ext cx="14170025" cy="90417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22555" y="-20955"/>
            <a:ext cx="14093825" cy="9075420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3563620" y="2407285"/>
            <a:ext cx="8138160" cy="29533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88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THANK YOU</a:t>
            </a:r>
            <a:endParaRPr lang="en-US" altLang="zh-CN" sz="800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  <a:p>
            <a:r>
              <a:rPr lang="zh-CN" altLang="en-US" sz="8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    谢谢观看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50" name="表格 49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974850" y="2078531"/>
          <a:ext cx="10630535" cy="54707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7015"/>
                <a:gridCol w="360680"/>
                <a:gridCol w="288290"/>
                <a:gridCol w="2843530"/>
                <a:gridCol w="5621020"/>
              </a:tblGrid>
              <a:tr h="54170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项目编号</a:t>
                      </a:r>
                      <a:endParaRPr lang="zh-CN" altLang="en-US" sz="2000" b="1" i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182245" marR="0" lvl="0" indent="-182245" algn="ctr" defTabSz="914400" rtl="0" eaLnBrk="0" fontAlgn="base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dirty="0" smtClean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  <a:sym typeface="+mn-ea"/>
                        </a:rPr>
                        <a:t>2022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  <a:cs typeface="新宋体" panose="02010609030101010101" charset="-122"/>
                          <a:sym typeface="+mn-ea"/>
                        </a:rPr>
                        <a:t>071902</a:t>
                      </a:r>
                      <a:r>
                        <a:rPr lang="zh-CN" altLang="en-US" sz="2000" b="0" u="none" strike="noStrike" dirty="0">
                          <a:effectLst/>
                        </a:rPr>
                        <a:t>　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0984"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000" dirty="0" smtClean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  <a:cs typeface="新宋体" panose="02010609030101010101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6930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1" u="none" strike="noStrike" dirty="0">
                          <a:effectLst/>
                        </a:rPr>
                        <a:t>设备名称</a:t>
                      </a:r>
                      <a:endParaRPr lang="zh-CN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新宋体" panose="02010609030101010101" charset="-122"/>
                          <a:ea typeface="新宋体" panose="02010609030101010101" charset="-122"/>
                          <a:cs typeface="+mn-cs"/>
                        </a:rPr>
                        <a:t>钢片外观检测</a:t>
                      </a:r>
                      <a:endParaRPr kumimoji="0" lang="zh-CN" altLang="en-US" sz="2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新宋体" panose="02010609030101010101" charset="-122"/>
                        <a:ea typeface="新宋体" panose="02010609030101010101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vMerge="1">
                  <a:tcPr/>
                </a:tc>
              </a:tr>
              <a:tr h="442696">
                <a:tc gridSpan="4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921459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检测节拍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        1</a:t>
                      </a:r>
                      <a:r>
                        <a:rPr lang="zh-CN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秒钟</a:t>
                      </a:r>
                      <a:r>
                        <a:rPr lang="en-US" altLang="zh-CN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4</a:t>
                      </a:r>
                      <a:r>
                        <a:rPr lang="zh-CN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新宋体" panose="02010609030101010101" charset="-122"/>
                          <a:ea typeface="新宋体" panose="02010609030101010101" charset="-122"/>
                        </a:rPr>
                        <a:t>个</a:t>
                      </a:r>
                      <a:endParaRPr lang="zh-CN" alt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新宋体" panose="02010609030101010101" charset="-122"/>
                        <a:ea typeface="新宋体" panose="02010609030101010101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vMerge="1">
                  <a:tcPr/>
                </a:tc>
              </a:tr>
              <a:tr h="64848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effectLst/>
                        </a:rPr>
                        <a:t>项目概述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dirty="0">
                          <a:effectLst/>
                        </a:rPr>
                        <a:t>　</a:t>
                      </a:r>
                      <a:r>
                        <a:rPr lang="zh-CN" altLang="en-US" sz="16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钢片</a:t>
                      </a:r>
                      <a:r>
                        <a:rPr lang="zh-CN" altLang="en-US" sz="16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外观检测按布局可分为第一工位检测压伤、发黄，第二工位检测压伤、发黄，第三工位检测变形，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第四工位检测变形</a:t>
                      </a:r>
                      <a:r>
                        <a:rPr lang="en-US" altLang="zh-CN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,</a:t>
                      </a: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四组</a:t>
                      </a:r>
                      <a:r>
                        <a:rPr lang="zh-CN" altLang="en-US" sz="16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相机组合检测，不良品自动剔除。</a:t>
                      </a:r>
                      <a:endParaRPr lang="zh-CN" altLang="en-US" sz="160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82166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effectLst/>
                        </a:rPr>
                        <a:t>具体需求</a:t>
                      </a:r>
                      <a:endParaRPr lang="zh-CN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vert="eaVert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 smtClean="0">
                          <a:effectLst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压伤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3481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 smtClean="0">
                          <a:effectLst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发黄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4188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 smtClean="0">
                          <a:effectLst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6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变形</a:t>
                      </a: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4188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12001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6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4188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</a:tr>
              <a:tr h="294188">
                <a:tc v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zh-CN" sz="16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>
                        <a:buNone/>
                      </a:pP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51" name="图片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1259" y="2680896"/>
            <a:ext cx="2427514" cy="1800246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2706550" y="726220"/>
            <a:ext cx="4284414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一、项目概述</a:t>
            </a:r>
            <a:endParaRPr lang="zh-CN" altLang="en-US" sz="3200" b="1" dirty="0">
              <a:solidFill>
                <a:srgbClr val="002060"/>
              </a:solidFill>
              <a:latin typeface="+mj-ea"/>
              <a:ea typeface="+mj-ea"/>
              <a:sym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二、视觉检测说明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压伤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5991" y="3687433"/>
            <a:ext cx="5249545" cy="31349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959" y="3815031"/>
            <a:ext cx="5269230" cy="31356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压伤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208" y="3815983"/>
            <a:ext cx="5249545" cy="31349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543" y="3688068"/>
            <a:ext cx="5244465" cy="3134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发黄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865" y="3688068"/>
            <a:ext cx="5249545" cy="313499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159" y="3816618"/>
            <a:ext cx="5235575" cy="31343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发黄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865" y="3856080"/>
            <a:ext cx="5249545" cy="313499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932" y="3996443"/>
            <a:ext cx="5245100" cy="31356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发黄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1</a:t>
                      </a:r>
                      <a:r>
                        <a:rPr lang="zh-CN" altLang="en-US" sz="1600" b="1" dirty="0" smtClean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791" y="3769331"/>
            <a:ext cx="5222875" cy="31496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698" y="3769331"/>
            <a:ext cx="5246370" cy="31496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-11430" y="1353185"/>
            <a:ext cx="14085570" cy="1143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517" y="7814474"/>
            <a:ext cx="14231391" cy="1199707"/>
            <a:chOff x="1457" y="10983"/>
            <a:chExt cx="18101" cy="1526"/>
          </a:xfrm>
        </p:grpSpPr>
        <p:pic>
          <p:nvPicPr>
            <p:cNvPr id="11" name="图片 10" descr="注射针高速包装机-设备方案@浙江康德莱20190405-00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457" y="10983"/>
              <a:ext cx="18101" cy="152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7204" y="11851"/>
              <a:ext cx="4567" cy="4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600" kern="1800" spc="1000">
                  <a:solidFill>
                    <a:schemeClr val="bg1"/>
                  </a:solidFill>
                  <a:uFillTx/>
                  <a:sym typeface="+mn-ea"/>
                </a:rPr>
                <a:t>www.xmbsy.net</a:t>
              </a:r>
              <a:endParaRPr lang="en-US" altLang="zh-CN" sz="1600" kern="1800" spc="1000">
                <a:solidFill>
                  <a:schemeClr val="bg1"/>
                </a:solidFill>
                <a:uFillTx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939" y="11859"/>
              <a:ext cx="6679" cy="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pc="50">
                  <a:solidFill>
                    <a:schemeClr val="bg1"/>
                  </a:solidFill>
                  <a:uFillTx/>
                  <a:latin typeface="黑体" panose="02010609060101010101" charset="-122"/>
                  <a:ea typeface="黑体" panose="02010609060101010101" charset="-122"/>
                </a:rPr>
                <a:t>厦门博视源机器视觉技术有限公司</a:t>
              </a:r>
              <a:endParaRPr lang="zh-CN" altLang="en-US" spc="5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-17639" y="360454"/>
            <a:ext cx="2407959" cy="1372892"/>
            <a:chOff x="-29" y="170"/>
            <a:chExt cx="3792" cy="2162"/>
          </a:xfrm>
        </p:grpSpPr>
        <p:sp>
          <p:nvSpPr>
            <p:cNvPr id="12" name="任意多边形 11"/>
            <p:cNvSpPr/>
            <p:nvPr/>
          </p:nvSpPr>
          <p:spPr>
            <a:xfrm>
              <a:off x="0" y="170"/>
              <a:ext cx="3546" cy="1281"/>
            </a:xfrm>
            <a:custGeom>
              <a:avLst/>
              <a:gdLst>
                <a:gd name="connsiteX0" fmla="*/ 0 w 3546"/>
                <a:gd name="connsiteY0" fmla="*/ 0 h 1281"/>
                <a:gd name="connsiteX1" fmla="*/ 3359 w 3546"/>
                <a:gd name="connsiteY1" fmla="*/ 0 h 1281"/>
                <a:gd name="connsiteX2" fmla="*/ 3546 w 3546"/>
                <a:gd name="connsiteY2" fmla="*/ 1255 h 1281"/>
                <a:gd name="connsiteX3" fmla="*/ 0 w 3546"/>
                <a:gd name="connsiteY3" fmla="*/ 1281 h 1281"/>
                <a:gd name="connsiteX4" fmla="*/ 0 w 3546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" h="1281">
                  <a:moveTo>
                    <a:pt x="0" y="0"/>
                  </a:moveTo>
                  <a:cubicBezTo>
                    <a:pt x="1056" y="1423"/>
                    <a:pt x="2240" y="0"/>
                    <a:pt x="3359" y="0"/>
                  </a:cubicBezTo>
                  <a:lnTo>
                    <a:pt x="3546" y="1255"/>
                  </a:lnTo>
                  <a:cubicBezTo>
                    <a:pt x="3257" y="515"/>
                    <a:pt x="1120" y="1281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/>
          </p:nvSpPr>
          <p:spPr>
            <a:xfrm>
              <a:off x="-9" y="467"/>
              <a:ext cx="3555" cy="1281"/>
            </a:xfrm>
            <a:custGeom>
              <a:avLst/>
              <a:gdLst>
                <a:gd name="connsiteX0" fmla="*/ 0 w 3979"/>
                <a:gd name="connsiteY0" fmla="*/ 0 h 1460"/>
                <a:gd name="connsiteX1" fmla="*/ 3979 w 3979"/>
                <a:gd name="connsiteY1" fmla="*/ 0 h 1460"/>
                <a:gd name="connsiteX2" fmla="*/ 3979 w 3979"/>
                <a:gd name="connsiteY2" fmla="*/ 1460 h 1460"/>
                <a:gd name="connsiteX3" fmla="*/ 0 w 3979"/>
                <a:gd name="connsiteY3" fmla="*/ 1460 h 1460"/>
                <a:gd name="connsiteX4" fmla="*/ 0 w 3979"/>
                <a:gd name="connsiteY4" fmla="*/ 0 h 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9" h="1460">
                  <a:moveTo>
                    <a:pt x="0" y="0"/>
                  </a:moveTo>
                  <a:cubicBezTo>
                    <a:pt x="1251" y="1622"/>
                    <a:pt x="2653" y="0"/>
                    <a:pt x="3979" y="0"/>
                  </a:cubicBezTo>
                  <a:lnTo>
                    <a:pt x="3979" y="1460"/>
                  </a:lnTo>
                  <a:lnTo>
                    <a:pt x="0" y="14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/>
          </p:nvSpPr>
          <p:spPr>
            <a:xfrm>
              <a:off x="-29" y="1052"/>
              <a:ext cx="3792" cy="1281"/>
            </a:xfrm>
            <a:custGeom>
              <a:avLst/>
              <a:gdLst>
                <a:gd name="connsiteX0" fmla="*/ 0 w 3583"/>
                <a:gd name="connsiteY0" fmla="*/ 0 h 1281"/>
                <a:gd name="connsiteX1" fmla="*/ 3380 w 3583"/>
                <a:gd name="connsiteY1" fmla="*/ 0 h 1281"/>
                <a:gd name="connsiteX2" fmla="*/ 3583 w 3583"/>
                <a:gd name="connsiteY2" fmla="*/ 857 h 1281"/>
                <a:gd name="connsiteX3" fmla="*/ 0 w 3583"/>
                <a:gd name="connsiteY3" fmla="*/ 1281 h 1281"/>
                <a:gd name="connsiteX4" fmla="*/ 0 w 3583"/>
                <a:gd name="connsiteY4" fmla="*/ 0 h 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3" h="1281">
                  <a:moveTo>
                    <a:pt x="0" y="0"/>
                  </a:moveTo>
                  <a:cubicBezTo>
                    <a:pt x="1063" y="1423"/>
                    <a:pt x="2254" y="0"/>
                    <a:pt x="3380" y="0"/>
                  </a:cubicBezTo>
                  <a:lnTo>
                    <a:pt x="3583" y="857"/>
                  </a:lnTo>
                  <a:cubicBezTo>
                    <a:pt x="2833" y="455"/>
                    <a:pt x="1580" y="985"/>
                    <a:pt x="0" y="128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 descr="注射针高速包装机-设备方案@浙江康德莱20190405-00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3582" y="7814474"/>
            <a:ext cx="14231391" cy="119970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35" y="360680"/>
            <a:ext cx="14085570" cy="1372870"/>
            <a:chOff x="1" y="568"/>
            <a:chExt cx="22182" cy="2162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1" y="2131"/>
              <a:ext cx="22182" cy="18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20" name="组合 19"/>
            <p:cNvGrpSpPr/>
            <p:nvPr/>
          </p:nvGrpSpPr>
          <p:grpSpPr>
            <a:xfrm>
              <a:off x="9" y="568"/>
              <a:ext cx="3792" cy="2162"/>
              <a:chOff x="-29" y="170"/>
              <a:chExt cx="3792" cy="2162"/>
            </a:xfrm>
          </p:grpSpPr>
          <p:sp>
            <p:nvSpPr>
              <p:cNvPr id="21" name="任意多边形 20"/>
              <p:cNvSpPr/>
              <p:nvPr/>
            </p:nvSpPr>
            <p:spPr>
              <a:xfrm>
                <a:off x="0" y="170"/>
                <a:ext cx="3546" cy="1281"/>
              </a:xfrm>
              <a:custGeom>
                <a:avLst/>
                <a:gdLst>
                  <a:gd name="connsiteX0" fmla="*/ 0 w 3546"/>
                  <a:gd name="connsiteY0" fmla="*/ 0 h 1281"/>
                  <a:gd name="connsiteX1" fmla="*/ 3359 w 3546"/>
                  <a:gd name="connsiteY1" fmla="*/ 0 h 1281"/>
                  <a:gd name="connsiteX2" fmla="*/ 3546 w 3546"/>
                  <a:gd name="connsiteY2" fmla="*/ 1255 h 1281"/>
                  <a:gd name="connsiteX3" fmla="*/ 0 w 3546"/>
                  <a:gd name="connsiteY3" fmla="*/ 1281 h 1281"/>
                  <a:gd name="connsiteX4" fmla="*/ 0 w 3546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" h="1281">
                    <a:moveTo>
                      <a:pt x="0" y="0"/>
                    </a:moveTo>
                    <a:cubicBezTo>
                      <a:pt x="1056" y="1423"/>
                      <a:pt x="2240" y="0"/>
                      <a:pt x="3359" y="0"/>
                    </a:cubicBezTo>
                    <a:lnTo>
                      <a:pt x="3546" y="1255"/>
                    </a:lnTo>
                    <a:cubicBezTo>
                      <a:pt x="3257" y="515"/>
                      <a:pt x="1120" y="1281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/>
            </p:nvSpPr>
            <p:spPr>
              <a:xfrm>
                <a:off x="-9" y="467"/>
                <a:ext cx="3555" cy="1281"/>
              </a:xfrm>
              <a:custGeom>
                <a:avLst/>
                <a:gdLst>
                  <a:gd name="connsiteX0" fmla="*/ 0 w 3979"/>
                  <a:gd name="connsiteY0" fmla="*/ 0 h 1460"/>
                  <a:gd name="connsiteX1" fmla="*/ 3979 w 3979"/>
                  <a:gd name="connsiteY1" fmla="*/ 0 h 1460"/>
                  <a:gd name="connsiteX2" fmla="*/ 3979 w 3979"/>
                  <a:gd name="connsiteY2" fmla="*/ 1460 h 1460"/>
                  <a:gd name="connsiteX3" fmla="*/ 0 w 3979"/>
                  <a:gd name="connsiteY3" fmla="*/ 1460 h 1460"/>
                  <a:gd name="connsiteX4" fmla="*/ 0 w 3979"/>
                  <a:gd name="connsiteY4" fmla="*/ 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9" h="1460">
                    <a:moveTo>
                      <a:pt x="0" y="0"/>
                    </a:moveTo>
                    <a:cubicBezTo>
                      <a:pt x="1251" y="1622"/>
                      <a:pt x="2653" y="0"/>
                      <a:pt x="3979" y="0"/>
                    </a:cubicBezTo>
                    <a:lnTo>
                      <a:pt x="3979" y="1460"/>
                    </a:lnTo>
                    <a:lnTo>
                      <a:pt x="0" y="14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-29" y="1052"/>
                <a:ext cx="3792" cy="1281"/>
              </a:xfrm>
              <a:custGeom>
                <a:avLst/>
                <a:gdLst>
                  <a:gd name="connsiteX0" fmla="*/ 0 w 3583"/>
                  <a:gd name="connsiteY0" fmla="*/ 0 h 1281"/>
                  <a:gd name="connsiteX1" fmla="*/ 3380 w 3583"/>
                  <a:gd name="connsiteY1" fmla="*/ 0 h 1281"/>
                  <a:gd name="connsiteX2" fmla="*/ 3583 w 3583"/>
                  <a:gd name="connsiteY2" fmla="*/ 857 h 1281"/>
                  <a:gd name="connsiteX3" fmla="*/ 0 w 3583"/>
                  <a:gd name="connsiteY3" fmla="*/ 1281 h 1281"/>
                  <a:gd name="connsiteX4" fmla="*/ 0 w 3583"/>
                  <a:gd name="connsiteY4" fmla="*/ 0 h 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3" h="1281">
                    <a:moveTo>
                      <a:pt x="0" y="0"/>
                    </a:moveTo>
                    <a:cubicBezTo>
                      <a:pt x="1063" y="1423"/>
                      <a:pt x="2254" y="0"/>
                      <a:pt x="3380" y="0"/>
                    </a:cubicBezTo>
                    <a:lnTo>
                      <a:pt x="3583" y="857"/>
                    </a:lnTo>
                    <a:cubicBezTo>
                      <a:pt x="2833" y="455"/>
                      <a:pt x="1580" y="985"/>
                      <a:pt x="0" y="12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文本框 17"/>
          <p:cNvSpPr txBox="1"/>
          <p:nvPr/>
        </p:nvSpPr>
        <p:spPr>
          <a:xfrm>
            <a:off x="2492919" y="732669"/>
            <a:ext cx="504794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latin typeface="+mj-ea"/>
                <a:sym typeface="+mn-ea"/>
              </a:rPr>
              <a:t>二</a:t>
            </a:r>
            <a:r>
              <a:rPr lang="zh-CN" altLang="en-US" sz="3200" b="1" dirty="0" smtClean="0">
                <a:solidFill>
                  <a:srgbClr val="002060"/>
                </a:solidFill>
                <a:latin typeface="+mj-ea"/>
                <a:ea typeface="+mj-ea"/>
                <a:sym typeface="+mn-ea"/>
              </a:rPr>
              <a:t>、视觉检测说明</a:t>
            </a:r>
            <a:endParaRPr lang="zh-CN" altLang="en-US" sz="3200" b="1" dirty="0">
              <a:solidFill>
                <a:srgbClr val="002060"/>
              </a:solidFill>
              <a:latin typeface="思源黑体" panose="020B0400000000000000"/>
              <a:ea typeface="思源黑体" panose="020B0400000000000000"/>
              <a:sym typeface="微软雅黑" panose="020B0503020204020204" charset="-122"/>
            </a:endParaRP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50240" y="1856303"/>
          <a:ext cx="12858931" cy="6166467"/>
        </p:xfrm>
        <a:graphic>
          <a:graphicData uri="http://schemas.openxmlformats.org/drawingml/2006/table">
            <a:tbl>
              <a:tblPr firstRow="1" bandRow="1">
                <a:effectLst/>
                <a:tableStyleId>{F2DE63D5-997A-4646-A377-4702673A728D}</a:tableStyleId>
              </a:tblPr>
              <a:tblGrid>
                <a:gridCol w="1998345"/>
                <a:gridCol w="4198529"/>
                <a:gridCol w="1216789"/>
                <a:gridCol w="5445268"/>
              </a:tblGrid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检测产品规格</a:t>
                      </a: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: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effectLst/>
                          <a:sym typeface="+mn-ea"/>
                        </a:rPr>
                        <a:t>钢片</a:t>
                      </a:r>
                      <a:endParaRPr lang="zh-CN" altLang="en-US" sz="1600" dirty="0">
                        <a:effectLst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检测内容：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发黄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22569"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检</a:t>
                      </a:r>
                      <a:r>
                        <a:rPr lang="zh-CN" altLang="en-US" sz="1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测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：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第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+mn-ea"/>
                        </a:rPr>
                        <a:t>工位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+mn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v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569">
                <a:tc gridSpan="2">
                  <a:txBody>
                    <a:bodyPr/>
                    <a:lstStyle/>
                    <a:p>
                      <a:pPr marL="0" marR="0" lvl="0" indent="0" algn="ctr" defTabSz="1200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NG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5000"/>
                        <a:buFont typeface="Helvetica Neue Light" pitchFamily="2" charset="0"/>
                        <a:buNone/>
                        <a:tabLst>
                          <a:tab pos="850900" algn="l"/>
                        </a:tabLst>
                      </a:pPr>
                      <a:r>
                        <a:rPr kumimoji="0" lang="en-US" altLang="zh-C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OK</a:t>
                      </a:r>
                      <a:r>
                        <a:rPr kumimoji="0" lang="zh-CN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思源黑体" panose="020B0400000000000000" charset="-122"/>
                          <a:ea typeface="思源黑体" panose="020B0400000000000000" charset="-122"/>
                          <a:cs typeface="思源黑体" panose="020B0400000000000000" charset="-122"/>
                          <a:sym typeface="Helvetica Neue" charset="0"/>
                        </a:rPr>
                        <a:t>效果图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思源黑体" panose="020B0400000000000000" charset="-122"/>
                        <a:ea typeface="思源黑体" panose="020B0400000000000000" charset="-122"/>
                        <a:cs typeface="思源黑体" panose="020B0400000000000000" charset="-122"/>
                        <a:sym typeface="Helvetica Neue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898760">
                <a:tc gridSpan="2">
                  <a:txBody>
                    <a:bodyPr/>
                    <a:lstStyle/>
                    <a:p>
                      <a:pPr algn="ctr"/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zh-CN" sz="1400" dirty="0">
                        <a:solidFill>
                          <a:schemeClr val="tx1"/>
                        </a:solidFill>
                        <a:latin typeface="思源黑体" panose="020B0400000000000000" charset="-122"/>
                        <a:ea typeface="思源黑体" panose="020B0400000000000000" charset="-12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0865" y="3673463"/>
            <a:ext cx="5222875" cy="31496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452" y="3983108"/>
            <a:ext cx="5237480" cy="31489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TABLE_BEAUTIFY" val="smartTable{df0d8998-f4f3-46d2-b5a2-ea0aece305d1}"/>
  <p:tag name="TABLE_ENDDRAG_ORIGIN_RECT" val="706*419"/>
  <p:tag name="TABLE_ENDDRAG_RECT" val="118*71*706*419"/>
</p:tagLst>
</file>

<file path=ppt/tags/tag10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02.xml><?xml version="1.0" encoding="utf-8"?>
<p:tagLst xmlns:p="http://schemas.openxmlformats.org/presentationml/2006/main">
  <p:tag name="KSO_WM_UNIT_TABLE_BEAUTIFY" val="smartTable{254daf79-d011-4d99-afef-c6e068268b0b}"/>
  <p:tag name="TABLE_ENDDRAG_ORIGIN_RECT" val="883*434"/>
  <p:tag name="TABLE_ENDDRAG_RECT" val="33*74*883*434"/>
</p:tagLst>
</file>

<file path=ppt/tags/tag10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04.xml><?xml version="1.0" encoding="utf-8"?>
<p:tagLst xmlns:p="http://schemas.openxmlformats.org/presentationml/2006/main">
  <p:tag name="KSO_WM_UNIT_TABLE_BEAUTIFY" val="smartTable{254daf79-d011-4d99-afef-c6e068268b0b}"/>
  <p:tag name="TABLE_ENDDRAG_ORIGIN_RECT" val="883*434"/>
  <p:tag name="TABLE_ENDDRAG_RECT" val="33*74*883*434"/>
</p:tagLst>
</file>

<file path=ppt/tags/tag10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06.xml><?xml version="1.0" encoding="utf-8"?>
<p:tagLst xmlns:p="http://schemas.openxmlformats.org/presentationml/2006/main">
  <p:tag name="KSO_WM_UNIT_PLACING_PICTURE_USER_VIEWPORT" val="{&quot;height&quot;:12060,&quot;width&quot;:10620}"/>
</p:tagLst>
</file>

<file path=ppt/tags/tag10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0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0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TABLE_BEAUTIFY" val="smartTable{7ac02d03-3e69-4ac3-aea5-e14d517326c5}"/>
</p:tagLst>
</file>

<file path=ppt/tags/tag11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1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113.xml><?xml version="1.0" encoding="utf-8"?>
<p:tagLst xmlns:p="http://schemas.openxmlformats.org/presentationml/2006/main">
  <p:tag name="KSO_WM_DOC_GUID" val="{0cdc0930-2a5b-47d9-b1c4-9a184807605b}"/>
  <p:tag name="KSO_DOCER_TEMPLATE_OPEN_ONCE_MARK" val="1"/>
  <p:tag name="COMMONDATA" val="eyJoZGlkIjoiZTQxYmExYTQ4OTNhZWIyOTYzOGVlMTQ0ZDgyMTVlYjIifQ=="/>
  <p:tag name="commondata" val="eyJoZGlkIjoiNTQwZmI4YTliYzc1OGM5MGJkYzZhODhjODY1MDE4ZjE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  <p:tag name="KSO_WM_SPECIAL_SOURCE" val="bdnull"/>
</p:tagLst>
</file>

<file path=ppt/tags/tag63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64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6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6.xml><?xml version="1.0" encoding="utf-8"?>
<p:tagLst xmlns:p="http://schemas.openxmlformats.org/presentationml/2006/main">
  <p:tag name="KSO_WM_UNIT_TABLE_BEAUTIFY" val="smartTable{c2559a3d-707a-41c1-9d46-628eefd1a013}"/>
  <p:tag name="TABLE_ENDDRAG_ORIGIN_RECT" val="837*366"/>
  <p:tag name="TABLE_ENDDRAG_RECT" val="55*99*837*366"/>
</p:tagLst>
</file>

<file path=ppt/tags/tag6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68.xml><?xml version="1.0" encoding="utf-8"?>
<p:tagLst xmlns:p="http://schemas.openxmlformats.org/presentationml/2006/main">
  <p:tag name="KSO_WM_UNIT_TABLE_BEAUTIFY" val="smartTable{cf37d5f8-f551-4dff-90ff-9dd85a95a8da}"/>
</p:tagLst>
</file>

<file path=ppt/tags/tag6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ABLE_BEAUTIFY" val="smartTable{cf37d5f8-f551-4dff-90ff-9dd85a95a8da}"/>
</p:tagLst>
</file>

<file path=ppt/tags/tag7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2.xml><?xml version="1.0" encoding="utf-8"?>
<p:tagLst xmlns:p="http://schemas.openxmlformats.org/presentationml/2006/main">
  <p:tag name="KSO_WM_UNIT_TABLE_BEAUTIFY" val="smartTable{cf37d5f8-f551-4dff-90ff-9dd85a95a8da}"/>
</p:tagLst>
</file>

<file path=ppt/tags/tag7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4.xml><?xml version="1.0" encoding="utf-8"?>
<p:tagLst xmlns:p="http://schemas.openxmlformats.org/presentationml/2006/main">
  <p:tag name="KSO_WM_UNIT_TABLE_BEAUTIFY" val="smartTable{cf37d5f8-f551-4dff-90ff-9dd85a95a8da}"/>
</p:tagLst>
</file>

<file path=ppt/tags/tag7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6.xml><?xml version="1.0" encoding="utf-8"?>
<p:tagLst xmlns:p="http://schemas.openxmlformats.org/presentationml/2006/main">
  <p:tag name="KSO_WM_UNIT_TABLE_BEAUTIFY" val="smartTable{cf37d5f8-f551-4dff-90ff-9dd85a95a8da}"/>
</p:tagLst>
</file>

<file path=ppt/tags/tag7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78.xml><?xml version="1.0" encoding="utf-8"?>
<p:tagLst xmlns:p="http://schemas.openxmlformats.org/presentationml/2006/main">
  <p:tag name="KSO_WM_UNIT_TABLE_BEAUTIFY" val="smartTable{cf37d5f8-f551-4dff-90ff-9dd85a95a8da}"/>
</p:tagLst>
</file>

<file path=ppt/tags/tag7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TABLE_BEAUTIFY" val="smartTable{cf37d5f8-f551-4dff-90ff-9dd85a95a8da}"/>
</p:tagLst>
</file>

<file path=ppt/tags/tag8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2.xml><?xml version="1.0" encoding="utf-8"?>
<p:tagLst xmlns:p="http://schemas.openxmlformats.org/presentationml/2006/main">
  <p:tag name="KSO_WM_UNIT_TABLE_BEAUTIFY" val="smartTable{cf37d5f8-f551-4dff-90ff-9dd85a95a8da}"/>
</p:tagLst>
</file>

<file path=ppt/tags/tag8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4.xml><?xml version="1.0" encoding="utf-8"?>
<p:tagLst xmlns:p="http://schemas.openxmlformats.org/presentationml/2006/main">
  <p:tag name="KSO_WM_UNIT_TABLE_BEAUTIFY" val="smartTable{cf37d5f8-f551-4dff-90ff-9dd85a95a8da}"/>
</p:tagLst>
</file>

<file path=ppt/tags/tag8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6.xml><?xml version="1.0" encoding="utf-8"?>
<p:tagLst xmlns:p="http://schemas.openxmlformats.org/presentationml/2006/main">
  <p:tag name="KSO_WM_UNIT_TABLE_BEAUTIFY" val="smartTable{cf37d5f8-f551-4dff-90ff-9dd85a95a8da}"/>
</p:tagLst>
</file>

<file path=ppt/tags/tag8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88.xml><?xml version="1.0" encoding="utf-8"?>
<p:tagLst xmlns:p="http://schemas.openxmlformats.org/presentationml/2006/main">
  <p:tag name="KSO_WM_UNIT_TABLE_BEAUTIFY" val="smartTable{cf37d5f8-f551-4dff-90ff-9dd85a95a8da}"/>
</p:tagLst>
</file>

<file path=ppt/tags/tag8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ABLE_BEAUTIFY" val="smartTable{cf37d5f8-f551-4dff-90ff-9dd85a95a8da}"/>
</p:tagLst>
</file>

<file path=ppt/tags/tag91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2.xml><?xml version="1.0" encoding="utf-8"?>
<p:tagLst xmlns:p="http://schemas.openxmlformats.org/presentationml/2006/main">
  <p:tag name="KSO_WM_UNIT_TABLE_BEAUTIFY" val="smartTable{cf37d5f8-f551-4dff-90ff-9dd85a95a8da}"/>
</p:tagLst>
</file>

<file path=ppt/tags/tag9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4.xml><?xml version="1.0" encoding="utf-8"?>
<p:tagLst xmlns:p="http://schemas.openxmlformats.org/presentationml/2006/main">
  <p:tag name="KSO_WM_UNIT_TABLE_BEAUTIFY" val="smartTable{cf37d5f8-f551-4dff-90ff-9dd85a95a8da}"/>
</p:tagLst>
</file>

<file path=ppt/tags/tag9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6.xml><?xml version="1.0" encoding="utf-8"?>
<p:tagLst xmlns:p="http://schemas.openxmlformats.org/presentationml/2006/main">
  <p:tag name="KSO_WM_UNIT_TABLE_BEAUTIFY" val="smartTable{cf37d5f8-f551-4dff-90ff-9dd85a95a8da}"/>
</p:tagLst>
</file>

<file path=ppt/tags/tag9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ags/tag98.xml><?xml version="1.0" encoding="utf-8"?>
<p:tagLst xmlns:p="http://schemas.openxmlformats.org/presentationml/2006/main">
  <p:tag name="KSO_WM_UNIT_TABLE_BEAUTIFY" val="smartTable{cf37d5f8-f551-4dff-90ff-9dd85a95a8da}"/>
</p:tagLst>
</file>

<file path=ppt/tags/tag9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4786</Words>
  <Application>WPS 演示</Application>
  <PresentationFormat>自定义</PresentationFormat>
  <Paragraphs>1403</Paragraphs>
  <Slides>27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黑体</vt:lpstr>
      <vt:lpstr>华文新魏</vt:lpstr>
      <vt:lpstr>Gulim</vt:lpstr>
      <vt:lpstr>Calibri</vt:lpstr>
      <vt:lpstr>思源黑体</vt:lpstr>
      <vt:lpstr>思源黑体</vt:lpstr>
      <vt:lpstr>新宋体</vt:lpstr>
      <vt:lpstr>Helvetica Neue</vt:lpstr>
      <vt:lpstr>Helvetica Neue Light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博视源企划｜郑百思</cp:lastModifiedBy>
  <cp:revision>1471</cp:revision>
  <cp:lastPrinted>2021-10-18T09:56:00Z</cp:lastPrinted>
  <dcterms:created xsi:type="dcterms:W3CDTF">2019-04-20T08:50:00Z</dcterms:created>
  <dcterms:modified xsi:type="dcterms:W3CDTF">2024-03-22T09:40:00Z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7F74F11623E64288BDF6612CD1AA873E</vt:lpwstr>
  </property>
</Properties>
</file>