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  <p:sldMasterId id="2147483699" r:id="rId6"/>
  </p:sldMasterIdLst>
  <p:notesMasterIdLst>
    <p:notesMasterId r:id="rId8"/>
  </p:notesMasterIdLst>
  <p:handoutMasterIdLst>
    <p:handoutMasterId r:id="rId22"/>
  </p:handoutMasterIdLst>
  <p:sldIdLst>
    <p:sldId id="2772" r:id="rId7"/>
    <p:sldId id="2872" r:id="rId9"/>
    <p:sldId id="2707" r:id="rId10"/>
    <p:sldId id="2878" r:id="rId11"/>
    <p:sldId id="2877" r:id="rId12"/>
    <p:sldId id="2784" r:id="rId13"/>
    <p:sldId id="2863" r:id="rId14"/>
    <p:sldId id="2869" r:id="rId15"/>
    <p:sldId id="2870" r:id="rId16"/>
    <p:sldId id="2871" r:id="rId17"/>
    <p:sldId id="2775" r:id="rId18"/>
    <p:sldId id="2862" r:id="rId19"/>
    <p:sldId id="2711" r:id="rId20"/>
    <p:sldId id="2757" r:id="rId21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2872"/>
            <p14:sldId id="2707"/>
            <p14:sldId id="2878"/>
            <p14:sldId id="2877"/>
            <p14:sldId id="2784"/>
            <p14:sldId id="2863"/>
            <p14:sldId id="2869"/>
            <p14:sldId id="2870"/>
            <p14:sldId id="2871"/>
            <p14:sldId id="2775"/>
            <p14:sldId id="2862"/>
            <p14:sldId id="2711"/>
            <p14:sldId id="2757"/>
          </p14:sldIdLst>
        </p14:section>
        <p14:section name="无标题节" id="{4AFB3A38-0D32-418E-8468-E6A7803A917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AB78"/>
    <a:srgbClr val="E7E6E6"/>
    <a:srgbClr val="ED7D31"/>
    <a:srgbClr val="F37A29"/>
    <a:srgbClr val="D6680F"/>
    <a:srgbClr val="BF835A"/>
    <a:srgbClr val="FF9900"/>
    <a:srgbClr val="333F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89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20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7" Type="http://schemas.openxmlformats.org/officeDocument/2006/relationships/tags" Target="../tags/tag108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4.xml"/><Relationship Id="rId5" Type="http://schemas.openxmlformats.org/officeDocument/2006/relationships/tags" Target="../tags/tag115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9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2.xml"/><Relationship Id="rId3" Type="http://schemas.openxmlformats.org/officeDocument/2006/relationships/image" Target="../media/image10.jpe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5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8.xml"/><Relationship Id="rId3" Type="http://schemas.openxmlformats.org/officeDocument/2006/relationships/image" Target="../media/image13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7" Type="http://schemas.openxmlformats.org/officeDocument/2006/relationships/tags" Target="../tags/tag9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7" Type="http://schemas.openxmlformats.org/officeDocument/2006/relationships/tags" Target="../tags/tag96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7" Type="http://schemas.openxmlformats.org/officeDocument/2006/relationships/tags" Target="../tags/tag100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7" Type="http://schemas.openxmlformats.org/officeDocument/2006/relationships/tags" Target="../tags/tag104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40" y="4542790"/>
            <a:ext cx="2745278" cy="31369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汇报人：李文彬 杨如寿</a:t>
            </a:r>
            <a:endParaRPr lang="zh-CN" altLang="en-US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40" y="5221605"/>
            <a:ext cx="2468245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2022.10.12</a:t>
            </a:r>
            <a:endParaRPr lang="en-US" altLang="zh-CN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58140" y="2982595"/>
            <a:ext cx="7559675" cy="64135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试管盖视觉检测报告</a:t>
            </a:r>
            <a:endParaRPr lang="zh-CN" altLang="en-US" sz="3600" spc="600" dirty="0">
              <a:ln w="19050">
                <a:noFill/>
                <a:prstDash val="soli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801995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源于视觉，不止视觉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38455" y="3978518"/>
            <a:ext cx="1972580" cy="256854"/>
            <a:chOff x="565079" y="6325713"/>
            <a:chExt cx="1972580" cy="256854"/>
          </a:xfrm>
          <a:solidFill>
            <a:srgbClr val="F7AB78"/>
          </a:solidFill>
        </p:grpSpPr>
        <p:sp>
          <p:nvSpPr>
            <p:cNvPr id="4" name="星形: 五角 3"/>
            <p:cNvSpPr/>
            <p:nvPr/>
          </p:nvSpPr>
          <p:spPr>
            <a:xfrm>
              <a:off x="565079" y="6325713"/>
              <a:ext cx="246579" cy="256854"/>
            </a:xfrm>
            <a:prstGeom prst="star5">
              <a:avLst/>
            </a:prstGeom>
            <a:grp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星形: 五角 7"/>
            <p:cNvSpPr/>
            <p:nvPr/>
          </p:nvSpPr>
          <p:spPr>
            <a:xfrm>
              <a:off x="996579" y="6325713"/>
              <a:ext cx="246579" cy="256854"/>
            </a:xfrm>
            <a:prstGeom prst="star5">
              <a:avLst/>
            </a:prstGeom>
            <a:grp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1428079" y="6325713"/>
              <a:ext cx="246579" cy="256854"/>
            </a:xfrm>
            <a:prstGeom prst="star5">
              <a:avLst/>
            </a:prstGeom>
            <a:grp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859579" y="6325713"/>
              <a:ext cx="246579" cy="256854"/>
            </a:xfrm>
            <a:prstGeom prst="star5">
              <a:avLst/>
            </a:prstGeom>
            <a:noFill/>
            <a:ln>
              <a:solidFill>
                <a:srgbClr val="F7AB78"/>
              </a:solidFill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2291080" y="6325713"/>
              <a:ext cx="246579" cy="256854"/>
            </a:xfrm>
            <a:prstGeom prst="star5">
              <a:avLst/>
            </a:prstGeom>
            <a:noFill/>
            <a:ln>
              <a:solidFill>
                <a:srgbClr val="F7AB78"/>
              </a:solidFill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3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31467" y="2650067"/>
            <a:ext cx="4665768" cy="741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瓶底胶垫有无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检测原理：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斑点检测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对比图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73" y="2782062"/>
            <a:ext cx="1875548" cy="18060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25" y="4980422"/>
            <a:ext cx="1504084" cy="1128063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V="1">
            <a:off x="7463261" y="4176070"/>
            <a:ext cx="1030290" cy="1153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3" y="2617385"/>
            <a:ext cx="4264057" cy="319804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78156" y="1046191"/>
          <a:ext cx="9386570" cy="49810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7245"/>
                <a:gridCol w="1595755"/>
                <a:gridCol w="2089208"/>
                <a:gridCol w="969818"/>
                <a:gridCol w="1164359"/>
                <a:gridCol w="2750185"/>
              </a:tblGrid>
              <a:tr h="7549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判定标准定义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判定依据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备注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903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瓶底异物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异物</a:t>
                      </a: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&gt;0.2mm;</a:t>
                      </a: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对比度大于</a:t>
                      </a: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</a:t>
                      </a: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个浓淡度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实物样品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可行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现有样品可行，实际待验证</a:t>
                      </a:r>
                      <a:endParaRPr lang="zh-CN" altLang="en-US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6404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瓶底胶褶皱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胶面褶皱大小</a:t>
                      </a: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&gt;0.25mm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实物样品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可行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单个样品可行，实际效果待验证</a:t>
                      </a:r>
                      <a:endParaRPr lang="zh-CN" altLang="en-US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7083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瓶底胶有无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有无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实物样品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可行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</a:tr>
              <a:tr h="1974004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1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、检测时应保持背景干净，避免其他干扰物。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、避免其他杂光干扰。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 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3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、此方案检测效果是以实验室模拟为标准。</a:t>
                      </a:r>
                      <a:endParaRPr lang="zh-CN" altLang="en-US" sz="1400" u="none" strike="noStrike" dirty="0">
                        <a:effectLst/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9" name="表格 7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50401" y="908685"/>
          <a:ext cx="10830627" cy="5147257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5091608"/>
                <a:gridCol w="1479479"/>
                <a:gridCol w="275776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030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输液器外观脏污、毛发及缺件检测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73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MV-CE013-50GC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1280*960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4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µm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30mm*22mm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364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50MM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环形光源</a:t>
                      </a:r>
                      <a:endParaRPr lang="en-US" altLang="zh-CN" sz="1400" b="0" i="0" u="none" strike="noStrike" kern="1200" dirty="0">
                        <a:solidFill>
                          <a:srgbClr val="595959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4000" y="2020036"/>
            <a:ext cx="742217" cy="887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676165" y="5204821"/>
            <a:ext cx="583626" cy="2806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9016" y="4044971"/>
            <a:ext cx="1177925" cy="372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4998970" y="2081063"/>
            <a:ext cx="1572333" cy="653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130W</a:t>
            </a:r>
            <a:r>
              <a:rPr lang="zh-CN" altLang="en-US" dirty="0"/>
              <a:t>相机</a:t>
            </a:r>
            <a:r>
              <a:rPr lang="en-US" altLang="zh-CN" dirty="0"/>
              <a:t>+50</a:t>
            </a:r>
            <a:r>
              <a:rPr lang="zh-CN" altLang="en-US" dirty="0"/>
              <a:t>镜头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251198" y="3632769"/>
            <a:ext cx="1308639" cy="725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环形光源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113210" y="4967314"/>
            <a:ext cx="1174336" cy="51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产品</a:t>
            </a:r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rot="5400000">
            <a:off x="4724983" y="5140280"/>
            <a:ext cx="240059" cy="450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5400000">
            <a:off x="4746019" y="2241948"/>
            <a:ext cx="213546" cy="292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4791824" y="3904186"/>
            <a:ext cx="423545" cy="193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3"/>
          <p:cNvSpPr txBox="1"/>
          <p:nvPr/>
        </p:nvSpPr>
        <p:spPr>
          <a:xfrm>
            <a:off x="1695315" y="3089902"/>
            <a:ext cx="1196380" cy="44636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400±30mm</a:t>
            </a:r>
            <a:endParaRPr lang="zh-CN" altLang="en-US" sz="1600" dirty="0"/>
          </a:p>
        </p:txBody>
      </p:sp>
      <p:sp>
        <p:nvSpPr>
          <p:cNvPr id="21" name="文本框 12"/>
          <p:cNvSpPr txBox="1"/>
          <p:nvPr/>
        </p:nvSpPr>
        <p:spPr>
          <a:xfrm>
            <a:off x="1395283" y="4521273"/>
            <a:ext cx="1254835" cy="31385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50±50mm</a:t>
            </a:r>
            <a:endParaRPr lang="zh-CN" altLang="en-US" sz="1400" dirty="0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3120883" y="2907821"/>
            <a:ext cx="5695" cy="218822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2885500" y="4417716"/>
            <a:ext cx="0" cy="68297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 flipH="1" flipV="1">
            <a:off x="3117168" y="1569309"/>
            <a:ext cx="3817" cy="263623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 flipH="1" flipV="1">
            <a:off x="3276218" y="4028943"/>
            <a:ext cx="15623" cy="23063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 flipV="1">
            <a:off x="2931449" y="3311425"/>
            <a:ext cx="11431" cy="213032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35013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、视觉方案配置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1645" y="1193339"/>
          <a:ext cx="10829809" cy="437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246"/>
                <a:gridCol w="1932709"/>
                <a:gridCol w="2604655"/>
                <a:gridCol w="1011381"/>
                <a:gridCol w="942109"/>
                <a:gridCol w="956945"/>
                <a:gridCol w="2499764"/>
              </a:tblGrid>
              <a:tr h="6661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0274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AI-C4</a:t>
                      </a:r>
                      <a:endParaRPr lang="zh-CN" alt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V21+AI 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Ubuntu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05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15.6</a:t>
                      </a:r>
                      <a:r>
                        <a:rPr lang="zh-CN" altLang="en-US" sz="1800" dirty="0"/>
                        <a:t>寸</a:t>
                      </a:r>
                      <a:endParaRPr lang="zh-CN" altLang="en-US" sz="1800" dirty="0"/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9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MV-CE013-80GC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130W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彩色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43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镜头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BLE-729 </a:t>
                      </a:r>
                      <a:endParaRPr lang="en-US" altLang="zh-CN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50mm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镜头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0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CST-HRS80-WZDX</a:t>
                      </a:r>
                      <a:endParaRPr lang="zh-CN" altLang="en-US" dirty="0"/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台</a:t>
                      </a:r>
                      <a:endParaRPr lang="zh-CN" altLang="en-US" dirty="0"/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定制高亮环形无影光源</a:t>
                      </a:r>
                      <a:endParaRPr lang="zh-CN" alt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光源控制器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SPS24120C-4TD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路数字控制器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0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通讯方式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网口通讯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  <a:endParaRPr lang="zh-CN" altLang="en-US" sz="1200" spc="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  <a:endParaRPr lang="zh-CN" altLang="en-US" sz="6000" b="1" spc="600" dirty="0">
              <a:ln w="19050">
                <a:noFill/>
                <a:prstDash val="solid"/>
              </a:ln>
              <a:solidFill>
                <a:srgbClr val="F37A29"/>
              </a:solidFill>
              <a:latin typeface="黑体" panose="02010609060101010101" charset="-122"/>
              <a:ea typeface="黑体" panose="02010609060101010101" charset="-122"/>
              <a:cs typeface="阿里巴巴普惠体 Heavy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源于视觉，不止视觉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49695" y="1148716"/>
            <a:ext cx="2865120" cy="3398930"/>
            <a:chOff x="5323982" y="1722372"/>
            <a:chExt cx="2320848" cy="3128683"/>
          </a:xfrm>
        </p:grpSpPr>
        <p:sp>
          <p:nvSpPr>
            <p:cNvPr id="5" name="TextBox 2"/>
            <p:cNvSpPr>
              <a:spLocks noChangeArrowheads="1"/>
            </p:cNvSpPr>
            <p:nvPr/>
          </p:nvSpPr>
          <p:spPr bwMode="auto">
            <a:xfrm>
              <a:off x="6068180" y="1779726"/>
              <a:ext cx="1158240" cy="3390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TextBox 2"/>
            <p:cNvSpPr>
              <a:spLocks noChangeArrowheads="1"/>
            </p:cNvSpPr>
            <p:nvPr/>
          </p:nvSpPr>
          <p:spPr bwMode="auto">
            <a:xfrm>
              <a:off x="6070851" y="2325003"/>
              <a:ext cx="1573979" cy="3390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设备结构说明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" name="TextBox 2"/>
            <p:cNvSpPr>
              <a:spLocks noChangeArrowheads="1"/>
            </p:cNvSpPr>
            <p:nvPr/>
          </p:nvSpPr>
          <p:spPr bwMode="auto">
            <a:xfrm>
              <a:off x="6068130" y="2827823"/>
              <a:ext cx="1334037" cy="3390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设备尺寸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" name="TextBox 2"/>
            <p:cNvSpPr>
              <a:spLocks noChangeArrowheads="1"/>
            </p:cNvSpPr>
            <p:nvPr/>
          </p:nvSpPr>
          <p:spPr bwMode="auto">
            <a:xfrm>
              <a:off x="6074509" y="3408540"/>
              <a:ext cx="951865" cy="5938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检测说明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  <a:p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TextBox 2"/>
            <p:cNvSpPr>
              <a:spLocks noChangeArrowheads="1"/>
            </p:cNvSpPr>
            <p:nvPr/>
          </p:nvSpPr>
          <p:spPr bwMode="auto">
            <a:xfrm>
              <a:off x="6066082" y="3950342"/>
              <a:ext cx="1572576" cy="3390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视觉方案总结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" name="TextBox 2"/>
            <p:cNvSpPr>
              <a:spLocks noChangeArrowheads="1"/>
            </p:cNvSpPr>
            <p:nvPr/>
          </p:nvSpPr>
          <p:spPr bwMode="auto">
            <a:xfrm>
              <a:off x="6082762" y="4492265"/>
              <a:ext cx="1562068" cy="3390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视觉架设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矩形: 圆角 3"/>
            <p:cNvSpPr/>
            <p:nvPr/>
          </p:nvSpPr>
          <p:spPr>
            <a:xfrm>
              <a:off x="5327764" y="1722372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矩形: 圆角 37"/>
            <p:cNvSpPr/>
            <p:nvPr/>
          </p:nvSpPr>
          <p:spPr>
            <a:xfrm>
              <a:off x="5327764" y="282343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13" name="矩形: 圆角 43"/>
            <p:cNvSpPr/>
            <p:nvPr/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14" name="矩形: 圆角 44"/>
            <p:cNvSpPr/>
            <p:nvPr/>
          </p:nvSpPr>
          <p:spPr>
            <a:xfrm>
              <a:off x="5327764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7" name="矩形: 圆角 46"/>
            <p:cNvSpPr/>
            <p:nvPr/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  <p:sp>
          <p:nvSpPr>
            <p:cNvPr id="67" name="矩形: 圆角 66"/>
            <p:cNvSpPr/>
            <p:nvPr/>
          </p:nvSpPr>
          <p:spPr>
            <a:xfrm>
              <a:off x="5323982" y="4491055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6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</p:grpSp>
      <p:sp>
        <p:nvSpPr>
          <p:cNvPr id="19" name="TextBox 2"/>
          <p:cNvSpPr>
            <a:spLocks noChangeArrowheads="1"/>
          </p:cNvSpPr>
          <p:nvPr/>
        </p:nvSpPr>
        <p:spPr bwMode="auto">
          <a:xfrm>
            <a:off x="7381703" y="4814366"/>
            <a:ext cx="194136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视觉方案配置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矩形: 圆角 46"/>
          <p:cNvSpPr/>
          <p:nvPr/>
        </p:nvSpPr>
        <p:spPr>
          <a:xfrm>
            <a:off x="6449833" y="4786318"/>
            <a:ext cx="666638" cy="391096"/>
          </a:xfrm>
          <a:prstGeom prst="roundRect">
            <a:avLst/>
          </a:prstGeom>
          <a:solidFill>
            <a:srgbClr val="D6680F"/>
          </a:solidFill>
          <a:ln>
            <a:solidFill>
              <a:srgbClr val="D66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7</a:t>
            </a:r>
            <a:endParaRPr lang="zh-CN" altLang="en-US" b="1" dirty="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81050" y="966470"/>
          <a:ext cx="10630535" cy="5011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015"/>
                <a:gridCol w="360680"/>
                <a:gridCol w="288290"/>
                <a:gridCol w="2843530"/>
                <a:gridCol w="5621020"/>
              </a:tblGrid>
              <a:tr h="4864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2022101202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910"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622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试管盖缺陷检测</a:t>
                      </a:r>
                      <a:endParaRPr kumimoji="0" lang="zh-CN" alt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新宋体" panose="02010609030101010101" charset="-122"/>
                        <a:ea typeface="新宋体" panose="02010609030101010101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39751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8274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        1s/5pcs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582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r>
                        <a:rPr lang="zh-CN" altLang="en-US" sz="1600" u="none" strike="noStrike" baseline="0" dirty="0">
                          <a:effectLst/>
                          <a:latin typeface="+mn-ea"/>
                          <a:ea typeface="+mn-ea"/>
                        </a:rPr>
                        <a:t>产品</a:t>
                      </a:r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通过视觉检测区域，</a:t>
                      </a:r>
                      <a:r>
                        <a:rPr lang="zh-CN" altLang="en-US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采用</a:t>
                      </a:r>
                      <a:r>
                        <a:rPr lang="en-US" altLang="zh-CN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CCD</a:t>
                      </a:r>
                      <a:r>
                        <a:rPr lang="zh-CN" altLang="en-US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拍照，根据拍照结果对比或者</a:t>
                      </a:r>
                      <a:r>
                        <a:rPr lang="en-US" altLang="zh-CN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AI </a:t>
                      </a:r>
                      <a:r>
                        <a:rPr lang="zh-CN" altLang="en-US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学习判定</a:t>
                      </a:r>
                      <a:r>
                        <a:rPr lang="en-US" altLang="zh-CN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NG/OK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 </a:t>
                      </a:r>
                      <a:endParaRPr lang="zh-CN" altLang="en-US" sz="160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955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瓶底异物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352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瓶底胶褶皱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瓶底胶有无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1794" y="1268671"/>
            <a:ext cx="2582939" cy="21383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73888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设备结构说明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565" y="1053465"/>
            <a:ext cx="2560955" cy="4751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25" y="2012315"/>
            <a:ext cx="3883660" cy="283273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5393055" y="3644265"/>
            <a:ext cx="1043305" cy="367030"/>
          </a:xfrm>
          <a:prstGeom prst="wedgeRoundRectCallout">
            <a:avLst>
              <a:gd name="adj1" fmla="val 126993"/>
              <a:gd name="adj2" fmla="val -451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上料对接</a:t>
            </a:r>
            <a:endParaRPr lang="zh-CN" altLang="en-US" sz="1600"/>
          </a:p>
        </p:txBody>
      </p:sp>
      <p:sp>
        <p:nvSpPr>
          <p:cNvPr id="6" name="圆角矩形标注 5"/>
          <p:cNvSpPr/>
          <p:nvPr/>
        </p:nvSpPr>
        <p:spPr>
          <a:xfrm>
            <a:off x="6746875" y="2012315"/>
            <a:ext cx="1043305" cy="367030"/>
          </a:xfrm>
          <a:prstGeom prst="wedgeRoundRectCallout">
            <a:avLst>
              <a:gd name="adj1" fmla="val 122428"/>
              <a:gd name="adj2" fmla="val 1219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视觉检测</a:t>
            </a:r>
            <a:endParaRPr lang="zh-CN" altLang="en-US" sz="1600"/>
          </a:p>
        </p:txBody>
      </p:sp>
      <p:sp>
        <p:nvSpPr>
          <p:cNvPr id="7" name="圆角矩形标注 6"/>
          <p:cNvSpPr/>
          <p:nvPr/>
        </p:nvSpPr>
        <p:spPr>
          <a:xfrm>
            <a:off x="8580120" y="1430020"/>
            <a:ext cx="1043305" cy="367030"/>
          </a:xfrm>
          <a:prstGeom prst="wedgeRoundRectCallout">
            <a:avLst>
              <a:gd name="adj1" fmla="val 18594"/>
              <a:gd name="adj2" fmla="val 336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OK</a:t>
            </a:r>
            <a:r>
              <a:rPr lang="zh-CN" altLang="en-US" sz="1600" dirty="0"/>
              <a:t>下料</a:t>
            </a:r>
            <a:endParaRPr lang="zh-CN" altLang="en-US" sz="1600" dirty="0"/>
          </a:p>
        </p:txBody>
      </p:sp>
      <p:sp>
        <p:nvSpPr>
          <p:cNvPr id="10" name="圆角矩形标注 9"/>
          <p:cNvSpPr/>
          <p:nvPr/>
        </p:nvSpPr>
        <p:spPr>
          <a:xfrm>
            <a:off x="10288905" y="2012315"/>
            <a:ext cx="1043305" cy="367030"/>
          </a:xfrm>
          <a:prstGeom prst="wedgeRoundRectCallout">
            <a:avLst>
              <a:gd name="adj1" fmla="val -63146"/>
              <a:gd name="adj2" fmla="val 142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NG</a:t>
            </a:r>
            <a:r>
              <a:rPr lang="zh-CN" altLang="en-US" sz="1600"/>
              <a:t>下料</a:t>
            </a:r>
            <a:endParaRPr lang="zh-CN" altLang="en-US" sz="160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设备尺寸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240" y="908685"/>
            <a:ext cx="6180455" cy="51784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异物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检测原理：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AI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对比图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691" y="2448884"/>
            <a:ext cx="2559759" cy="229189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460615" y="4453212"/>
            <a:ext cx="577850" cy="2875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89" y="4147340"/>
            <a:ext cx="2385451" cy="1789088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 flipV="1">
            <a:off x="7460614" y="3704734"/>
            <a:ext cx="2286701" cy="892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3" y="2617385"/>
            <a:ext cx="4264057" cy="319804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31467" y="2650067"/>
            <a:ext cx="4665768" cy="741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异物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检测原理：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AI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对比图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51" y="2617385"/>
            <a:ext cx="2445593" cy="21354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68" y="4980422"/>
            <a:ext cx="1682998" cy="1128063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V="1">
            <a:off x="7463261" y="4176070"/>
            <a:ext cx="1030290" cy="1153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3" y="2617385"/>
            <a:ext cx="4264057" cy="319804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31467" y="2650067"/>
            <a:ext cx="4665768" cy="741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异物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检测原理：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AI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对比图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66" y="2774880"/>
            <a:ext cx="2613647" cy="193019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25" y="4980422"/>
            <a:ext cx="1504084" cy="1128063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V="1">
            <a:off x="7463261" y="3864990"/>
            <a:ext cx="1888129" cy="1464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3" y="2617385"/>
            <a:ext cx="4264057" cy="319804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31467" y="2650067"/>
            <a:ext cx="4665768" cy="741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瓶底胶褶皱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检测原理：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AI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对比图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82" y="2782062"/>
            <a:ext cx="2102931" cy="18060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3" y="2617385"/>
            <a:ext cx="4264057" cy="31980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25" y="4980422"/>
            <a:ext cx="1504084" cy="1128063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V="1">
            <a:off x="7463261" y="4176070"/>
            <a:ext cx="1030290" cy="1153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1.xml><?xml version="1.0" encoding="utf-8"?>
<p:tagLst xmlns:p="http://schemas.openxmlformats.org/presentationml/2006/main">
  <p:tag name="KSO_WM_FULL_TEXT_BEAUTIFY_COPY_ID" val="3"/>
</p:tagLst>
</file>

<file path=ppt/tags/tag102.xml><?xml version="1.0" encoding="utf-8"?>
<p:tagLst xmlns:p="http://schemas.openxmlformats.org/presentationml/2006/main">
  <p:tag name="KSO_WM_FULL_TEXT_BEAUTIFY_COPY_ID" val="10"/>
</p:tagLst>
</file>

<file path=ppt/tags/tag103.xml><?xml version="1.0" encoding="utf-8"?>
<p:tagLst xmlns:p="http://schemas.openxmlformats.org/presentationml/2006/main">
  <p:tag name="KSO_WM_UNIT_TABLE_BEAUTIFY" val="smartTable{cf37d5f8-f551-4dff-90ff-9dd85a95a8da}"/>
</p:tagLst>
</file>

<file path=ppt/tags/tag10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5.xml><?xml version="1.0" encoding="utf-8"?>
<p:tagLst xmlns:p="http://schemas.openxmlformats.org/presentationml/2006/main">
  <p:tag name="KSO_WM_FULL_TEXT_BEAUTIFY_COPY_ID" val="3"/>
</p:tagLst>
</file>

<file path=ppt/tags/tag106.xml><?xml version="1.0" encoding="utf-8"?>
<p:tagLst xmlns:p="http://schemas.openxmlformats.org/presentationml/2006/main">
  <p:tag name="KSO_WM_FULL_TEXT_BEAUTIFY_COPY_ID" val="10"/>
</p:tagLst>
</file>

<file path=ppt/tags/tag107.xml><?xml version="1.0" encoding="utf-8"?>
<p:tagLst xmlns:p="http://schemas.openxmlformats.org/presentationml/2006/main">
  <p:tag name="KSO_WM_UNIT_TABLE_BEAUTIFY" val="smartTable{cf37d5f8-f551-4dff-90ff-9dd85a95a8da}"/>
</p:tagLst>
</file>

<file path=ppt/tags/tag10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9.xml><?xml version="1.0" encoding="utf-8"?>
<p:tagLst xmlns:p="http://schemas.openxmlformats.org/presentationml/2006/main">
  <p:tag name="KSO_WM_FULL_TEXT_BEAUTIFY_COPY_ID" val="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FULL_TEXT_BEAUTIFY_COPY_ID" val="10"/>
</p:tagLst>
</file>

<file path=ppt/tags/tag111.xml><?xml version="1.0" encoding="utf-8"?>
<p:tagLst xmlns:p="http://schemas.openxmlformats.org/presentationml/2006/main">
  <p:tag name="KSO_WM_UNIT_TABLE_BEAUTIFY" val="smartTable{df0d8998-f4f3-46d2-b5a2-ea0aece305d1}"/>
  <p:tag name="TABLE_ENDDRAG_ORIGIN_RECT" val="739*385"/>
  <p:tag name="TABLE_ENDDRAG_RECT" val="112*91*739*385"/>
</p:tagLst>
</file>

<file path=ppt/tags/tag11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3.xml><?xml version="1.0" encoding="utf-8"?>
<p:tagLst xmlns:p="http://schemas.openxmlformats.org/presentationml/2006/main">
  <p:tag name="KSO_WM_FULL_TEXT_BEAUTIFY_COPY_ID" val="3"/>
</p:tagLst>
</file>

<file path=ppt/tags/tag114.xml><?xml version="1.0" encoding="utf-8"?>
<p:tagLst xmlns:p="http://schemas.openxmlformats.org/presentationml/2006/main">
  <p:tag name="KSO_WM_UNIT_TABLE_BEAUTIFY" val="smartTable{cf37d5f8-f551-4dff-90ff-9dd85a95a8da}"/>
</p:tagLst>
</file>

<file path=ppt/tags/tag11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6.xml><?xml version="1.0" encoding="utf-8"?>
<p:tagLst xmlns:p="http://schemas.openxmlformats.org/presentationml/2006/main">
  <p:tag name="KSO_WM_FULL_TEXT_BEAUTIFY_COPY_ID" val="3"/>
</p:tagLst>
</file>

<file path=ppt/tags/tag117.xml><?xml version="1.0" encoding="utf-8"?>
<p:tagLst xmlns:p="http://schemas.openxmlformats.org/presentationml/2006/main">
  <p:tag name="KSO_WM_UNIT_TABLE_BEAUTIFY" val="smartTable{254daf79-d011-4d99-afef-c6e068268b0b}"/>
  <p:tag name="TABLE_ENDDRAG_ORIGIN_RECT" val="930*406"/>
  <p:tag name="TABLE_ENDDRAG_RECT" val="11*80*930*406"/>
</p:tagLst>
</file>

<file path=ppt/tags/tag11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COMMONDATA" val="eyJoZGlkIjoiY2ZjMWUzZmViYTEwYjYyMGRhMWM2OWExMjY2ODkzMjIifQ=="/>
  <p:tag name="KSO_WPP_MARK_KEY" val="88259b0d-3fad-4187-9d1d-537aa91153b1"/>
  <p:tag name="commondata" val="eyJoZGlkIjoiNTQwZmI4YTliYzc1OGM5MGJkYzZhODhjODY1MDE4ZjE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FULL_TEXT_BEAUTIFY_COPY_ID" val="17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10"/>
</p:tagLst>
</file>

<file path=ppt/tags/tag68.xml><?xml version="1.0" encoding="utf-8"?>
<p:tagLst xmlns:p="http://schemas.openxmlformats.org/presentationml/2006/main">
  <p:tag name="KSO_WM_FULL_TEXT_BEAUTIFY_COPY_ID" val="17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10"/>
</p:tagLst>
</file>

<file path=ppt/tags/tag71.xml><?xml version="1.0" encoding="utf-8"?>
<p:tagLst xmlns:p="http://schemas.openxmlformats.org/presentationml/2006/main">
  <p:tag name="KSO_WM_FULL_TEXT_BEAUTIFY_COPY_ID" val="17"/>
</p:tagLst>
</file>

<file path=ppt/tags/tag72.xml><?xml version="1.0" encoding="utf-8"?>
<p:tagLst xmlns:p="http://schemas.openxmlformats.org/presentationml/2006/main">
  <p:tag name="KSO_WM_FULL_TEXT_BEAUTIFY_COPY_ID" val="17"/>
</p:tagLst>
</file>

<file path=ppt/tags/tag73.xml><?xml version="1.0" encoding="utf-8"?>
<p:tagLst xmlns:p="http://schemas.openxmlformats.org/presentationml/2006/main">
  <p:tag name="KSO_WM_FULL_TEXT_BEAUTIFY_COPY_ID" val="10"/>
</p:tagLst>
</file>

<file path=ppt/tags/tag74.xml><?xml version="1.0" encoding="utf-8"?>
<p:tagLst xmlns:p="http://schemas.openxmlformats.org/presentationml/2006/main">
  <p:tag name="KSO_WM_FULL_TEXT_BEAUTIFY_COPY_ID" val="17"/>
</p:tagLst>
</file>

<file path=ppt/tags/tag75.xml><?xml version="1.0" encoding="utf-8"?>
<p:tagLst xmlns:p="http://schemas.openxmlformats.org/presentationml/2006/main">
  <p:tag name="KSO_WM_FULL_TEXT_BEAUTIFY_COPY_ID" val="10"/>
</p:tagLst>
</file>

<file path=ppt/tags/tag76.xml><?xml version="1.0" encoding="utf-8"?>
<p:tagLst xmlns:p="http://schemas.openxmlformats.org/presentationml/2006/main">
  <p:tag name="KSO_WM_FULL_TEXT_BEAUTIFY_COPY_ID" val="10"/>
</p:tagLst>
</file>

<file path=ppt/tags/tag77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7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7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FULL_TEXT_BEAUTIFY_COPY_ID" val="3"/>
</p:tagLst>
</file>

<file path=ppt/tags/tag81.xml><?xml version="1.0" encoding="utf-8"?>
<p:tagLst xmlns:p="http://schemas.openxmlformats.org/presentationml/2006/main">
  <p:tag name="KSO_WM_UNIT_TABLE_BEAUTIFY" val="smartTable{58b06909-b751-4f1c-84f2-4ca2f0ddeccc}"/>
  <p:tag name="TABLE_ENDDRAG_ORIGIN_RECT" val="837*366"/>
  <p:tag name="TABLE_ENDDRAG_RECT" val="55*99*837*366"/>
</p:tagLst>
</file>

<file path=ppt/tags/tag8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3.xml><?xml version="1.0" encoding="utf-8"?>
<p:tagLst xmlns:p="http://schemas.openxmlformats.org/presentationml/2006/main">
  <p:tag name="KSO_WM_FULL_TEXT_BEAUTIFY_COPY_ID" val="3"/>
</p:tagLst>
</file>

<file path=ppt/tags/tag84.xml><?xml version="1.0" encoding="utf-8"?>
<p:tagLst xmlns:p="http://schemas.openxmlformats.org/presentationml/2006/main">
  <p:tag name="KSO_WM_FULL_TEXT_BEAUTIFY_COPY_ID" val="10"/>
</p:tagLst>
</file>

<file path=ppt/tags/tag8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6.xml><?xml version="1.0" encoding="utf-8"?>
<p:tagLst xmlns:p="http://schemas.openxmlformats.org/presentationml/2006/main">
  <p:tag name="KSO_WM_FULL_TEXT_BEAUTIFY_COPY_ID" val="3"/>
</p:tagLst>
</file>

<file path=ppt/tags/tag87.xml><?xml version="1.0" encoding="utf-8"?>
<p:tagLst xmlns:p="http://schemas.openxmlformats.org/presentationml/2006/main">
  <p:tag name="KSO_WM_FULL_TEXT_BEAUTIFY_COPY_ID" val="10"/>
</p:tagLst>
</file>

<file path=ppt/tags/tag8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9.xml><?xml version="1.0" encoding="utf-8"?>
<p:tagLst xmlns:p="http://schemas.openxmlformats.org/presentationml/2006/main">
  <p:tag name="KSO_WM_FULL_TEXT_BEAUTIFY_COPY_ID" val="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FULL_TEXT_BEAUTIFY_COPY_ID" val="10"/>
</p:tagLst>
</file>

<file path=ppt/tags/tag91.xml><?xml version="1.0" encoding="utf-8"?>
<p:tagLst xmlns:p="http://schemas.openxmlformats.org/presentationml/2006/main">
  <p:tag name="KSO_WM_UNIT_TABLE_BEAUTIFY" val="smartTable{cf37d5f8-f551-4dff-90ff-9dd85a95a8da}"/>
</p:tagLst>
</file>

<file path=ppt/tags/tag9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3.xml><?xml version="1.0" encoding="utf-8"?>
<p:tagLst xmlns:p="http://schemas.openxmlformats.org/presentationml/2006/main">
  <p:tag name="KSO_WM_FULL_TEXT_BEAUTIFY_COPY_ID" val="3"/>
</p:tagLst>
</file>

<file path=ppt/tags/tag94.xml><?xml version="1.0" encoding="utf-8"?>
<p:tagLst xmlns:p="http://schemas.openxmlformats.org/presentationml/2006/main">
  <p:tag name="KSO_WM_FULL_TEXT_BEAUTIFY_COPY_ID" val="10"/>
</p:tagLst>
</file>

<file path=ppt/tags/tag95.xml><?xml version="1.0" encoding="utf-8"?>
<p:tagLst xmlns:p="http://schemas.openxmlformats.org/presentationml/2006/main">
  <p:tag name="KSO_WM_UNIT_TABLE_BEAUTIFY" val="smartTable{cf37d5f8-f551-4dff-90ff-9dd85a95a8da}"/>
</p:tagLst>
</file>

<file path=ppt/tags/tag9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7.xml><?xml version="1.0" encoding="utf-8"?>
<p:tagLst xmlns:p="http://schemas.openxmlformats.org/presentationml/2006/main">
  <p:tag name="KSO_WM_FULL_TEXT_BEAUTIFY_COPY_ID" val="3"/>
</p:tagLst>
</file>

<file path=ppt/tags/tag98.xml><?xml version="1.0" encoding="utf-8"?>
<p:tagLst xmlns:p="http://schemas.openxmlformats.org/presentationml/2006/main">
  <p:tag name="KSO_WM_FULL_TEXT_BEAUTIFY_COPY_ID" val="10"/>
</p:tagLst>
</file>

<file path=ppt/tags/tag99.xml><?xml version="1.0" encoding="utf-8"?>
<p:tagLst xmlns:p="http://schemas.openxmlformats.org/presentationml/2006/main">
  <p:tag name="KSO_WM_UNIT_TABLE_BEAUTIFY" val="smartTable{cf37d5f8-f551-4dff-90ff-9dd85a95a8da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1692</Words>
  <Application>WPS 演示</Application>
  <PresentationFormat>宽屏</PresentationFormat>
  <Paragraphs>514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宋体</vt:lpstr>
      <vt:lpstr>Wingdings</vt:lpstr>
      <vt:lpstr>思源黑体</vt:lpstr>
      <vt:lpstr>黑体</vt:lpstr>
      <vt:lpstr>微软雅黑</vt:lpstr>
      <vt:lpstr>Wingdings</vt:lpstr>
      <vt:lpstr>汉仪雅酷黑 75W</vt:lpstr>
      <vt:lpstr>阿里巴巴普惠体 Heavy</vt:lpstr>
      <vt:lpstr>仿宋</vt:lpstr>
      <vt:lpstr>等线</vt:lpstr>
      <vt:lpstr>新宋体</vt:lpstr>
      <vt:lpstr>Helvetica Neue</vt:lpstr>
      <vt:lpstr>Helvetica Neue Light</vt:lpstr>
      <vt:lpstr>Arial Unicode MS</vt:lpstr>
      <vt:lpstr>等线 Light</vt:lpstr>
      <vt:lpstr>Calibri</vt:lpstr>
      <vt:lpstr>Office 主题​​</vt:lpstr>
      <vt:lpstr>自定义设计方案</vt:lpstr>
      <vt:lpstr>3_Office 主题​​</vt:lpstr>
      <vt:lpstr>5_Office 主题​​</vt:lpstr>
      <vt:lpstr>7_Office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360</cp:revision>
  <dcterms:created xsi:type="dcterms:W3CDTF">2019-11-19T13:27:00Z</dcterms:created>
  <dcterms:modified xsi:type="dcterms:W3CDTF">2024-03-22T10:15:48Z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59CA201EDED344438A5A51BC1E3F1124</vt:lpwstr>
  </property>
</Properties>
</file>