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3.svg" ContentType="image/svg+xml"/>
  <Override PartName="/ppt/media/image5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2" r:id="rId3"/>
    <p:sldMasterId id="2147483655" r:id="rId4"/>
    <p:sldMasterId id="2147483658" r:id="rId5"/>
    <p:sldMasterId id="2147483661" r:id="rId6"/>
    <p:sldMasterId id="2147483664" r:id="rId7"/>
    <p:sldMasterId id="2147483667" r:id="rId8"/>
    <p:sldMasterId id="2147483670" r:id="rId9"/>
    <p:sldMasterId id="2147483673" r:id="rId10"/>
    <p:sldMasterId id="2147483676" r:id="rId11"/>
    <p:sldMasterId id="2147483679" r:id="rId12"/>
    <p:sldMasterId id="2147483682" r:id="rId13"/>
    <p:sldMasterId id="2147483685" r:id="rId14"/>
    <p:sldMasterId id="2147483688" r:id="rId15"/>
  </p:sldMasterIdLst>
  <p:notesMasterIdLst>
    <p:notesMasterId r:id="rId18"/>
  </p:notesMasterIdLst>
  <p:sldIdLst>
    <p:sldId id="256" r:id="rId16"/>
    <p:sldId id="268" r:id="rId17"/>
    <p:sldId id="258" r:id="rId19"/>
    <p:sldId id="401" r:id="rId20"/>
    <p:sldId id="334" r:id="rId21"/>
    <p:sldId id="259" r:id="rId22"/>
    <p:sldId id="281" r:id="rId23"/>
    <p:sldId id="353" r:id="rId24"/>
    <p:sldId id="355" r:id="rId25"/>
    <p:sldId id="420" r:id="rId26"/>
    <p:sldId id="356" r:id="rId27"/>
    <p:sldId id="358" r:id="rId28"/>
    <p:sldId id="387" r:id="rId29"/>
    <p:sldId id="388" r:id="rId30"/>
    <p:sldId id="294" r:id="rId31"/>
    <p:sldId id="338" r:id="rId32"/>
    <p:sldId id="386" r:id="rId33"/>
    <p:sldId id="340" r:id="rId34"/>
    <p:sldId id="330" r:id="rId35"/>
    <p:sldId id="296" r:id="rId36"/>
    <p:sldId id="264" r:id="rId37"/>
  </p:sldIdLst>
  <p:sldSz cx="12192000" cy="6858000"/>
  <p:notesSz cx="6858000" cy="9144000"/>
  <p:custDataLst>
    <p:tags r:id="rId4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yb" initials="w" lastIdx="1" clrIdx="0"/>
  <p:cmAuthor id="1" name="HESHILONG" initials="H" lastIdx="3" clrIdx="0"/>
  <p:cmAuthor id="2" name="作者" initials="A" lastIdx="0" clrIdx="1"/>
  <p:cmAuthor id="3" name="Author" initials="A" lastIdx="1" clrIdx="2"/>
  <p:cmAuthor id="4" name="Deanna Schuler (Bookey Consulting)" initials="D" lastIdx="2" clrIdx="0"/>
  <p:cmAuthor id="5" name="moliemylin" initials="m" lastIdx="1" clrIdx="0"/>
  <p:cmAuthor id="6" name="Xinxchen" initials="X" lastIdx="2" clrIdx="0"/>
  <p:cmAuthor id="7" name="S0209388" initials="S" lastIdx="0" clrIdx="0"/>
  <p:cmAuthor id="8" name="ShiauHuaSun" initials="S" lastIdx="3" clrIdx="0"/>
  <p:cmAuthor id="9" name="happyyao" initials="h" lastIdx="0" clrIdx="0"/>
  <p:cmAuthor id="10" name="jiantingchen" initials="j" lastIdx="4" clrIdx="1"/>
  <p:cmAuthor id="11" name="x1029157" initials="x" lastIdx="1" clrIdx="0"/>
  <p:cmAuthor id="12" name="zhipeng" initials="z" lastIdx="1" clrIdx="0"/>
  <p:cmAuthor id="13" name="Paula White (Silver Fox)" initials="P" lastIdx="4" clrIdx="0"/>
  <p:cmAuthor id="14" name="x0923560" initials="x" lastIdx="1" clrIdx="0"/>
  <p:cmAuthor id="15" name="zzhen.wang" initials="z" lastIdx="1" clrIdx="0"/>
  <p:cmAuthor id="18" name="auo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浅色样式 2 - 强调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2" Type="http://schemas.openxmlformats.org/officeDocument/2006/relationships/tags" Target="tags/tag131.xml"/><Relationship Id="rId41" Type="http://schemas.openxmlformats.org/officeDocument/2006/relationships/commentAuthors" Target="commentAuthors.xml"/><Relationship Id="rId40" Type="http://schemas.openxmlformats.org/officeDocument/2006/relationships/tableStyles" Target="tableStyles.xml"/><Relationship Id="rId4" Type="http://schemas.openxmlformats.org/officeDocument/2006/relationships/slideMaster" Target="slideMasters/slideMaster3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slide" Target="slides/slide21.xml"/><Relationship Id="rId36" Type="http://schemas.openxmlformats.org/officeDocument/2006/relationships/slide" Target="slides/slide20.xml"/><Relationship Id="rId35" Type="http://schemas.openxmlformats.org/officeDocument/2006/relationships/slide" Target="slides/slide19.xml"/><Relationship Id="rId34" Type="http://schemas.openxmlformats.org/officeDocument/2006/relationships/slide" Target="slides/slide18.xml"/><Relationship Id="rId33" Type="http://schemas.openxmlformats.org/officeDocument/2006/relationships/slide" Target="slides/slide17.xml"/><Relationship Id="rId32" Type="http://schemas.openxmlformats.org/officeDocument/2006/relationships/slide" Target="slides/slide16.xml"/><Relationship Id="rId31" Type="http://schemas.openxmlformats.org/officeDocument/2006/relationships/slide" Target="slides/slide15.xml"/><Relationship Id="rId30" Type="http://schemas.openxmlformats.org/officeDocument/2006/relationships/slide" Target="slides/slide14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3.xml"/><Relationship Id="rId28" Type="http://schemas.openxmlformats.org/officeDocument/2006/relationships/slide" Target="slides/slide12.xml"/><Relationship Id="rId27" Type="http://schemas.openxmlformats.org/officeDocument/2006/relationships/slide" Target="slides/slide11.xml"/><Relationship Id="rId26" Type="http://schemas.openxmlformats.org/officeDocument/2006/relationships/slide" Target="slides/slide10.xml"/><Relationship Id="rId25" Type="http://schemas.openxmlformats.org/officeDocument/2006/relationships/slide" Target="slides/slide9.xml"/><Relationship Id="rId24" Type="http://schemas.openxmlformats.org/officeDocument/2006/relationships/slide" Target="slides/slide8.xml"/><Relationship Id="rId23" Type="http://schemas.openxmlformats.org/officeDocument/2006/relationships/slide" Target="slides/slide7.xml"/><Relationship Id="rId22" Type="http://schemas.openxmlformats.org/officeDocument/2006/relationships/slide" Target="slides/slide6.xml"/><Relationship Id="rId21" Type="http://schemas.openxmlformats.org/officeDocument/2006/relationships/slide" Target="slides/slide5.xml"/><Relationship Id="rId20" Type="http://schemas.openxmlformats.org/officeDocument/2006/relationships/slide" Target="slides/slide4.xml"/><Relationship Id="rId2" Type="http://schemas.openxmlformats.org/officeDocument/2006/relationships/theme" Target="theme/theme1.xml"/><Relationship Id="rId19" Type="http://schemas.openxmlformats.org/officeDocument/2006/relationships/slide" Target="slides/slide3.xml"/><Relationship Id="rId18" Type="http://schemas.openxmlformats.org/officeDocument/2006/relationships/notesMaster" Target="notesMasters/notesMaster1.xml"/><Relationship Id="rId17" Type="http://schemas.openxmlformats.org/officeDocument/2006/relationships/slide" Target="slides/slide2.xml"/><Relationship Id="rId16" Type="http://schemas.openxmlformats.org/officeDocument/2006/relationships/slide" Target="slides/slide1.xml"/><Relationship Id="rId15" Type="http://schemas.openxmlformats.org/officeDocument/2006/relationships/slideMaster" Target="slideMasters/slideMaster14.xml"/><Relationship Id="rId14" Type="http://schemas.openxmlformats.org/officeDocument/2006/relationships/slideMaster" Target="slideMasters/slideMaster13.xml"/><Relationship Id="rId13" Type="http://schemas.openxmlformats.org/officeDocument/2006/relationships/slideMaster" Target="slideMasters/slideMaster12.xml"/><Relationship Id="rId12" Type="http://schemas.openxmlformats.org/officeDocument/2006/relationships/slideMaster" Target="slideMasters/slideMaster11.xml"/><Relationship Id="rId11" Type="http://schemas.openxmlformats.org/officeDocument/2006/relationships/slideMaster" Target="slideMasters/slideMaster10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7" Type="http://schemas.openxmlformats.org/officeDocument/2006/relationships/image" Target="../media/image4.png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7" Type="http://schemas.openxmlformats.org/officeDocument/2006/relationships/image" Target="../media/image4.png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7" Type="http://schemas.openxmlformats.org/officeDocument/2006/relationships/image" Target="../media/image4.png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7" Type="http://schemas.openxmlformats.org/officeDocument/2006/relationships/image" Target="../media/image4.png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slideMaster" Target="../slideMasters/slideMaster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7" Type="http://schemas.openxmlformats.org/officeDocument/2006/relationships/image" Target="../media/image4.png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7" Type="http://schemas.openxmlformats.org/officeDocument/2006/relationships/image" Target="../media/image4.png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7" Type="http://schemas.openxmlformats.org/officeDocument/2006/relationships/image" Target="../media/image4.png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7" Type="http://schemas.openxmlformats.org/officeDocument/2006/relationships/image" Target="../media/image4.png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slideMaster" Target="../slideMasters/slideMaster1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7" Type="http://schemas.openxmlformats.org/officeDocument/2006/relationships/image" Target="../media/image4.png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7" Type="http://schemas.openxmlformats.org/officeDocument/2006/relationships/image" Target="../media/image4.png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7" Type="http://schemas.openxmlformats.org/officeDocument/2006/relationships/image" Target="../media/image4.png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4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7" Type="http://schemas.openxmlformats.org/officeDocument/2006/relationships/image" Target="../media/image4.png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7" Type="http://schemas.openxmlformats.org/officeDocument/2006/relationships/image" Target="../media/image4.png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7" Type="http://schemas.openxmlformats.org/officeDocument/2006/relationships/image" Target="../media/image4.png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  <p:sp>
        <p:nvSpPr>
          <p:cNvPr id="30" name="矩形 29"/>
          <p:cNvSpPr/>
          <p:nvPr userDrawn="1"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739255"/>
            <a:ext cx="12192000" cy="118745"/>
          </a:xfrm>
          <a:prstGeom prst="rect">
            <a:avLst/>
          </a:prstGeom>
          <a:solidFill>
            <a:srgbClr val="D6680F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公司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977245" y="18234"/>
            <a:ext cx="997585" cy="806450"/>
          </a:xfrm>
          <a:prstGeom prst="rect">
            <a:avLst/>
          </a:prstGeom>
        </p:spPr>
      </p:pic>
      <p:sp>
        <p:nvSpPr>
          <p:cNvPr id="42" name="文本框 41"/>
          <p:cNvSpPr txBox="1"/>
          <p:nvPr userDrawn="1"/>
        </p:nvSpPr>
        <p:spPr>
          <a:xfrm>
            <a:off x="9925397" y="6308725"/>
            <a:ext cx="19867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 保密资料      版权所有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  <a:p>
            <a:r>
              <a:rPr lang="en-US" altLang="zh-CN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Confidential  Information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4664710" y="6478905"/>
            <a:ext cx="2924810" cy="252730"/>
            <a:chOff x="7001" y="10215"/>
            <a:chExt cx="4606" cy="398"/>
          </a:xfrm>
        </p:grpSpPr>
        <p:pic>
          <p:nvPicPr>
            <p:cNvPr id="5" name="图片 4" descr="32313536303935323b32313536303930383bb5e7bbb0"/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01" y="10331"/>
              <a:ext cx="173" cy="173"/>
            </a:xfrm>
            <a:prstGeom prst="rect">
              <a:avLst/>
            </a:prstGeom>
          </p:spPr>
        </p:pic>
        <p:pic>
          <p:nvPicPr>
            <p:cNvPr id="7" name="图片 6" descr="32313534323535353b32313534323533323bcdf8c2e7"/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47" y="10274"/>
              <a:ext cx="230" cy="23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 userDrawn="1"/>
          </p:nvSpPr>
          <p:spPr>
            <a:xfrm>
              <a:off x="9209" y="10215"/>
              <a:ext cx="2398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00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http://www.xmbsy.net</a:t>
              </a:r>
              <a:endPara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  <p:sp>
          <p:nvSpPr>
            <p:cNvPr id="10" name="文本框 9"/>
            <p:cNvSpPr txBox="1"/>
            <p:nvPr userDrawn="1"/>
          </p:nvSpPr>
          <p:spPr>
            <a:xfrm>
              <a:off x="7174" y="10227"/>
              <a:ext cx="1589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0592-6077810</a:t>
              </a:r>
              <a:endParaRPr lang="en-US" altLang="zh-CN" sz="1000" dirty="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</p:grpSp>
      <p:sp>
        <p:nvSpPr>
          <p:cNvPr id="13" name="文本框 12"/>
          <p:cNvSpPr txBox="1"/>
          <p:nvPr userDrawn="1"/>
        </p:nvSpPr>
        <p:spPr>
          <a:xfrm>
            <a:off x="47625" y="6494145"/>
            <a:ext cx="214820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rPr>
              <a:t>厦门博视源机器视觉技术有限公司</a:t>
            </a:r>
            <a:endParaRPr lang="zh-CN" altLang="en-US" sz="1000">
              <a:solidFill>
                <a:schemeClr val="bg1">
                  <a:lumMod val="50000"/>
                </a:schemeClr>
              </a:solidFill>
              <a:latin typeface="思源黑体" panose="020B0400000000000000" charset="-122"/>
              <a:ea typeface="思源黑体" panose="020B04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  <p:sp>
        <p:nvSpPr>
          <p:cNvPr id="30" name="矩形 29"/>
          <p:cNvSpPr/>
          <p:nvPr userDrawn="1"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739255"/>
            <a:ext cx="12192000" cy="118745"/>
          </a:xfrm>
          <a:prstGeom prst="rect">
            <a:avLst/>
          </a:prstGeom>
          <a:solidFill>
            <a:srgbClr val="D6680F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公司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977245" y="18234"/>
            <a:ext cx="997585" cy="806450"/>
          </a:xfrm>
          <a:prstGeom prst="rect">
            <a:avLst/>
          </a:prstGeom>
        </p:spPr>
      </p:pic>
      <p:sp>
        <p:nvSpPr>
          <p:cNvPr id="42" name="文本框 41"/>
          <p:cNvSpPr txBox="1"/>
          <p:nvPr userDrawn="1"/>
        </p:nvSpPr>
        <p:spPr>
          <a:xfrm>
            <a:off x="9925397" y="6308725"/>
            <a:ext cx="19867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 保密资料      版权所有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  <a:p>
            <a:r>
              <a:rPr lang="en-US" altLang="zh-CN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Confidential  Information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4664710" y="6478905"/>
            <a:ext cx="2924810" cy="252730"/>
            <a:chOff x="7001" y="10215"/>
            <a:chExt cx="4606" cy="398"/>
          </a:xfrm>
        </p:grpSpPr>
        <p:pic>
          <p:nvPicPr>
            <p:cNvPr id="5" name="图片 4" descr="32313536303935323b32313536303930383bb5e7bbb0"/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01" y="10331"/>
              <a:ext cx="173" cy="173"/>
            </a:xfrm>
            <a:prstGeom prst="rect">
              <a:avLst/>
            </a:prstGeom>
          </p:spPr>
        </p:pic>
        <p:pic>
          <p:nvPicPr>
            <p:cNvPr id="7" name="图片 6" descr="32313534323535353b32313534323533323bcdf8c2e7"/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47" y="10274"/>
              <a:ext cx="230" cy="23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 userDrawn="1"/>
          </p:nvSpPr>
          <p:spPr>
            <a:xfrm>
              <a:off x="9209" y="10215"/>
              <a:ext cx="2398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00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http://www.xmbsy.net</a:t>
              </a:r>
              <a:endPara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  <p:sp>
          <p:nvSpPr>
            <p:cNvPr id="10" name="文本框 9"/>
            <p:cNvSpPr txBox="1"/>
            <p:nvPr userDrawn="1"/>
          </p:nvSpPr>
          <p:spPr>
            <a:xfrm>
              <a:off x="7174" y="10227"/>
              <a:ext cx="1589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0592-6077810</a:t>
              </a:r>
              <a:endParaRPr lang="en-US" altLang="zh-CN" sz="1000" dirty="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</p:grpSp>
      <p:sp>
        <p:nvSpPr>
          <p:cNvPr id="13" name="文本框 12"/>
          <p:cNvSpPr txBox="1"/>
          <p:nvPr userDrawn="1"/>
        </p:nvSpPr>
        <p:spPr>
          <a:xfrm>
            <a:off x="47625" y="6494145"/>
            <a:ext cx="214820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rPr>
              <a:t>厦门博视源机器视觉技术有限公司</a:t>
            </a:r>
            <a:endParaRPr lang="zh-CN" altLang="en-US" sz="1000">
              <a:solidFill>
                <a:schemeClr val="bg1">
                  <a:lumMod val="50000"/>
                </a:schemeClr>
              </a:solidFill>
              <a:latin typeface="思源黑体" panose="020B0400000000000000" charset="-122"/>
              <a:ea typeface="思源黑体" panose="020B04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  <p:sp>
        <p:nvSpPr>
          <p:cNvPr id="30" name="矩形 29"/>
          <p:cNvSpPr/>
          <p:nvPr userDrawn="1"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739255"/>
            <a:ext cx="12192000" cy="118745"/>
          </a:xfrm>
          <a:prstGeom prst="rect">
            <a:avLst/>
          </a:prstGeom>
          <a:solidFill>
            <a:srgbClr val="D6680F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公司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977245" y="18234"/>
            <a:ext cx="997585" cy="806450"/>
          </a:xfrm>
          <a:prstGeom prst="rect">
            <a:avLst/>
          </a:prstGeom>
        </p:spPr>
      </p:pic>
      <p:sp>
        <p:nvSpPr>
          <p:cNvPr id="42" name="文本框 41"/>
          <p:cNvSpPr txBox="1"/>
          <p:nvPr userDrawn="1"/>
        </p:nvSpPr>
        <p:spPr>
          <a:xfrm>
            <a:off x="9925397" y="6308725"/>
            <a:ext cx="19867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 保密资料      版权所有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  <a:p>
            <a:r>
              <a:rPr lang="en-US" altLang="zh-CN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Confidential  Information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4664710" y="6478905"/>
            <a:ext cx="2924810" cy="252730"/>
            <a:chOff x="7001" y="10215"/>
            <a:chExt cx="4606" cy="398"/>
          </a:xfrm>
        </p:grpSpPr>
        <p:pic>
          <p:nvPicPr>
            <p:cNvPr id="5" name="图片 4" descr="32313536303935323b32313536303930383bb5e7bbb0"/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01" y="10331"/>
              <a:ext cx="173" cy="173"/>
            </a:xfrm>
            <a:prstGeom prst="rect">
              <a:avLst/>
            </a:prstGeom>
          </p:spPr>
        </p:pic>
        <p:pic>
          <p:nvPicPr>
            <p:cNvPr id="7" name="图片 6" descr="32313534323535353b32313534323533323bcdf8c2e7"/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47" y="10274"/>
              <a:ext cx="230" cy="23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 userDrawn="1"/>
          </p:nvSpPr>
          <p:spPr>
            <a:xfrm>
              <a:off x="9209" y="10215"/>
              <a:ext cx="2398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00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http://www.xmbsy.net</a:t>
              </a:r>
              <a:endPara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  <p:sp>
          <p:nvSpPr>
            <p:cNvPr id="10" name="文本框 9"/>
            <p:cNvSpPr txBox="1"/>
            <p:nvPr userDrawn="1"/>
          </p:nvSpPr>
          <p:spPr>
            <a:xfrm>
              <a:off x="7174" y="10227"/>
              <a:ext cx="1589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0592-6077810</a:t>
              </a:r>
              <a:endParaRPr lang="en-US" altLang="zh-CN" sz="1000" dirty="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</p:grpSp>
      <p:sp>
        <p:nvSpPr>
          <p:cNvPr id="13" name="文本框 12"/>
          <p:cNvSpPr txBox="1"/>
          <p:nvPr userDrawn="1"/>
        </p:nvSpPr>
        <p:spPr>
          <a:xfrm>
            <a:off x="47625" y="6494145"/>
            <a:ext cx="214820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rPr>
              <a:t>厦门博视源机器视觉技术有限公司</a:t>
            </a:r>
            <a:endParaRPr lang="zh-CN" altLang="en-US" sz="1000">
              <a:solidFill>
                <a:schemeClr val="bg1">
                  <a:lumMod val="50000"/>
                </a:schemeClr>
              </a:solidFill>
              <a:latin typeface="思源黑体" panose="020B0400000000000000" charset="-122"/>
              <a:ea typeface="思源黑体" panose="020B04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  <p:sp>
        <p:nvSpPr>
          <p:cNvPr id="30" name="矩形 29"/>
          <p:cNvSpPr/>
          <p:nvPr userDrawn="1"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739255"/>
            <a:ext cx="12192000" cy="118745"/>
          </a:xfrm>
          <a:prstGeom prst="rect">
            <a:avLst/>
          </a:prstGeom>
          <a:solidFill>
            <a:srgbClr val="D6680F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公司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977245" y="18234"/>
            <a:ext cx="997585" cy="806450"/>
          </a:xfrm>
          <a:prstGeom prst="rect">
            <a:avLst/>
          </a:prstGeom>
        </p:spPr>
      </p:pic>
      <p:sp>
        <p:nvSpPr>
          <p:cNvPr id="42" name="文本框 41"/>
          <p:cNvSpPr txBox="1"/>
          <p:nvPr userDrawn="1"/>
        </p:nvSpPr>
        <p:spPr>
          <a:xfrm>
            <a:off x="9925397" y="6308725"/>
            <a:ext cx="19867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 保密资料      版权所有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  <a:p>
            <a:r>
              <a:rPr lang="en-US" altLang="zh-CN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Confidential  Information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4664710" y="6478905"/>
            <a:ext cx="2924810" cy="252730"/>
            <a:chOff x="7001" y="10215"/>
            <a:chExt cx="4606" cy="398"/>
          </a:xfrm>
        </p:grpSpPr>
        <p:pic>
          <p:nvPicPr>
            <p:cNvPr id="5" name="图片 4" descr="32313536303935323b32313536303930383bb5e7bbb0"/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01" y="10331"/>
              <a:ext cx="173" cy="173"/>
            </a:xfrm>
            <a:prstGeom prst="rect">
              <a:avLst/>
            </a:prstGeom>
          </p:spPr>
        </p:pic>
        <p:pic>
          <p:nvPicPr>
            <p:cNvPr id="7" name="图片 6" descr="32313534323535353b32313534323533323bcdf8c2e7"/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47" y="10274"/>
              <a:ext cx="230" cy="23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 userDrawn="1"/>
          </p:nvSpPr>
          <p:spPr>
            <a:xfrm>
              <a:off x="9209" y="10215"/>
              <a:ext cx="2398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00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http://www.xmbsy.net</a:t>
              </a:r>
              <a:endPara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  <p:sp>
          <p:nvSpPr>
            <p:cNvPr id="10" name="文本框 9"/>
            <p:cNvSpPr txBox="1"/>
            <p:nvPr userDrawn="1"/>
          </p:nvSpPr>
          <p:spPr>
            <a:xfrm>
              <a:off x="7174" y="10227"/>
              <a:ext cx="1589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0592-6077810</a:t>
              </a:r>
              <a:endParaRPr lang="en-US" altLang="zh-CN" sz="1000" dirty="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</p:grpSp>
      <p:sp>
        <p:nvSpPr>
          <p:cNvPr id="13" name="文本框 12"/>
          <p:cNvSpPr txBox="1"/>
          <p:nvPr userDrawn="1"/>
        </p:nvSpPr>
        <p:spPr>
          <a:xfrm>
            <a:off x="47625" y="6494145"/>
            <a:ext cx="214820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rPr>
              <a:t>厦门博视源机器视觉技术有限公司</a:t>
            </a:r>
            <a:endParaRPr lang="zh-CN" altLang="en-US" sz="1000">
              <a:solidFill>
                <a:schemeClr val="bg1">
                  <a:lumMod val="50000"/>
                </a:schemeClr>
              </a:solidFill>
              <a:latin typeface="思源黑体" panose="020B0400000000000000" charset="-122"/>
              <a:ea typeface="思源黑体" panose="020B04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  <p:sp>
        <p:nvSpPr>
          <p:cNvPr id="30" name="矩形 29"/>
          <p:cNvSpPr/>
          <p:nvPr userDrawn="1"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739255"/>
            <a:ext cx="12192000" cy="118745"/>
          </a:xfrm>
          <a:prstGeom prst="rect">
            <a:avLst/>
          </a:prstGeom>
          <a:solidFill>
            <a:srgbClr val="D6680F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公司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977245" y="18234"/>
            <a:ext cx="997585" cy="806450"/>
          </a:xfrm>
          <a:prstGeom prst="rect">
            <a:avLst/>
          </a:prstGeom>
        </p:spPr>
      </p:pic>
      <p:sp>
        <p:nvSpPr>
          <p:cNvPr id="42" name="文本框 41"/>
          <p:cNvSpPr txBox="1"/>
          <p:nvPr userDrawn="1"/>
        </p:nvSpPr>
        <p:spPr>
          <a:xfrm>
            <a:off x="9925397" y="6308725"/>
            <a:ext cx="19867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 保密资料      版权所有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  <a:p>
            <a:r>
              <a:rPr lang="en-US" altLang="zh-CN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Confidential  Information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4664710" y="6478905"/>
            <a:ext cx="2924810" cy="252730"/>
            <a:chOff x="7001" y="10215"/>
            <a:chExt cx="4606" cy="398"/>
          </a:xfrm>
        </p:grpSpPr>
        <p:pic>
          <p:nvPicPr>
            <p:cNvPr id="5" name="图片 4" descr="32313536303935323b32313536303930383bb5e7bbb0"/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01" y="10331"/>
              <a:ext cx="173" cy="173"/>
            </a:xfrm>
            <a:prstGeom prst="rect">
              <a:avLst/>
            </a:prstGeom>
          </p:spPr>
        </p:pic>
        <p:pic>
          <p:nvPicPr>
            <p:cNvPr id="7" name="图片 6" descr="32313534323535353b32313534323533323bcdf8c2e7"/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47" y="10274"/>
              <a:ext cx="230" cy="23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 userDrawn="1"/>
          </p:nvSpPr>
          <p:spPr>
            <a:xfrm>
              <a:off x="9209" y="10215"/>
              <a:ext cx="2398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00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http://www.xmbsy.net</a:t>
              </a:r>
              <a:endPara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  <p:sp>
          <p:nvSpPr>
            <p:cNvPr id="10" name="文本框 9"/>
            <p:cNvSpPr txBox="1"/>
            <p:nvPr userDrawn="1"/>
          </p:nvSpPr>
          <p:spPr>
            <a:xfrm>
              <a:off x="7174" y="10227"/>
              <a:ext cx="1589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0592-6077810</a:t>
              </a:r>
              <a:endParaRPr lang="en-US" altLang="zh-CN" sz="1000" dirty="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</p:grpSp>
      <p:sp>
        <p:nvSpPr>
          <p:cNvPr id="13" name="文本框 12"/>
          <p:cNvSpPr txBox="1"/>
          <p:nvPr userDrawn="1"/>
        </p:nvSpPr>
        <p:spPr>
          <a:xfrm>
            <a:off x="47625" y="6494145"/>
            <a:ext cx="214820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rPr>
              <a:t>厦门博视源机器视觉技术有限公司</a:t>
            </a:r>
            <a:endParaRPr lang="zh-CN" altLang="en-US" sz="1000">
              <a:solidFill>
                <a:schemeClr val="bg1">
                  <a:lumMod val="50000"/>
                </a:schemeClr>
              </a:solidFill>
              <a:latin typeface="思源黑体" panose="020B0400000000000000" charset="-122"/>
              <a:ea typeface="思源黑体" panose="020B04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  <p:sp>
        <p:nvSpPr>
          <p:cNvPr id="30" name="矩形 29"/>
          <p:cNvSpPr/>
          <p:nvPr userDrawn="1"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739255"/>
            <a:ext cx="12192000" cy="118745"/>
          </a:xfrm>
          <a:prstGeom prst="rect">
            <a:avLst/>
          </a:prstGeom>
          <a:solidFill>
            <a:srgbClr val="D6680F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公司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977245" y="18234"/>
            <a:ext cx="997585" cy="806450"/>
          </a:xfrm>
          <a:prstGeom prst="rect">
            <a:avLst/>
          </a:prstGeom>
        </p:spPr>
      </p:pic>
      <p:sp>
        <p:nvSpPr>
          <p:cNvPr id="42" name="文本框 41"/>
          <p:cNvSpPr txBox="1"/>
          <p:nvPr userDrawn="1"/>
        </p:nvSpPr>
        <p:spPr>
          <a:xfrm>
            <a:off x="9925397" y="6308725"/>
            <a:ext cx="19867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 保密资料      版权所有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  <a:p>
            <a:r>
              <a:rPr lang="en-US" altLang="zh-CN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Confidential  Information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4664710" y="6478905"/>
            <a:ext cx="2924810" cy="252730"/>
            <a:chOff x="7001" y="10215"/>
            <a:chExt cx="4606" cy="398"/>
          </a:xfrm>
        </p:grpSpPr>
        <p:pic>
          <p:nvPicPr>
            <p:cNvPr id="5" name="图片 4" descr="32313536303935323b32313536303930383bb5e7bbb0"/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01" y="10331"/>
              <a:ext cx="173" cy="173"/>
            </a:xfrm>
            <a:prstGeom prst="rect">
              <a:avLst/>
            </a:prstGeom>
          </p:spPr>
        </p:pic>
        <p:pic>
          <p:nvPicPr>
            <p:cNvPr id="7" name="图片 6" descr="32313534323535353b32313534323533323bcdf8c2e7"/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47" y="10274"/>
              <a:ext cx="230" cy="23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 userDrawn="1"/>
          </p:nvSpPr>
          <p:spPr>
            <a:xfrm>
              <a:off x="9209" y="10215"/>
              <a:ext cx="2398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00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http://www.xmbsy.net</a:t>
              </a:r>
              <a:endPara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  <p:sp>
          <p:nvSpPr>
            <p:cNvPr id="10" name="文本框 9"/>
            <p:cNvSpPr txBox="1"/>
            <p:nvPr userDrawn="1"/>
          </p:nvSpPr>
          <p:spPr>
            <a:xfrm>
              <a:off x="7174" y="10227"/>
              <a:ext cx="1589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0592-6077810</a:t>
              </a:r>
              <a:endParaRPr lang="en-US" altLang="zh-CN" sz="1000" dirty="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</p:grpSp>
      <p:sp>
        <p:nvSpPr>
          <p:cNvPr id="13" name="文本框 12"/>
          <p:cNvSpPr txBox="1"/>
          <p:nvPr userDrawn="1"/>
        </p:nvSpPr>
        <p:spPr>
          <a:xfrm>
            <a:off x="47625" y="6494145"/>
            <a:ext cx="214820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rPr>
              <a:t>厦门博视源机器视觉技术有限公司</a:t>
            </a:r>
            <a:endParaRPr lang="zh-CN" altLang="en-US" sz="1000">
              <a:solidFill>
                <a:schemeClr val="bg1">
                  <a:lumMod val="50000"/>
                </a:schemeClr>
              </a:solidFill>
              <a:latin typeface="思源黑体" panose="020B0400000000000000" charset="-122"/>
              <a:ea typeface="思源黑体" panose="020B04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  <p:sp>
        <p:nvSpPr>
          <p:cNvPr id="30" name="矩形 29"/>
          <p:cNvSpPr/>
          <p:nvPr userDrawn="1"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739255"/>
            <a:ext cx="12192000" cy="118745"/>
          </a:xfrm>
          <a:prstGeom prst="rect">
            <a:avLst/>
          </a:prstGeom>
          <a:solidFill>
            <a:srgbClr val="D6680F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公司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977245" y="18234"/>
            <a:ext cx="997585" cy="806450"/>
          </a:xfrm>
          <a:prstGeom prst="rect">
            <a:avLst/>
          </a:prstGeom>
        </p:spPr>
      </p:pic>
      <p:sp>
        <p:nvSpPr>
          <p:cNvPr id="42" name="文本框 41"/>
          <p:cNvSpPr txBox="1"/>
          <p:nvPr userDrawn="1"/>
        </p:nvSpPr>
        <p:spPr>
          <a:xfrm>
            <a:off x="9925397" y="6308725"/>
            <a:ext cx="19867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 保密资料      版权所有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  <a:p>
            <a:r>
              <a:rPr lang="en-US" altLang="zh-CN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Confidential  Information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4664710" y="6478905"/>
            <a:ext cx="2924810" cy="252730"/>
            <a:chOff x="7001" y="10215"/>
            <a:chExt cx="4606" cy="398"/>
          </a:xfrm>
        </p:grpSpPr>
        <p:pic>
          <p:nvPicPr>
            <p:cNvPr id="5" name="图片 4" descr="32313536303935323b32313536303930383bb5e7bbb0"/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01" y="10331"/>
              <a:ext cx="173" cy="173"/>
            </a:xfrm>
            <a:prstGeom prst="rect">
              <a:avLst/>
            </a:prstGeom>
          </p:spPr>
        </p:pic>
        <p:pic>
          <p:nvPicPr>
            <p:cNvPr id="7" name="图片 6" descr="32313534323535353b32313534323533323bcdf8c2e7"/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47" y="10274"/>
              <a:ext cx="230" cy="23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 userDrawn="1"/>
          </p:nvSpPr>
          <p:spPr>
            <a:xfrm>
              <a:off x="9209" y="10215"/>
              <a:ext cx="2398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00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http://www.xmbsy.net</a:t>
              </a:r>
              <a:endPara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  <p:sp>
          <p:nvSpPr>
            <p:cNvPr id="10" name="文本框 9"/>
            <p:cNvSpPr txBox="1"/>
            <p:nvPr userDrawn="1"/>
          </p:nvSpPr>
          <p:spPr>
            <a:xfrm>
              <a:off x="7174" y="10227"/>
              <a:ext cx="1589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0592-6077810</a:t>
              </a:r>
              <a:endParaRPr lang="en-US" altLang="zh-CN" sz="1000" dirty="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</p:grpSp>
      <p:sp>
        <p:nvSpPr>
          <p:cNvPr id="13" name="文本框 12"/>
          <p:cNvSpPr txBox="1"/>
          <p:nvPr userDrawn="1"/>
        </p:nvSpPr>
        <p:spPr>
          <a:xfrm>
            <a:off x="47625" y="6494145"/>
            <a:ext cx="214820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rPr>
              <a:t>厦门博视源机器视觉技术有限公司</a:t>
            </a:r>
            <a:endParaRPr lang="zh-CN" altLang="en-US" sz="1000">
              <a:solidFill>
                <a:schemeClr val="bg1">
                  <a:lumMod val="50000"/>
                </a:schemeClr>
              </a:solidFill>
              <a:latin typeface="思源黑体" panose="020B0400000000000000" charset="-122"/>
              <a:ea typeface="思源黑体" panose="020B04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  <p:sp>
        <p:nvSpPr>
          <p:cNvPr id="30" name="矩形 29"/>
          <p:cNvSpPr/>
          <p:nvPr userDrawn="1"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739255"/>
            <a:ext cx="12192000" cy="118745"/>
          </a:xfrm>
          <a:prstGeom prst="rect">
            <a:avLst/>
          </a:prstGeom>
          <a:solidFill>
            <a:srgbClr val="D6680F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公司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977245" y="18234"/>
            <a:ext cx="997585" cy="806450"/>
          </a:xfrm>
          <a:prstGeom prst="rect">
            <a:avLst/>
          </a:prstGeom>
        </p:spPr>
      </p:pic>
      <p:sp>
        <p:nvSpPr>
          <p:cNvPr id="42" name="文本框 41"/>
          <p:cNvSpPr txBox="1"/>
          <p:nvPr userDrawn="1"/>
        </p:nvSpPr>
        <p:spPr>
          <a:xfrm>
            <a:off x="9925397" y="6308725"/>
            <a:ext cx="19867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 保密资料      版权所有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  <a:p>
            <a:r>
              <a:rPr lang="en-US" altLang="zh-CN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Confidential  Information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4664710" y="6478905"/>
            <a:ext cx="2924810" cy="252730"/>
            <a:chOff x="7001" y="10215"/>
            <a:chExt cx="4606" cy="398"/>
          </a:xfrm>
        </p:grpSpPr>
        <p:pic>
          <p:nvPicPr>
            <p:cNvPr id="5" name="图片 4" descr="32313536303935323b32313536303930383bb5e7bbb0"/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01" y="10331"/>
              <a:ext cx="173" cy="173"/>
            </a:xfrm>
            <a:prstGeom prst="rect">
              <a:avLst/>
            </a:prstGeom>
          </p:spPr>
        </p:pic>
        <p:pic>
          <p:nvPicPr>
            <p:cNvPr id="7" name="图片 6" descr="32313534323535353b32313534323533323bcdf8c2e7"/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47" y="10274"/>
              <a:ext cx="230" cy="23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 userDrawn="1"/>
          </p:nvSpPr>
          <p:spPr>
            <a:xfrm>
              <a:off x="9209" y="10215"/>
              <a:ext cx="2398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00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http://www.xmbsy.net</a:t>
              </a:r>
              <a:endPara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  <p:sp>
          <p:nvSpPr>
            <p:cNvPr id="10" name="文本框 9"/>
            <p:cNvSpPr txBox="1"/>
            <p:nvPr userDrawn="1"/>
          </p:nvSpPr>
          <p:spPr>
            <a:xfrm>
              <a:off x="7174" y="10227"/>
              <a:ext cx="1589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0592-6077810</a:t>
              </a:r>
              <a:endParaRPr lang="en-US" altLang="zh-CN" sz="1000" dirty="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</p:grpSp>
      <p:sp>
        <p:nvSpPr>
          <p:cNvPr id="13" name="文本框 12"/>
          <p:cNvSpPr txBox="1"/>
          <p:nvPr userDrawn="1"/>
        </p:nvSpPr>
        <p:spPr>
          <a:xfrm>
            <a:off x="47625" y="6494145"/>
            <a:ext cx="214820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rPr>
              <a:t>厦门博视源机器视觉技术有限公司</a:t>
            </a:r>
            <a:endParaRPr lang="zh-CN" altLang="en-US" sz="1000">
              <a:solidFill>
                <a:schemeClr val="bg1">
                  <a:lumMod val="50000"/>
                </a:schemeClr>
              </a:solidFill>
              <a:latin typeface="思源黑体" panose="020B0400000000000000" charset="-122"/>
              <a:ea typeface="思源黑体" panose="020B04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  <p:sp>
        <p:nvSpPr>
          <p:cNvPr id="30" name="矩形 29"/>
          <p:cNvSpPr/>
          <p:nvPr userDrawn="1"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739255"/>
            <a:ext cx="12192000" cy="118745"/>
          </a:xfrm>
          <a:prstGeom prst="rect">
            <a:avLst/>
          </a:prstGeom>
          <a:solidFill>
            <a:srgbClr val="D6680F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公司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977245" y="18234"/>
            <a:ext cx="997585" cy="806450"/>
          </a:xfrm>
          <a:prstGeom prst="rect">
            <a:avLst/>
          </a:prstGeom>
        </p:spPr>
      </p:pic>
      <p:sp>
        <p:nvSpPr>
          <p:cNvPr id="42" name="文本框 41"/>
          <p:cNvSpPr txBox="1"/>
          <p:nvPr userDrawn="1"/>
        </p:nvSpPr>
        <p:spPr>
          <a:xfrm>
            <a:off x="9925397" y="6308725"/>
            <a:ext cx="19867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 保密资料      版权所有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  <a:p>
            <a:r>
              <a:rPr lang="en-US" altLang="zh-CN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Confidential  Information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4664710" y="6478905"/>
            <a:ext cx="2924810" cy="252730"/>
            <a:chOff x="7001" y="10215"/>
            <a:chExt cx="4606" cy="398"/>
          </a:xfrm>
        </p:grpSpPr>
        <p:pic>
          <p:nvPicPr>
            <p:cNvPr id="5" name="图片 4" descr="32313536303935323b32313536303930383bb5e7bbb0"/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01" y="10331"/>
              <a:ext cx="173" cy="173"/>
            </a:xfrm>
            <a:prstGeom prst="rect">
              <a:avLst/>
            </a:prstGeom>
          </p:spPr>
        </p:pic>
        <p:pic>
          <p:nvPicPr>
            <p:cNvPr id="7" name="图片 6" descr="32313534323535353b32313534323533323bcdf8c2e7"/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47" y="10274"/>
              <a:ext cx="230" cy="23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 userDrawn="1"/>
          </p:nvSpPr>
          <p:spPr>
            <a:xfrm>
              <a:off x="9209" y="10215"/>
              <a:ext cx="2398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00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http://www.xmbsy.net</a:t>
              </a:r>
              <a:endPara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  <p:sp>
          <p:nvSpPr>
            <p:cNvPr id="10" name="文本框 9"/>
            <p:cNvSpPr txBox="1"/>
            <p:nvPr userDrawn="1"/>
          </p:nvSpPr>
          <p:spPr>
            <a:xfrm>
              <a:off x="7174" y="10227"/>
              <a:ext cx="1589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0592-6077810</a:t>
              </a:r>
              <a:endParaRPr lang="en-US" altLang="zh-CN" sz="1000" dirty="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</p:grpSp>
      <p:sp>
        <p:nvSpPr>
          <p:cNvPr id="13" name="文本框 12"/>
          <p:cNvSpPr txBox="1"/>
          <p:nvPr userDrawn="1"/>
        </p:nvSpPr>
        <p:spPr>
          <a:xfrm>
            <a:off x="47625" y="6494145"/>
            <a:ext cx="214820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rPr>
              <a:t>厦门博视源机器视觉技术有限公司</a:t>
            </a:r>
            <a:endParaRPr lang="zh-CN" altLang="en-US" sz="1000">
              <a:solidFill>
                <a:schemeClr val="bg1">
                  <a:lumMod val="50000"/>
                </a:schemeClr>
              </a:solidFill>
              <a:latin typeface="思源黑体" panose="020B0400000000000000" charset="-122"/>
              <a:ea typeface="思源黑体" panose="020B04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  <p:sp>
        <p:nvSpPr>
          <p:cNvPr id="30" name="矩形 29"/>
          <p:cNvSpPr/>
          <p:nvPr userDrawn="1"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739255"/>
            <a:ext cx="12192000" cy="118745"/>
          </a:xfrm>
          <a:prstGeom prst="rect">
            <a:avLst/>
          </a:prstGeom>
          <a:solidFill>
            <a:srgbClr val="D6680F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公司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977245" y="18234"/>
            <a:ext cx="997585" cy="806450"/>
          </a:xfrm>
          <a:prstGeom prst="rect">
            <a:avLst/>
          </a:prstGeom>
        </p:spPr>
      </p:pic>
      <p:sp>
        <p:nvSpPr>
          <p:cNvPr id="42" name="文本框 41"/>
          <p:cNvSpPr txBox="1"/>
          <p:nvPr userDrawn="1"/>
        </p:nvSpPr>
        <p:spPr>
          <a:xfrm>
            <a:off x="9925397" y="6308725"/>
            <a:ext cx="19867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 保密资料      版权所有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  <a:p>
            <a:r>
              <a:rPr lang="en-US" altLang="zh-CN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Confidential  Information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4664710" y="6478905"/>
            <a:ext cx="2924810" cy="252730"/>
            <a:chOff x="7001" y="10215"/>
            <a:chExt cx="4606" cy="398"/>
          </a:xfrm>
        </p:grpSpPr>
        <p:pic>
          <p:nvPicPr>
            <p:cNvPr id="5" name="图片 4" descr="32313536303935323b32313536303930383bb5e7bbb0"/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01" y="10331"/>
              <a:ext cx="173" cy="173"/>
            </a:xfrm>
            <a:prstGeom prst="rect">
              <a:avLst/>
            </a:prstGeom>
          </p:spPr>
        </p:pic>
        <p:pic>
          <p:nvPicPr>
            <p:cNvPr id="7" name="图片 6" descr="32313534323535353b32313534323533323bcdf8c2e7"/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47" y="10274"/>
              <a:ext cx="230" cy="23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 userDrawn="1"/>
          </p:nvSpPr>
          <p:spPr>
            <a:xfrm>
              <a:off x="9209" y="10215"/>
              <a:ext cx="2398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00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http://www.xmbsy.net</a:t>
              </a:r>
              <a:endPara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  <p:sp>
          <p:nvSpPr>
            <p:cNvPr id="10" name="文本框 9"/>
            <p:cNvSpPr txBox="1"/>
            <p:nvPr userDrawn="1"/>
          </p:nvSpPr>
          <p:spPr>
            <a:xfrm>
              <a:off x="7174" y="10227"/>
              <a:ext cx="1589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0592-6077810</a:t>
              </a:r>
              <a:endParaRPr lang="en-US" altLang="zh-CN" sz="1000" dirty="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</p:grpSp>
      <p:sp>
        <p:nvSpPr>
          <p:cNvPr id="13" name="文本框 12"/>
          <p:cNvSpPr txBox="1"/>
          <p:nvPr userDrawn="1"/>
        </p:nvSpPr>
        <p:spPr>
          <a:xfrm>
            <a:off x="47625" y="6494145"/>
            <a:ext cx="214820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rPr>
              <a:t>厦门博视源机器视觉技术有限公司</a:t>
            </a:r>
            <a:endParaRPr lang="zh-CN" altLang="en-US" sz="1000">
              <a:solidFill>
                <a:schemeClr val="bg1">
                  <a:lumMod val="50000"/>
                </a:schemeClr>
              </a:solidFill>
              <a:latin typeface="思源黑体" panose="020B0400000000000000" charset="-122"/>
              <a:ea typeface="思源黑体" panose="020B04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  <p:sp>
        <p:nvSpPr>
          <p:cNvPr id="30" name="矩形 29"/>
          <p:cNvSpPr/>
          <p:nvPr userDrawn="1"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739255"/>
            <a:ext cx="12192000" cy="118745"/>
          </a:xfrm>
          <a:prstGeom prst="rect">
            <a:avLst/>
          </a:prstGeom>
          <a:solidFill>
            <a:srgbClr val="D6680F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公司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977245" y="18234"/>
            <a:ext cx="997585" cy="806450"/>
          </a:xfrm>
          <a:prstGeom prst="rect">
            <a:avLst/>
          </a:prstGeom>
        </p:spPr>
      </p:pic>
      <p:sp>
        <p:nvSpPr>
          <p:cNvPr id="42" name="文本框 41"/>
          <p:cNvSpPr txBox="1"/>
          <p:nvPr userDrawn="1"/>
        </p:nvSpPr>
        <p:spPr>
          <a:xfrm>
            <a:off x="9925397" y="6308725"/>
            <a:ext cx="19867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 保密资料      版权所有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  <a:p>
            <a:r>
              <a:rPr lang="en-US" altLang="zh-CN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Confidential  Information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4664710" y="6478905"/>
            <a:ext cx="2924810" cy="252730"/>
            <a:chOff x="7001" y="10215"/>
            <a:chExt cx="4606" cy="398"/>
          </a:xfrm>
        </p:grpSpPr>
        <p:pic>
          <p:nvPicPr>
            <p:cNvPr id="5" name="图片 4" descr="32313536303935323b32313536303930383bb5e7bbb0"/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01" y="10331"/>
              <a:ext cx="173" cy="173"/>
            </a:xfrm>
            <a:prstGeom prst="rect">
              <a:avLst/>
            </a:prstGeom>
          </p:spPr>
        </p:pic>
        <p:pic>
          <p:nvPicPr>
            <p:cNvPr id="7" name="图片 6" descr="32313534323535353b32313534323533323bcdf8c2e7"/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47" y="10274"/>
              <a:ext cx="230" cy="23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 userDrawn="1"/>
          </p:nvSpPr>
          <p:spPr>
            <a:xfrm>
              <a:off x="9209" y="10215"/>
              <a:ext cx="2398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00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http://www.xmbsy.net</a:t>
              </a:r>
              <a:endPara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  <p:sp>
          <p:nvSpPr>
            <p:cNvPr id="10" name="文本框 9"/>
            <p:cNvSpPr txBox="1"/>
            <p:nvPr userDrawn="1"/>
          </p:nvSpPr>
          <p:spPr>
            <a:xfrm>
              <a:off x="7174" y="10227"/>
              <a:ext cx="1589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0592-6077810</a:t>
              </a:r>
              <a:endParaRPr lang="en-US" altLang="zh-CN" sz="1000" dirty="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</p:grpSp>
      <p:sp>
        <p:nvSpPr>
          <p:cNvPr id="13" name="文本框 12"/>
          <p:cNvSpPr txBox="1"/>
          <p:nvPr userDrawn="1"/>
        </p:nvSpPr>
        <p:spPr>
          <a:xfrm>
            <a:off x="47625" y="6494145"/>
            <a:ext cx="214820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rPr>
              <a:t>厦门博视源机器视觉技术有限公司</a:t>
            </a:r>
            <a:endParaRPr lang="zh-CN" altLang="en-US" sz="1000">
              <a:solidFill>
                <a:schemeClr val="bg1">
                  <a:lumMod val="50000"/>
                </a:schemeClr>
              </a:solidFill>
              <a:latin typeface="思源黑体" panose="020B0400000000000000" charset="-122"/>
              <a:ea typeface="思源黑体" panose="020B04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669906" y="2588547"/>
            <a:ext cx="10852637" cy="899259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669906" y="3566527"/>
            <a:ext cx="10852637" cy="951082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9435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79774" y="6350486"/>
            <a:ext cx="2700099" cy="316833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152" y="6350486"/>
            <a:ext cx="3960146" cy="316833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918" y="6350486"/>
            <a:ext cx="2700099" cy="316833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  <p:sp>
        <p:nvSpPr>
          <p:cNvPr id="30" name="矩形 29"/>
          <p:cNvSpPr/>
          <p:nvPr userDrawn="1"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739255"/>
            <a:ext cx="12192000" cy="118745"/>
          </a:xfrm>
          <a:prstGeom prst="rect">
            <a:avLst/>
          </a:prstGeom>
          <a:solidFill>
            <a:srgbClr val="D6680F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公司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977245" y="18234"/>
            <a:ext cx="997585" cy="806450"/>
          </a:xfrm>
          <a:prstGeom prst="rect">
            <a:avLst/>
          </a:prstGeom>
        </p:spPr>
      </p:pic>
      <p:sp>
        <p:nvSpPr>
          <p:cNvPr id="42" name="文本框 41"/>
          <p:cNvSpPr txBox="1"/>
          <p:nvPr userDrawn="1"/>
        </p:nvSpPr>
        <p:spPr>
          <a:xfrm>
            <a:off x="9925397" y="6308725"/>
            <a:ext cx="19867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 保密资料      版权所有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  <a:p>
            <a:r>
              <a:rPr lang="en-US" altLang="zh-CN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Confidential  Information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4664710" y="6478905"/>
            <a:ext cx="2924810" cy="252730"/>
            <a:chOff x="7001" y="10215"/>
            <a:chExt cx="4606" cy="398"/>
          </a:xfrm>
        </p:grpSpPr>
        <p:pic>
          <p:nvPicPr>
            <p:cNvPr id="5" name="图片 4" descr="32313536303935323b32313536303930383bb5e7bbb0"/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01" y="10331"/>
              <a:ext cx="173" cy="173"/>
            </a:xfrm>
            <a:prstGeom prst="rect">
              <a:avLst/>
            </a:prstGeom>
          </p:spPr>
        </p:pic>
        <p:pic>
          <p:nvPicPr>
            <p:cNvPr id="7" name="图片 6" descr="32313534323535353b32313534323533323bcdf8c2e7"/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47" y="10274"/>
              <a:ext cx="230" cy="23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 userDrawn="1"/>
          </p:nvSpPr>
          <p:spPr>
            <a:xfrm>
              <a:off x="9209" y="10215"/>
              <a:ext cx="2398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00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http://www.xmbsy.net</a:t>
              </a:r>
              <a:endPara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  <p:sp>
          <p:nvSpPr>
            <p:cNvPr id="10" name="文本框 9"/>
            <p:cNvSpPr txBox="1"/>
            <p:nvPr userDrawn="1"/>
          </p:nvSpPr>
          <p:spPr>
            <a:xfrm>
              <a:off x="7174" y="10227"/>
              <a:ext cx="1589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0592-6077810</a:t>
              </a:r>
              <a:endParaRPr lang="en-US" altLang="zh-CN" sz="1000" dirty="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</p:grpSp>
      <p:sp>
        <p:nvSpPr>
          <p:cNvPr id="13" name="文本框 12"/>
          <p:cNvSpPr txBox="1"/>
          <p:nvPr userDrawn="1"/>
        </p:nvSpPr>
        <p:spPr>
          <a:xfrm>
            <a:off x="47625" y="6494145"/>
            <a:ext cx="214820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rPr>
              <a:t>厦门博视源机器视觉技术有限公司</a:t>
            </a:r>
            <a:endParaRPr lang="zh-CN" altLang="en-US" sz="1000">
              <a:solidFill>
                <a:schemeClr val="bg1">
                  <a:lumMod val="50000"/>
                </a:schemeClr>
              </a:solidFill>
              <a:latin typeface="思源黑体" panose="020B0400000000000000" charset="-122"/>
              <a:ea typeface="思源黑体" panose="020B04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  <p:sp>
        <p:nvSpPr>
          <p:cNvPr id="30" name="矩形 29"/>
          <p:cNvSpPr/>
          <p:nvPr userDrawn="1"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739255"/>
            <a:ext cx="12192000" cy="118745"/>
          </a:xfrm>
          <a:prstGeom prst="rect">
            <a:avLst/>
          </a:prstGeom>
          <a:solidFill>
            <a:srgbClr val="D6680F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公司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977245" y="18234"/>
            <a:ext cx="997585" cy="806450"/>
          </a:xfrm>
          <a:prstGeom prst="rect">
            <a:avLst/>
          </a:prstGeom>
        </p:spPr>
      </p:pic>
      <p:sp>
        <p:nvSpPr>
          <p:cNvPr id="42" name="文本框 41"/>
          <p:cNvSpPr txBox="1"/>
          <p:nvPr userDrawn="1"/>
        </p:nvSpPr>
        <p:spPr>
          <a:xfrm>
            <a:off x="9925397" y="6308725"/>
            <a:ext cx="19867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 保密资料      版权所有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  <a:p>
            <a:r>
              <a:rPr lang="en-US" altLang="zh-CN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Confidential  Information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4664710" y="6478905"/>
            <a:ext cx="2924810" cy="252730"/>
            <a:chOff x="7001" y="10215"/>
            <a:chExt cx="4606" cy="398"/>
          </a:xfrm>
        </p:grpSpPr>
        <p:pic>
          <p:nvPicPr>
            <p:cNvPr id="5" name="图片 4" descr="32313536303935323b32313536303930383bb5e7bbb0"/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01" y="10331"/>
              <a:ext cx="173" cy="173"/>
            </a:xfrm>
            <a:prstGeom prst="rect">
              <a:avLst/>
            </a:prstGeom>
          </p:spPr>
        </p:pic>
        <p:pic>
          <p:nvPicPr>
            <p:cNvPr id="7" name="图片 6" descr="32313534323535353b32313534323533323bcdf8c2e7"/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47" y="10274"/>
              <a:ext cx="230" cy="23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 userDrawn="1"/>
          </p:nvSpPr>
          <p:spPr>
            <a:xfrm>
              <a:off x="9209" y="10215"/>
              <a:ext cx="2398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00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http://www.xmbsy.net</a:t>
              </a:r>
              <a:endPara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  <p:sp>
          <p:nvSpPr>
            <p:cNvPr id="10" name="文本框 9"/>
            <p:cNvSpPr txBox="1"/>
            <p:nvPr userDrawn="1"/>
          </p:nvSpPr>
          <p:spPr>
            <a:xfrm>
              <a:off x="7174" y="10227"/>
              <a:ext cx="1589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0592-6077810</a:t>
              </a:r>
              <a:endParaRPr lang="en-US" altLang="zh-CN" sz="1000" dirty="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</p:grpSp>
      <p:sp>
        <p:nvSpPr>
          <p:cNvPr id="13" name="文本框 12"/>
          <p:cNvSpPr txBox="1"/>
          <p:nvPr userDrawn="1"/>
        </p:nvSpPr>
        <p:spPr>
          <a:xfrm>
            <a:off x="47625" y="6494145"/>
            <a:ext cx="214820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rPr>
              <a:t>厦门博视源机器视觉技术有限公司</a:t>
            </a:r>
            <a:endParaRPr lang="zh-CN" altLang="en-US" sz="1000">
              <a:solidFill>
                <a:schemeClr val="bg1">
                  <a:lumMod val="50000"/>
                </a:schemeClr>
              </a:solidFill>
              <a:latin typeface="思源黑体" panose="020B0400000000000000" charset="-122"/>
              <a:ea typeface="思源黑体" panose="020B04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  <p:sp>
        <p:nvSpPr>
          <p:cNvPr id="30" name="矩形 29"/>
          <p:cNvSpPr/>
          <p:nvPr userDrawn="1"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739255"/>
            <a:ext cx="12192000" cy="118745"/>
          </a:xfrm>
          <a:prstGeom prst="rect">
            <a:avLst/>
          </a:prstGeom>
          <a:solidFill>
            <a:srgbClr val="D6680F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公司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977245" y="18234"/>
            <a:ext cx="997585" cy="806450"/>
          </a:xfrm>
          <a:prstGeom prst="rect">
            <a:avLst/>
          </a:prstGeom>
        </p:spPr>
      </p:pic>
      <p:sp>
        <p:nvSpPr>
          <p:cNvPr id="42" name="文本框 41"/>
          <p:cNvSpPr txBox="1"/>
          <p:nvPr userDrawn="1"/>
        </p:nvSpPr>
        <p:spPr>
          <a:xfrm>
            <a:off x="9925397" y="6308725"/>
            <a:ext cx="19867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 保密资料      版权所有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  <a:p>
            <a:r>
              <a:rPr lang="en-US" altLang="zh-CN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Confidential  Information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4664710" y="6478905"/>
            <a:ext cx="2924810" cy="252730"/>
            <a:chOff x="7001" y="10215"/>
            <a:chExt cx="4606" cy="398"/>
          </a:xfrm>
        </p:grpSpPr>
        <p:pic>
          <p:nvPicPr>
            <p:cNvPr id="5" name="图片 4" descr="32313536303935323b32313536303930383bb5e7bbb0"/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01" y="10331"/>
              <a:ext cx="173" cy="173"/>
            </a:xfrm>
            <a:prstGeom prst="rect">
              <a:avLst/>
            </a:prstGeom>
          </p:spPr>
        </p:pic>
        <p:pic>
          <p:nvPicPr>
            <p:cNvPr id="7" name="图片 6" descr="32313534323535353b32313534323533323bcdf8c2e7"/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47" y="10274"/>
              <a:ext cx="230" cy="23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 userDrawn="1"/>
          </p:nvSpPr>
          <p:spPr>
            <a:xfrm>
              <a:off x="9209" y="10215"/>
              <a:ext cx="2398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00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http://www.xmbsy.net</a:t>
              </a:r>
              <a:endPara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  <p:sp>
          <p:nvSpPr>
            <p:cNvPr id="10" name="文本框 9"/>
            <p:cNvSpPr txBox="1"/>
            <p:nvPr userDrawn="1"/>
          </p:nvSpPr>
          <p:spPr>
            <a:xfrm>
              <a:off x="7174" y="10227"/>
              <a:ext cx="1589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0592-6077810</a:t>
              </a:r>
              <a:endParaRPr lang="en-US" altLang="zh-CN" sz="1000" dirty="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</p:grpSp>
      <p:sp>
        <p:nvSpPr>
          <p:cNvPr id="13" name="文本框 12"/>
          <p:cNvSpPr txBox="1"/>
          <p:nvPr userDrawn="1"/>
        </p:nvSpPr>
        <p:spPr>
          <a:xfrm>
            <a:off x="47625" y="6494145"/>
            <a:ext cx="214820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rPr>
              <a:t>厦门博视源机器视觉技术有限公司</a:t>
            </a:r>
            <a:endParaRPr lang="zh-CN" altLang="en-US" sz="1000">
              <a:solidFill>
                <a:schemeClr val="bg1">
                  <a:lumMod val="50000"/>
                </a:schemeClr>
              </a:solidFill>
              <a:latin typeface="思源黑体" panose="020B0400000000000000" charset="-122"/>
              <a:ea typeface="思源黑体" panose="020B04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theme" Target="../theme/theme1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heme" Target="../theme/theme1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tags" Target="../tags/tag3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7" Type="http://schemas.openxmlformats.org/officeDocument/2006/relationships/tags" Target="../tags/tag9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tags" Target="../tags/tag91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9.xml"/><Relationship Id="rId6" Type="http://schemas.openxmlformats.org/officeDocument/2006/relationships/tags" Target="../tags/tag98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tags" Target="../tags/tag95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1.xml"/><Relationship Id="rId6" Type="http://schemas.openxmlformats.org/officeDocument/2006/relationships/tags" Target="../tags/tag10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tags" Target="../tags/tag101.xml"/><Relationship Id="rId2" Type="http://schemas.openxmlformats.org/officeDocument/2006/relationships/tags" Target="../tags/tag100.xml"/><Relationship Id="rId1" Type="http://schemas.openxmlformats.org/officeDocument/2006/relationships/tags" Target="../tags/tag99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106.xml"/><Relationship Id="rId8" Type="http://schemas.openxmlformats.org/officeDocument/2006/relationships/image" Target="../media/image40.png"/><Relationship Id="rId7" Type="http://schemas.openxmlformats.org/officeDocument/2006/relationships/image" Target="../media/image39.png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1" Type="http://schemas.openxmlformats.org/officeDocument/2006/relationships/notesSlide" Target="../notesSlides/notesSlide2.xml"/><Relationship Id="rId10" Type="http://schemas.openxmlformats.org/officeDocument/2006/relationships/slideLayout" Target="../slideLayouts/slideLayout25.xml"/><Relationship Id="rId1" Type="http://schemas.openxmlformats.org/officeDocument/2006/relationships/tags" Target="../tags/tag103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7.xml"/><Relationship Id="rId6" Type="http://schemas.openxmlformats.org/officeDocument/2006/relationships/tags" Target="../tags/tag110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113.xml"/><Relationship Id="rId3" Type="http://schemas.openxmlformats.org/officeDocument/2006/relationships/image" Target="../media/image43.png"/><Relationship Id="rId2" Type="http://schemas.openxmlformats.org/officeDocument/2006/relationships/tags" Target="../tags/tag112.xml"/><Relationship Id="rId1" Type="http://schemas.openxmlformats.org/officeDocument/2006/relationships/tags" Target="../tags/tag111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1.xml"/><Relationship Id="rId5" Type="http://schemas.openxmlformats.org/officeDocument/2006/relationships/tags" Target="../tags/tag116.xml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tags" Target="../tags/tag115.xml"/><Relationship Id="rId1" Type="http://schemas.openxmlformats.org/officeDocument/2006/relationships/tags" Target="../tags/tag114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3.xml"/><Relationship Id="rId4" Type="http://schemas.openxmlformats.org/officeDocument/2006/relationships/tags" Target="../tags/tag119.xml"/><Relationship Id="rId3" Type="http://schemas.openxmlformats.org/officeDocument/2006/relationships/image" Target="../media/image46.png"/><Relationship Id="rId2" Type="http://schemas.openxmlformats.org/officeDocument/2006/relationships/tags" Target="../tags/tag118.xml"/><Relationship Id="rId1" Type="http://schemas.openxmlformats.org/officeDocument/2006/relationships/tags" Target="../tags/tag117.xml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tags" Target="../tags/tag122.xml"/><Relationship Id="rId4" Type="http://schemas.openxmlformats.org/officeDocument/2006/relationships/image" Target="../media/image48.png"/><Relationship Id="rId3" Type="http://schemas.openxmlformats.org/officeDocument/2006/relationships/image" Target="../media/image47.png"/><Relationship Id="rId2" Type="http://schemas.openxmlformats.org/officeDocument/2006/relationships/tags" Target="../tags/tag121.xml"/><Relationship Id="rId1" Type="http://schemas.openxmlformats.org/officeDocument/2006/relationships/tags" Target="../tags/tag120.xml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tags" Target="../tags/tag126.xml"/><Relationship Id="rId3" Type="http://schemas.openxmlformats.org/officeDocument/2006/relationships/tags" Target="../tags/tag125.xml"/><Relationship Id="rId2" Type="http://schemas.openxmlformats.org/officeDocument/2006/relationships/tags" Target="../tags/tag124.xml"/><Relationship Id="rId1" Type="http://schemas.openxmlformats.org/officeDocument/2006/relationships/tags" Target="../tags/tag123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43.xml"/><Relationship Id="rId8" Type="http://schemas.openxmlformats.org/officeDocument/2006/relationships/tags" Target="../tags/tag42.xml"/><Relationship Id="rId7" Type="http://schemas.openxmlformats.org/officeDocument/2006/relationships/tags" Target="../tags/tag41.xml"/><Relationship Id="rId6" Type="http://schemas.openxmlformats.org/officeDocument/2006/relationships/tags" Target="../tags/tag40.xml"/><Relationship Id="rId5" Type="http://schemas.openxmlformats.org/officeDocument/2006/relationships/tags" Target="../tags/tag39.xml"/><Relationship Id="rId4" Type="http://schemas.openxmlformats.org/officeDocument/2006/relationships/tags" Target="../tags/tag38.xml"/><Relationship Id="rId3" Type="http://schemas.openxmlformats.org/officeDocument/2006/relationships/tags" Target="../tags/tag37.xml"/><Relationship Id="rId24" Type="http://schemas.openxmlformats.org/officeDocument/2006/relationships/notesSlide" Target="../notesSlides/notesSlide1.xml"/><Relationship Id="rId23" Type="http://schemas.openxmlformats.org/officeDocument/2006/relationships/slideLayout" Target="../slideLayouts/slideLayout2.xml"/><Relationship Id="rId22" Type="http://schemas.openxmlformats.org/officeDocument/2006/relationships/tags" Target="../tags/tag56.xml"/><Relationship Id="rId21" Type="http://schemas.openxmlformats.org/officeDocument/2006/relationships/tags" Target="../tags/tag55.xml"/><Relationship Id="rId20" Type="http://schemas.openxmlformats.org/officeDocument/2006/relationships/tags" Target="../tags/tag54.xml"/><Relationship Id="rId2" Type="http://schemas.openxmlformats.org/officeDocument/2006/relationships/tags" Target="../tags/tag36.xml"/><Relationship Id="rId19" Type="http://schemas.openxmlformats.org/officeDocument/2006/relationships/tags" Target="../tags/tag53.xml"/><Relationship Id="rId18" Type="http://schemas.openxmlformats.org/officeDocument/2006/relationships/tags" Target="../tags/tag52.xml"/><Relationship Id="rId17" Type="http://schemas.openxmlformats.org/officeDocument/2006/relationships/tags" Target="../tags/tag51.xml"/><Relationship Id="rId16" Type="http://schemas.openxmlformats.org/officeDocument/2006/relationships/tags" Target="../tags/tag50.xml"/><Relationship Id="rId15" Type="http://schemas.openxmlformats.org/officeDocument/2006/relationships/tags" Target="../tags/tag49.xml"/><Relationship Id="rId14" Type="http://schemas.openxmlformats.org/officeDocument/2006/relationships/tags" Target="../tags/tag48.xml"/><Relationship Id="rId13" Type="http://schemas.openxmlformats.org/officeDocument/2006/relationships/tags" Target="../tags/tag47.xml"/><Relationship Id="rId12" Type="http://schemas.openxmlformats.org/officeDocument/2006/relationships/tags" Target="../tags/tag46.xml"/><Relationship Id="rId11" Type="http://schemas.openxmlformats.org/officeDocument/2006/relationships/tags" Target="../tags/tag45.xml"/><Relationship Id="rId10" Type="http://schemas.openxmlformats.org/officeDocument/2006/relationships/tags" Target="../tags/tag44.xml"/><Relationship Id="rId1" Type="http://schemas.openxmlformats.org/officeDocument/2006/relationships/tags" Target="../tags/tag35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130.xml"/><Relationship Id="rId3" Type="http://schemas.openxmlformats.org/officeDocument/2006/relationships/tags" Target="../tags/tag129.xml"/><Relationship Id="rId2" Type="http://schemas.openxmlformats.org/officeDocument/2006/relationships/tags" Target="../tags/tag128.xml"/><Relationship Id="rId1" Type="http://schemas.openxmlformats.org/officeDocument/2006/relationships/tags" Target="../tags/tag127.xml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1.jpeg"/><Relationship Id="rId3" Type="http://schemas.openxmlformats.org/officeDocument/2006/relationships/image" Target="../media/image7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tags" Target="../tags/tag57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image" Target="../media/image12.png"/><Relationship Id="rId7" Type="http://schemas.openxmlformats.org/officeDocument/2006/relationships/image" Target="../media/image14.png"/><Relationship Id="rId6" Type="http://schemas.openxmlformats.org/officeDocument/2006/relationships/image" Target="../media/image13.png"/><Relationship Id="rId5" Type="http://schemas.openxmlformats.org/officeDocument/2006/relationships/tags" Target="../tags/tag58.xml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19.png"/><Relationship Id="rId12" Type="http://schemas.openxmlformats.org/officeDocument/2006/relationships/image" Target="../media/image18.png"/><Relationship Id="rId11" Type="http://schemas.openxmlformats.org/officeDocument/2006/relationships/image" Target="../media/image17.png"/><Relationship Id="rId10" Type="http://schemas.openxmlformats.org/officeDocument/2006/relationships/image" Target="../media/image16.png"/><Relationship Id="rId1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66.xml"/><Relationship Id="rId8" Type="http://schemas.openxmlformats.org/officeDocument/2006/relationships/tags" Target="../tags/tag65.xml"/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image" Target="../media/image20.png"/><Relationship Id="rId22" Type="http://schemas.openxmlformats.org/officeDocument/2006/relationships/slideLayout" Target="../slideLayouts/slideLayout2.xml"/><Relationship Id="rId21" Type="http://schemas.openxmlformats.org/officeDocument/2006/relationships/tags" Target="../tags/tag78.xml"/><Relationship Id="rId20" Type="http://schemas.openxmlformats.org/officeDocument/2006/relationships/tags" Target="../tags/tag77.xml"/><Relationship Id="rId2" Type="http://schemas.openxmlformats.org/officeDocument/2006/relationships/tags" Target="../tags/tag60.xml"/><Relationship Id="rId19" Type="http://schemas.openxmlformats.org/officeDocument/2006/relationships/tags" Target="../tags/tag76.xml"/><Relationship Id="rId18" Type="http://schemas.openxmlformats.org/officeDocument/2006/relationships/tags" Target="../tags/tag75.xml"/><Relationship Id="rId17" Type="http://schemas.openxmlformats.org/officeDocument/2006/relationships/tags" Target="../tags/tag74.xml"/><Relationship Id="rId16" Type="http://schemas.openxmlformats.org/officeDocument/2006/relationships/tags" Target="../tags/tag73.xml"/><Relationship Id="rId15" Type="http://schemas.openxmlformats.org/officeDocument/2006/relationships/tags" Target="../tags/tag72.xml"/><Relationship Id="rId14" Type="http://schemas.openxmlformats.org/officeDocument/2006/relationships/tags" Target="../tags/tag71.xml"/><Relationship Id="rId13" Type="http://schemas.openxmlformats.org/officeDocument/2006/relationships/tags" Target="../tags/tag70.xml"/><Relationship Id="rId12" Type="http://schemas.openxmlformats.org/officeDocument/2006/relationships/tags" Target="../tags/tag69.xml"/><Relationship Id="rId11" Type="http://schemas.openxmlformats.org/officeDocument/2006/relationships/tags" Target="../tags/tag68.xml"/><Relationship Id="rId10" Type="http://schemas.openxmlformats.org/officeDocument/2006/relationships/tags" Target="../tags/tag67.xml"/><Relationship Id="rId1" Type="http://schemas.openxmlformats.org/officeDocument/2006/relationships/tags" Target="../tags/tag59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tags" Target="../tags/tag8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tags" Target="../tags/tag79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5.xml"/><Relationship Id="rId6" Type="http://schemas.openxmlformats.org/officeDocument/2006/relationships/tags" Target="../tags/tag8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tags" Target="../tags/tag83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7.xml"/><Relationship Id="rId8" Type="http://schemas.openxmlformats.org/officeDocument/2006/relationships/tags" Target="../tags/tag90.xml"/><Relationship Id="rId7" Type="http://schemas.openxmlformats.org/officeDocument/2006/relationships/image" Target="../media/image28.pn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tags" Target="../tags/tag8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 rot="21600000">
            <a:off x="3945635" y="0"/>
            <a:ext cx="8246364" cy="6858000"/>
          </a:xfrm>
          <a:prstGeom prst="rect">
            <a:avLst/>
          </a:prstGeom>
        </p:spPr>
      </p:pic>
      <p:sp>
        <p:nvSpPr>
          <p:cNvPr id="3" name="path"/>
          <p:cNvSpPr/>
          <p:nvPr/>
        </p:nvSpPr>
        <p:spPr>
          <a:xfrm>
            <a:off x="0" y="0"/>
            <a:ext cx="1620011" cy="1620011"/>
          </a:xfrm>
          <a:custGeom>
            <a:avLst/>
            <a:gdLst/>
            <a:ahLst/>
            <a:cxnLst/>
            <a:rect l="0" t="0" r="0" b="0"/>
            <a:pathLst>
              <a:path w="2551" h="2551">
                <a:moveTo>
                  <a:pt x="0" y="0"/>
                </a:moveTo>
                <a:lnTo>
                  <a:pt x="0" y="2551"/>
                </a:lnTo>
                <a:lnTo>
                  <a:pt x="2551" y="0"/>
                </a:lnTo>
                <a:lnTo>
                  <a:pt x="0" y="0"/>
                </a:lnTo>
              </a:path>
            </a:pathLst>
          </a:custGeom>
          <a:solidFill>
            <a:srgbClr val="2E75B6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0" y="0"/>
            <a:ext cx="3462528" cy="3262883"/>
          </a:xfrm>
          <a:prstGeom prst="rect">
            <a:avLst/>
          </a:prstGeom>
        </p:spPr>
      </p:pic>
      <p:sp>
        <p:nvSpPr>
          <p:cNvPr id="5" name="textbox 4"/>
          <p:cNvSpPr/>
          <p:nvPr/>
        </p:nvSpPr>
        <p:spPr>
          <a:xfrm>
            <a:off x="381488" y="1999398"/>
            <a:ext cx="8696325" cy="159511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65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3900" spc="660" dirty="0">
                <a:solidFill>
                  <a:srgbClr val="F37A29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厦门博视源机器视觉技术有限公</a:t>
            </a:r>
            <a:r>
              <a:rPr sz="3900" spc="530" dirty="0">
                <a:solidFill>
                  <a:srgbClr val="F37A29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司</a:t>
            </a:r>
            <a:endParaRPr lang="en-US" altLang="en-US" sz="3900" dirty="0"/>
          </a:p>
          <a:p>
            <a:pPr algn="l" rtl="0" eaLnBrk="0">
              <a:lnSpc>
                <a:spcPct val="111000"/>
              </a:lnSpc>
            </a:pPr>
            <a:endParaRPr lang="en-US" altLang="en-US" sz="1000" dirty="0"/>
          </a:p>
          <a:p>
            <a:pPr algn="l" rtl="0" eaLnBrk="0">
              <a:lnSpc>
                <a:spcPct val="111000"/>
              </a:lnSpc>
            </a:pPr>
            <a:endParaRPr lang="en-US" altLang="en-US" sz="1000" dirty="0"/>
          </a:p>
          <a:p>
            <a:pPr algn="l" rtl="0" eaLnBrk="0">
              <a:lnSpc>
                <a:spcPct val="109000"/>
              </a:lnSpc>
            </a:pPr>
            <a:endParaRPr lang="en-US" altLang="en-US" sz="800" dirty="0"/>
          </a:p>
          <a:p>
            <a:pPr algn="l" rtl="0" eaLnBrk="0">
              <a:lnSpc>
                <a:spcPct val="7000"/>
              </a:lnSpc>
            </a:pPr>
            <a:endParaRPr lang="en-US" altLang="en-US" sz="100" dirty="0"/>
          </a:p>
          <a:p>
            <a:pPr marL="98425" algn="l" rtl="0" eaLnBrk="0">
              <a:lnSpc>
                <a:spcPct val="97000"/>
              </a:lnSpc>
            </a:pPr>
            <a:endParaRPr lang="zh-CN" altLang="en-US" sz="3500" dirty="0">
              <a:ea typeface="宋体" panose="02010600030101010101" pitchFamily="2" charset="-122"/>
            </a:endParaRPr>
          </a:p>
        </p:txBody>
      </p:sp>
      <p:sp>
        <p:nvSpPr>
          <p:cNvPr id="6" name="textbox 5"/>
          <p:cNvSpPr/>
          <p:nvPr/>
        </p:nvSpPr>
        <p:spPr>
          <a:xfrm>
            <a:off x="450723" y="5865379"/>
            <a:ext cx="3211829" cy="85725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6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2700" spc="80" dirty="0">
                <a:solidFill>
                  <a:srgbClr val="F37A29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源于视觉</a:t>
            </a:r>
            <a:r>
              <a:rPr sz="2700" spc="80" dirty="0">
                <a:solidFill>
                  <a:srgbClr val="F37A29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</a:t>
            </a:r>
            <a:r>
              <a:rPr sz="2700" spc="80" dirty="0">
                <a:solidFill>
                  <a:srgbClr val="F37A29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不止视</a:t>
            </a:r>
            <a:r>
              <a:rPr sz="2700" spc="60" dirty="0">
                <a:solidFill>
                  <a:srgbClr val="F37A29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觉</a:t>
            </a:r>
            <a:endParaRPr lang="en-US" altLang="en-US" sz="2700" dirty="0"/>
          </a:p>
          <a:p>
            <a:pPr marL="12700" algn="l" rtl="0" eaLnBrk="0">
              <a:lnSpc>
                <a:spcPct val="98000"/>
              </a:lnSpc>
              <a:spcBef>
                <a:spcPts val="185"/>
              </a:spcBef>
            </a:pPr>
            <a:r>
              <a:rPr sz="2700" spc="80" dirty="0">
                <a:solidFill>
                  <a:srgbClr val="F37A29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源至精密</a:t>
            </a:r>
            <a:r>
              <a:rPr sz="2700" spc="80" dirty="0">
                <a:solidFill>
                  <a:srgbClr val="F37A29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</a:t>
            </a:r>
            <a:r>
              <a:rPr sz="2700" spc="80" dirty="0">
                <a:solidFill>
                  <a:srgbClr val="F37A29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追求卓</a:t>
            </a:r>
            <a:r>
              <a:rPr sz="2700" spc="60" dirty="0">
                <a:solidFill>
                  <a:srgbClr val="F37A29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越</a:t>
            </a:r>
            <a:endParaRPr lang="en-US" altLang="en-US" sz="2700" dirty="0"/>
          </a:p>
        </p:txBody>
      </p:sp>
      <p:sp>
        <p:nvSpPr>
          <p:cNvPr id="7" name="textbox 6"/>
          <p:cNvSpPr/>
          <p:nvPr/>
        </p:nvSpPr>
        <p:spPr>
          <a:xfrm>
            <a:off x="358140" y="4506467"/>
            <a:ext cx="2468879" cy="442594"/>
          </a:xfrm>
          <a:prstGeom prst="rect">
            <a:avLst/>
          </a:prstGeom>
          <a:solidFill>
            <a:srgbClr val="F37A29">
              <a:alpha val="62745"/>
            </a:srgbClr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16000"/>
              </a:lnSpc>
            </a:pPr>
            <a:endParaRPr lang="en-US" altLang="en-US" sz="500" dirty="0"/>
          </a:p>
          <a:p>
            <a:pPr marL="457835" algn="l" rtl="0" eaLnBrk="0">
              <a:lnSpc>
                <a:spcPts val="2070"/>
              </a:lnSpc>
              <a:spcBef>
                <a:spcPts val="5"/>
              </a:spcBef>
            </a:pPr>
            <a:r>
              <a:rPr sz="1700" spc="60" dirty="0">
                <a:ln w="6537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时间：202</a:t>
            </a:r>
            <a:r>
              <a:rPr lang="en-US" sz="1700" spc="60" dirty="0">
                <a:ln w="6537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50116</a:t>
            </a:r>
            <a:endParaRPr lang="en-US" sz="1700" spc="60" dirty="0">
              <a:ln w="6537" cap="flat" cmpd="sng">
                <a:solidFill>
                  <a:srgbClr val="FFFFFF">
                    <a:alpha val="100000"/>
                  </a:srgbClr>
                </a:solidFill>
                <a:prstDash val="solid"/>
                <a:bevel/>
              </a:ln>
              <a:solidFill>
                <a:srgbClr val="FFFFFF">
                  <a:alpha val="100000"/>
                </a:srgbClr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sp>
        <p:nvSpPr>
          <p:cNvPr id="8" name="textbox 7"/>
          <p:cNvSpPr/>
          <p:nvPr/>
        </p:nvSpPr>
        <p:spPr>
          <a:xfrm>
            <a:off x="358140" y="5154167"/>
            <a:ext cx="2039620" cy="441325"/>
          </a:xfrm>
          <a:prstGeom prst="rect">
            <a:avLst/>
          </a:prstGeom>
          <a:solidFill>
            <a:srgbClr val="F37A29">
              <a:alpha val="62745"/>
            </a:srgbClr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16000"/>
              </a:lnSpc>
            </a:pPr>
            <a:endParaRPr lang="en-US" altLang="en-US" sz="500" dirty="0"/>
          </a:p>
          <a:p>
            <a:pPr marL="455295" algn="l" rtl="0" eaLnBrk="0">
              <a:lnSpc>
                <a:spcPts val="2065"/>
              </a:lnSpc>
              <a:spcBef>
                <a:spcPts val="5"/>
              </a:spcBef>
            </a:pPr>
            <a:r>
              <a:rPr sz="1700" spc="90" dirty="0">
                <a:ln w="6537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版本：</a:t>
            </a:r>
            <a:r>
              <a:rPr sz="1700" spc="0" dirty="0">
                <a:ln w="6537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V</a:t>
            </a:r>
            <a:r>
              <a:rPr lang="en-US" sz="1700" spc="0" dirty="0">
                <a:ln w="6537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1</a:t>
            </a:r>
            <a:r>
              <a:rPr sz="1700" spc="90" dirty="0">
                <a:ln w="6537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.</a:t>
            </a:r>
            <a:r>
              <a:rPr sz="1700" spc="40" dirty="0">
                <a:ln w="6537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0</a:t>
            </a:r>
            <a:endParaRPr lang="en-US" altLang="en-US" sz="17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10642092" y="228600"/>
            <a:ext cx="998219" cy="8061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2893695" y="532130"/>
            <a:ext cx="8003540" cy="120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461645" y="263525"/>
            <a:ext cx="3940810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</a:rPr>
              <a:t>5</a:t>
            </a:r>
            <a:r>
              <a:rPr lang="zh-CN" altLang="en-US" sz="3200" dirty="0">
                <a:latin typeface="微软雅黑" panose="020B0503020204020204" charset="-122"/>
                <a:ea typeface="微软雅黑" panose="020B0503020204020204" charset="-122"/>
              </a:rPr>
              <a:t>、视觉检测分析 </a:t>
            </a:r>
            <a:endParaRPr lang="zh-CN" altLang="en-US" sz="32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461744" y="1116965"/>
          <a:ext cx="10830656" cy="4892675"/>
        </p:xfrm>
        <a:graphic>
          <a:graphicData uri="http://schemas.openxmlformats.org/drawingml/2006/table">
            <a:tbl>
              <a:tblPr firstRow="1" bandRow="1">
                <a:effectLst/>
                <a:tableStyleId>{F2DE63D5-997A-4646-A377-4702673A728D}</a:tableStyleId>
              </a:tblPr>
              <a:tblGrid>
                <a:gridCol w="1768475"/>
                <a:gridCol w="3646853"/>
                <a:gridCol w="1145540"/>
                <a:gridCol w="4269788"/>
              </a:tblGrid>
              <a:tr h="33528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检测产品规格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ea typeface="宋体" panose="02010600030101010101" pitchFamily="2" charset="-122"/>
                        </a:rPr>
                        <a:t>相机</a:t>
                      </a:r>
                      <a:r>
                        <a:rPr lang="en-US" altLang="zh-CN" sz="1600" dirty="0">
                          <a:ea typeface="宋体" panose="02010600030101010101" pitchFamily="2" charset="-122"/>
                        </a:rPr>
                        <a:t>5</a:t>
                      </a:r>
                      <a:endParaRPr lang="en-US" altLang="zh-CN" sz="1600" dirty="0">
                        <a:ea typeface="宋体" panose="0201060003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检测内容：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黑点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  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脏污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检测判定标准：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600" b="1" spc="12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思源黑体" panose="020B0400000000000000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245"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>
                          <a:ln>
                            <a:noFill/>
                          </a:ln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效果图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600" b="1" dirty="0">
                          <a:ln>
                            <a:noFill/>
                          </a:ln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放大效果图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886835">
                <a:tc gridSpan="4">
                  <a:txBody>
                    <a:bodyPr/>
                    <a:lstStyle/>
                    <a:p>
                      <a:pPr algn="ctr"/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cxnSp>
        <p:nvCxnSpPr>
          <p:cNvPr id="3" name="直接连接符 2"/>
          <p:cNvCxnSpPr>
            <a:endCxn id="2" idx="2"/>
          </p:cNvCxnSpPr>
          <p:nvPr/>
        </p:nvCxnSpPr>
        <p:spPr>
          <a:xfrm flipH="1">
            <a:off x="5876925" y="2113280"/>
            <a:ext cx="5080" cy="38963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2364105"/>
            <a:ext cx="4057015" cy="33940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985125" y="3392170"/>
            <a:ext cx="1581150" cy="33242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4980" y="2476500"/>
            <a:ext cx="1362075" cy="142875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449320" y="3905250"/>
            <a:ext cx="214630" cy="49212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4137660" y="4745990"/>
            <a:ext cx="158115" cy="17843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21" name="直接箭头连接符 20"/>
          <p:cNvCxnSpPr>
            <a:stCxn id="8" idx="3"/>
          </p:cNvCxnSpPr>
          <p:nvPr/>
        </p:nvCxnSpPr>
        <p:spPr>
          <a:xfrm>
            <a:off x="3663950" y="4151630"/>
            <a:ext cx="3360420" cy="64516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>
            <a:stCxn id="12" idx="3"/>
          </p:cNvCxnSpPr>
          <p:nvPr/>
        </p:nvCxnSpPr>
        <p:spPr>
          <a:xfrm flipV="1">
            <a:off x="4295775" y="3291840"/>
            <a:ext cx="3728720" cy="154368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2893695" y="532130"/>
            <a:ext cx="8003540" cy="120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461645" y="263525"/>
            <a:ext cx="3940810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</a:rPr>
              <a:t>5</a:t>
            </a:r>
            <a:r>
              <a:rPr lang="zh-CN" altLang="en-US" sz="3200" dirty="0">
                <a:latin typeface="微软雅黑" panose="020B0503020204020204" charset="-122"/>
                <a:ea typeface="微软雅黑" panose="020B0503020204020204" charset="-122"/>
              </a:rPr>
              <a:t>、视觉检测分析 </a:t>
            </a:r>
            <a:endParaRPr lang="zh-CN" altLang="en-US" sz="32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461744" y="1116965"/>
          <a:ext cx="10830656" cy="4892675"/>
        </p:xfrm>
        <a:graphic>
          <a:graphicData uri="http://schemas.openxmlformats.org/drawingml/2006/table">
            <a:tbl>
              <a:tblPr firstRow="1" bandRow="1">
                <a:effectLst/>
                <a:tableStyleId>{F2DE63D5-997A-4646-A377-4702673A728D}</a:tableStyleId>
              </a:tblPr>
              <a:tblGrid>
                <a:gridCol w="1768475"/>
                <a:gridCol w="3646853"/>
                <a:gridCol w="1145540"/>
                <a:gridCol w="4269788"/>
              </a:tblGrid>
              <a:tr h="33528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检测产品规格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ea typeface="宋体" panose="02010600030101010101" pitchFamily="2" charset="-122"/>
                        </a:rPr>
                        <a:t>相机</a:t>
                      </a:r>
                      <a:r>
                        <a:rPr lang="en-US" altLang="zh-CN" sz="1600" dirty="0">
                          <a:ea typeface="宋体" panose="02010600030101010101" pitchFamily="2" charset="-122"/>
                        </a:rPr>
                        <a:t>6</a:t>
                      </a:r>
                      <a:endParaRPr lang="en-US" altLang="zh-CN" sz="1600" dirty="0">
                        <a:ea typeface="宋体" panose="0201060003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检测内容：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多胶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检测判定标准：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600" b="1" spc="12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思源黑体" panose="020B0400000000000000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245"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>
                          <a:ln>
                            <a:noFill/>
                          </a:ln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效果图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600" b="1" dirty="0">
                          <a:ln>
                            <a:noFill/>
                          </a:ln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放大效果图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886835">
                <a:tc gridSpan="4">
                  <a:txBody>
                    <a:bodyPr/>
                    <a:lstStyle/>
                    <a:p>
                      <a:pPr algn="ctr"/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cxnSp>
        <p:nvCxnSpPr>
          <p:cNvPr id="3" name="直接连接符 2"/>
          <p:cNvCxnSpPr>
            <a:endCxn id="2" idx="2"/>
          </p:cNvCxnSpPr>
          <p:nvPr/>
        </p:nvCxnSpPr>
        <p:spPr>
          <a:xfrm flipH="1">
            <a:off x="5876925" y="2113280"/>
            <a:ext cx="5080" cy="38963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 descr="Image_2025011618452496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8880" y="2475865"/>
            <a:ext cx="4055110" cy="33928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757160" y="2002155"/>
            <a:ext cx="1828800" cy="3524250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1520190" y="3529965"/>
            <a:ext cx="433705" cy="70167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8" name="直接箭头连接符 17"/>
          <p:cNvCxnSpPr>
            <a:stCxn id="15" idx="3"/>
          </p:cNvCxnSpPr>
          <p:nvPr/>
        </p:nvCxnSpPr>
        <p:spPr>
          <a:xfrm>
            <a:off x="1953895" y="3881120"/>
            <a:ext cx="5267960" cy="762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2893695" y="532130"/>
            <a:ext cx="8003540" cy="120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461645" y="263525"/>
            <a:ext cx="3940810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</a:rPr>
              <a:t>5</a:t>
            </a:r>
            <a:r>
              <a:rPr lang="zh-CN" altLang="en-US" sz="3200" dirty="0">
                <a:latin typeface="微软雅黑" panose="020B0503020204020204" charset="-122"/>
                <a:ea typeface="微软雅黑" panose="020B0503020204020204" charset="-122"/>
              </a:rPr>
              <a:t>、视觉检测分析 </a:t>
            </a:r>
            <a:endParaRPr lang="zh-CN" altLang="en-US" sz="32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461744" y="1116965"/>
          <a:ext cx="10830656" cy="4892675"/>
        </p:xfrm>
        <a:graphic>
          <a:graphicData uri="http://schemas.openxmlformats.org/drawingml/2006/table">
            <a:tbl>
              <a:tblPr firstRow="1" bandRow="1">
                <a:effectLst/>
                <a:tableStyleId>{F2DE63D5-997A-4646-A377-4702673A728D}</a:tableStyleId>
              </a:tblPr>
              <a:tblGrid>
                <a:gridCol w="1768475"/>
                <a:gridCol w="3646853"/>
                <a:gridCol w="1145540"/>
                <a:gridCol w="4269788"/>
              </a:tblGrid>
              <a:tr h="33528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检测产品规格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ea typeface="宋体" panose="02010600030101010101" pitchFamily="2" charset="-122"/>
                        </a:rPr>
                        <a:t>相机</a:t>
                      </a:r>
                      <a:r>
                        <a:rPr lang="en-US" altLang="zh-CN" sz="1600" dirty="0">
                          <a:ea typeface="宋体" panose="02010600030101010101" pitchFamily="2" charset="-122"/>
                        </a:rPr>
                        <a:t>7  8   9</a:t>
                      </a:r>
                      <a:endParaRPr lang="en-US" altLang="zh-CN" sz="1600" dirty="0">
                        <a:ea typeface="宋体" panose="0201060003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检测内容：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黑点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  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脏污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检测判定标准：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600" b="1" spc="12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思源黑体" panose="020B0400000000000000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245"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>
                          <a:ln>
                            <a:noFill/>
                          </a:ln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效果图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600" b="1" dirty="0">
                          <a:ln>
                            <a:noFill/>
                          </a:ln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放大效果图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886835">
                <a:tc gridSpan="4">
                  <a:txBody>
                    <a:bodyPr/>
                    <a:lstStyle/>
                    <a:p>
                      <a:pPr algn="ctr"/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cxnSp>
        <p:nvCxnSpPr>
          <p:cNvPr id="3" name="直接连接符 2"/>
          <p:cNvCxnSpPr>
            <a:endCxn id="2" idx="2"/>
          </p:cNvCxnSpPr>
          <p:nvPr/>
        </p:nvCxnSpPr>
        <p:spPr>
          <a:xfrm flipH="1">
            <a:off x="5876925" y="2113280"/>
            <a:ext cx="5080" cy="38963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155" y="2300605"/>
            <a:ext cx="4208780" cy="35210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3010" y="3022600"/>
            <a:ext cx="2419350" cy="2076450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2117090" y="4051300"/>
            <a:ext cx="393065" cy="46291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8" name="直接箭头连接符 17"/>
          <p:cNvCxnSpPr/>
          <p:nvPr/>
        </p:nvCxnSpPr>
        <p:spPr>
          <a:xfrm flipV="1">
            <a:off x="2611755" y="4051300"/>
            <a:ext cx="4859020" cy="34353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2893695" y="532130"/>
            <a:ext cx="8003540" cy="120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461645" y="263525"/>
            <a:ext cx="3940810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</a:rPr>
              <a:t>5</a:t>
            </a:r>
            <a:r>
              <a:rPr lang="zh-CN" altLang="en-US" sz="3200" dirty="0">
                <a:latin typeface="微软雅黑" panose="020B0503020204020204" charset="-122"/>
                <a:ea typeface="微软雅黑" panose="020B0503020204020204" charset="-122"/>
              </a:rPr>
              <a:t>、视觉检测分析 </a:t>
            </a:r>
            <a:endParaRPr lang="zh-CN" altLang="en-US" sz="32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461744" y="1116965"/>
          <a:ext cx="10830656" cy="4892675"/>
        </p:xfrm>
        <a:graphic>
          <a:graphicData uri="http://schemas.openxmlformats.org/drawingml/2006/table">
            <a:tbl>
              <a:tblPr firstRow="1" bandRow="1">
                <a:effectLst/>
                <a:tableStyleId>{F2DE63D5-997A-4646-A377-4702673A728D}</a:tableStyleId>
              </a:tblPr>
              <a:tblGrid>
                <a:gridCol w="1768475"/>
                <a:gridCol w="3646853"/>
                <a:gridCol w="1145540"/>
                <a:gridCol w="4269788"/>
              </a:tblGrid>
              <a:tr h="33528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检测产品规格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ea typeface="宋体" panose="02010600030101010101" pitchFamily="2" charset="-122"/>
                        </a:rPr>
                        <a:t>相机</a:t>
                      </a:r>
                      <a:r>
                        <a:rPr lang="en-US" altLang="zh-CN" sz="1600" dirty="0">
                          <a:ea typeface="宋体" panose="02010600030101010101" pitchFamily="2" charset="-122"/>
                        </a:rPr>
                        <a:t>7 8 9</a:t>
                      </a:r>
                      <a:endParaRPr lang="en-US" altLang="zh-CN" sz="1600" dirty="0">
                        <a:ea typeface="宋体" panose="0201060003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检测内容：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黑点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   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脏污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检测判定标准：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600" b="1" spc="12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思源黑体" panose="020B0400000000000000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245"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>
                          <a:ln>
                            <a:noFill/>
                          </a:ln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效果图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600" b="1" dirty="0">
                          <a:ln>
                            <a:noFill/>
                          </a:ln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放大效果图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886835">
                <a:tc gridSpan="4">
                  <a:txBody>
                    <a:bodyPr/>
                    <a:lstStyle/>
                    <a:p>
                      <a:pPr algn="ctr"/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cxnSp>
        <p:nvCxnSpPr>
          <p:cNvPr id="3" name="直接连接符 2"/>
          <p:cNvCxnSpPr>
            <a:endCxn id="2" idx="2"/>
          </p:cNvCxnSpPr>
          <p:nvPr/>
        </p:nvCxnSpPr>
        <p:spPr>
          <a:xfrm flipH="1">
            <a:off x="5876925" y="2113280"/>
            <a:ext cx="5080" cy="38963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 descr="Image_202501161647295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0640" y="2341880"/>
            <a:ext cx="3928110" cy="3286760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3016250" y="3919855"/>
            <a:ext cx="393065" cy="35179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3921125" y="4398645"/>
            <a:ext cx="393065" cy="35179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3920490" y="3919855"/>
            <a:ext cx="322580" cy="25146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3329305" y="3618230"/>
            <a:ext cx="281305" cy="20193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5865" y="2341880"/>
            <a:ext cx="1219200" cy="177165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6495" y="2209800"/>
            <a:ext cx="1666875" cy="12192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38895" y="3709670"/>
            <a:ext cx="2105025" cy="223837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0180" y="4486910"/>
            <a:ext cx="1372870" cy="1141730"/>
          </a:xfrm>
          <a:prstGeom prst="rect">
            <a:avLst/>
          </a:prstGeom>
        </p:spPr>
      </p:pic>
      <p:cxnSp>
        <p:nvCxnSpPr>
          <p:cNvPr id="18" name="直接箭头连接符 17"/>
          <p:cNvCxnSpPr/>
          <p:nvPr/>
        </p:nvCxnSpPr>
        <p:spPr>
          <a:xfrm>
            <a:off x="3676015" y="3745230"/>
            <a:ext cx="2838450" cy="103060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>
            <a:off x="4383405" y="4624070"/>
            <a:ext cx="4413885" cy="45466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>
            <a:stCxn id="17" idx="3"/>
          </p:cNvCxnSpPr>
          <p:nvPr/>
        </p:nvCxnSpPr>
        <p:spPr>
          <a:xfrm flipV="1">
            <a:off x="3409315" y="3796030"/>
            <a:ext cx="2822575" cy="29972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/>
          <p:nvPr/>
        </p:nvCxnSpPr>
        <p:spPr>
          <a:xfrm flipV="1">
            <a:off x="4282440" y="3482975"/>
            <a:ext cx="4373880" cy="67691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2893695" y="532130"/>
            <a:ext cx="8003540" cy="120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461645" y="263525"/>
            <a:ext cx="3940810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</a:rPr>
              <a:t>5</a:t>
            </a:r>
            <a:r>
              <a:rPr lang="zh-CN" altLang="en-US" sz="3200" dirty="0">
                <a:latin typeface="微软雅黑" panose="020B0503020204020204" charset="-122"/>
                <a:ea typeface="微软雅黑" panose="020B0503020204020204" charset="-122"/>
              </a:rPr>
              <a:t>、视觉检测分析 </a:t>
            </a:r>
            <a:endParaRPr lang="zh-CN" altLang="en-US" sz="32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461744" y="1116965"/>
          <a:ext cx="10830656" cy="4892675"/>
        </p:xfrm>
        <a:graphic>
          <a:graphicData uri="http://schemas.openxmlformats.org/drawingml/2006/table">
            <a:tbl>
              <a:tblPr firstRow="1" bandRow="1">
                <a:effectLst/>
                <a:tableStyleId>{F2DE63D5-997A-4646-A377-4702673A728D}</a:tableStyleId>
              </a:tblPr>
              <a:tblGrid>
                <a:gridCol w="1768475"/>
                <a:gridCol w="3646853"/>
                <a:gridCol w="1145540"/>
                <a:gridCol w="4269788"/>
              </a:tblGrid>
              <a:tr h="33528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检测产品规格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ea typeface="宋体" panose="02010600030101010101" pitchFamily="2" charset="-122"/>
                        </a:rPr>
                        <a:t>相机</a:t>
                      </a:r>
                      <a:r>
                        <a:rPr lang="en-US" altLang="zh-CN" sz="1600" dirty="0">
                          <a:ea typeface="宋体" panose="02010600030101010101" pitchFamily="2" charset="-122"/>
                        </a:rPr>
                        <a:t>10</a:t>
                      </a:r>
                      <a:endParaRPr lang="en-US" altLang="zh-CN" sz="1600" dirty="0">
                        <a:ea typeface="宋体" panose="0201060003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检测内容：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黑点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   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脏污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检测判定标准：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600" b="1" spc="12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思源黑体" panose="020B0400000000000000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245"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效果图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600" b="1" dirty="0">
                          <a:ln>
                            <a:noFill/>
                          </a:ln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放大效果图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886835">
                <a:tc gridSpan="4">
                  <a:txBody>
                    <a:bodyPr/>
                    <a:lstStyle/>
                    <a:p>
                      <a:pPr algn="ctr"/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cxnSp>
        <p:nvCxnSpPr>
          <p:cNvPr id="3" name="直接连接符 2"/>
          <p:cNvCxnSpPr>
            <a:endCxn id="2" idx="2"/>
          </p:cNvCxnSpPr>
          <p:nvPr/>
        </p:nvCxnSpPr>
        <p:spPr>
          <a:xfrm flipH="1">
            <a:off x="5876925" y="2113280"/>
            <a:ext cx="5080" cy="38963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 descr="Image_2025011615581486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9675" y="2237740"/>
            <a:ext cx="4359910" cy="364744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6600" y="2941955"/>
            <a:ext cx="2590800" cy="2238375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3409315" y="2941955"/>
            <a:ext cx="393065" cy="35179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8" name="直接箭头连接符 17"/>
          <p:cNvCxnSpPr/>
          <p:nvPr/>
        </p:nvCxnSpPr>
        <p:spPr>
          <a:xfrm>
            <a:off x="3841115" y="3202305"/>
            <a:ext cx="3200400" cy="104330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2820670" y="532130"/>
            <a:ext cx="8012430" cy="120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标题 1"/>
          <p:cNvSpPr txBox="1"/>
          <p:nvPr/>
        </p:nvSpPr>
        <p:spPr>
          <a:xfrm>
            <a:off x="381635" y="263525"/>
            <a:ext cx="2544445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</a:rPr>
              <a:t>6</a:t>
            </a:r>
            <a:r>
              <a:rPr lang="zh-CN" altLang="en-US" sz="3200" dirty="0">
                <a:latin typeface="微软雅黑" panose="020B0503020204020204" charset="-122"/>
                <a:ea typeface="微软雅黑" panose="020B0503020204020204" charset="-122"/>
              </a:rPr>
              <a:t>、视觉架设</a:t>
            </a:r>
            <a:endParaRPr lang="zh-CN" altLang="en-US" sz="32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8578215" y="942959"/>
          <a:ext cx="3376295" cy="4954905"/>
        </p:xfrm>
        <a:graphic>
          <a:graphicData uri="http://schemas.openxmlformats.org/drawingml/2006/table">
            <a:tbl>
              <a:tblPr firstRow="1" bandRow="1">
                <a:effectLst/>
                <a:tableStyleId>{F2DE63D5-997A-4646-A377-4702673A728D}</a:tableStyleId>
              </a:tblPr>
              <a:tblGrid>
                <a:gridCol w="1447800"/>
                <a:gridCol w="1928495"/>
              </a:tblGrid>
              <a:tr h="67056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镜头相机参数</a:t>
                      </a:r>
                      <a:endParaRPr lang="zh-CN" altLang="en-US" sz="1600" dirty="0">
                        <a:solidFill>
                          <a:schemeClr val="bg1"/>
                        </a:solidFill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485140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相机分型号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BSY-CS050-10GM</a:t>
                      </a:r>
                      <a:endParaRPr lang="en-US" sz="1400" dirty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5460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传感器类型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CMOS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4990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分辨率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en-US" sz="120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2448*2048</a:t>
                      </a:r>
                      <a:endParaRPr lang="en-US" altLang="en-US" sz="1200" b="0" dirty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5625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靶面</a:t>
                      </a: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，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像元尺寸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2/3 3.45um*3.45um</a:t>
                      </a:r>
                      <a:endParaRPr lang="en-US" altLang="en-US" sz="1400" b="0" dirty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indent="0" algn="l">
                        <a:buNone/>
                      </a:pPr>
                      <a:endParaRPr lang="en-US" altLang="en-US" sz="1400" b="0" dirty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4990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视野大小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25mm*21mm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4990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曝光大小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500us 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增益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5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18160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镜头类型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75MM</a:t>
                      </a: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镜头</a:t>
                      </a:r>
                      <a:endParaRPr lang="en-US" altLang="zh-CN" sz="1400" dirty="0">
                        <a:latin typeface="思源黑体" panose="020B0400000000000000" charset="-122"/>
                        <a:ea typeface="思源黑体" panose="020B0400000000000000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4990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光源类型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半边环光</a:t>
                      </a:r>
                      <a:r>
                        <a:rPr lang="en-US" altLang="zh-CN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*2</a:t>
                      </a:r>
                      <a:endParaRPr lang="en-US" altLang="zh-CN" sz="1400" dirty="0">
                        <a:latin typeface="思源黑体" panose="020B0400000000000000" charset="-122"/>
                        <a:ea typeface="思源黑体" panose="020B0400000000000000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7" name="矩形 6"/>
          <p:cNvSpPr/>
          <p:nvPr/>
        </p:nvSpPr>
        <p:spPr>
          <a:xfrm>
            <a:off x="809665" y="4568784"/>
            <a:ext cx="185195" cy="2083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381635" y="908685"/>
            <a:ext cx="4156710" cy="4864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75000"/>
              <a:buFont typeface="Helvetica Neue Light" pitchFamily="2" charset="0"/>
              <a:buNone/>
              <a:tabLst>
                <a:tab pos="850900" algn="l"/>
              </a:tabLst>
            </a:pPr>
            <a:r>
              <a:rPr lang="zh-CN" altLang="en-US" sz="2000" dirty="0">
                <a:latin typeface="思源黑体" panose="020B0400000000000000" charset="-122"/>
                <a:ea typeface="思源黑体" panose="020B0400000000000000" charset="-122"/>
                <a:sym typeface="+mn-ea"/>
              </a:rPr>
              <a:t>工位一</a:t>
            </a:r>
            <a:r>
              <a:rPr lang="en-US" altLang="zh-CN" sz="2000" dirty="0">
                <a:latin typeface="思源黑体" panose="020B0400000000000000" charset="-122"/>
                <a:ea typeface="思源黑体" panose="020B0400000000000000" charset="-122"/>
                <a:sym typeface="+mn-ea"/>
              </a:rPr>
              <a:t>--</a:t>
            </a:r>
            <a:r>
              <a:rPr lang="zh-CN" altLang="en-US" sz="2000" dirty="0">
                <a:latin typeface="思源黑体" panose="020B0400000000000000" charset="-122"/>
                <a:ea typeface="思源黑体" panose="020B0400000000000000" charset="-122"/>
                <a:sym typeface="+mn-ea"/>
              </a:rPr>
              <a:t>外观检测</a:t>
            </a:r>
            <a:r>
              <a:rPr lang="en-US" altLang="zh-CN" sz="2000" dirty="0">
                <a:latin typeface="思源黑体" panose="020B0400000000000000" charset="-122"/>
                <a:ea typeface="思源黑体" panose="020B0400000000000000" charset="-122"/>
                <a:sym typeface="+mn-ea"/>
              </a:rPr>
              <a:t> </a:t>
            </a:r>
            <a:r>
              <a:rPr lang="zh-CN" altLang="en-US" sz="2000" dirty="0">
                <a:latin typeface="思源黑体" panose="020B0400000000000000" charset="-122"/>
                <a:ea typeface="思源黑体" panose="020B0400000000000000" charset="-122"/>
                <a:sym typeface="+mn-ea"/>
              </a:rPr>
              <a:t>架设</a:t>
            </a:r>
            <a:endParaRPr lang="zh-CN" altLang="en-US" sz="2000" dirty="0">
              <a:latin typeface="思源黑体" panose="020B0400000000000000" charset="-122"/>
              <a:ea typeface="思源黑体" panose="020B0400000000000000" charset="-122"/>
              <a:sym typeface="+mn-ea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75000"/>
              <a:buFont typeface="Helvetica Neue Light" pitchFamily="2" charset="0"/>
              <a:buNone/>
              <a:tabLst>
                <a:tab pos="850900" algn="l"/>
              </a:tabLst>
            </a:pPr>
            <a:r>
              <a:rPr lang="en-US" altLang="zh-CN" sz="2000" dirty="0">
                <a:latin typeface="思源黑体" panose="020B0400000000000000" charset="-122"/>
                <a:ea typeface="思源黑体" panose="020B0400000000000000" charset="-122"/>
                <a:sym typeface="+mn-ea"/>
              </a:rPr>
              <a:t> </a:t>
            </a:r>
            <a:endParaRPr lang="zh-CN" altLang="en-US" sz="2000" b="1" dirty="0">
              <a:ln>
                <a:noFill/>
              </a:ln>
              <a:solidFill>
                <a:schemeClr val="tx1"/>
              </a:solidFill>
              <a:effectLst/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  <a:sym typeface="Helvetica Neue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84175" y="5953760"/>
            <a:ext cx="79444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。</a:t>
            </a:r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5652135" y="4872990"/>
            <a:ext cx="25057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 b="1"/>
              <a:t>相机角度：</a:t>
            </a:r>
            <a:r>
              <a:rPr lang="en-US" altLang="zh-CN" sz="1200" b="1"/>
              <a:t>15</a:t>
            </a:r>
            <a:r>
              <a:rPr lang="zh-CN" altLang="en-US" sz="1200" b="1">
                <a:ea typeface="宋体" panose="02010600030101010101" pitchFamily="2" charset="-122"/>
              </a:rPr>
              <a:t>°</a:t>
            </a:r>
            <a:r>
              <a:rPr lang="en-US" altLang="zh-CN" sz="1200" b="1"/>
              <a:t>-20</a:t>
            </a:r>
            <a:r>
              <a:rPr lang="zh-CN" altLang="en-US" sz="1200" b="1">
                <a:ea typeface="宋体" panose="02010600030101010101" pitchFamily="2" charset="-122"/>
              </a:rPr>
              <a:t>°</a:t>
            </a:r>
            <a:endParaRPr lang="zh-CN" altLang="en-US" sz="1200" b="1">
              <a:ea typeface="宋体" panose="02010600030101010101" pitchFamily="2" charset="-122"/>
            </a:endParaRPr>
          </a:p>
          <a:p>
            <a:r>
              <a:rPr lang="zh-CN" altLang="en-US" sz="1200" b="1">
                <a:ea typeface="宋体" panose="02010600030101010101" pitchFamily="2" charset="-122"/>
              </a:rPr>
              <a:t>光源角度：</a:t>
            </a:r>
            <a:r>
              <a:rPr lang="en-US" altLang="zh-CN" sz="1200" b="1">
                <a:sym typeface="+mn-ea"/>
              </a:rPr>
              <a:t>15</a:t>
            </a:r>
            <a:r>
              <a:rPr lang="zh-CN" altLang="en-US" sz="1200" b="1">
                <a:ea typeface="宋体" panose="02010600030101010101" pitchFamily="2" charset="-122"/>
                <a:sym typeface="+mn-ea"/>
              </a:rPr>
              <a:t>°</a:t>
            </a:r>
            <a:r>
              <a:rPr lang="en-US" altLang="zh-CN" sz="1200" b="1">
                <a:sym typeface="+mn-ea"/>
              </a:rPr>
              <a:t>-20</a:t>
            </a:r>
            <a:r>
              <a:rPr lang="zh-CN" altLang="en-US" sz="1200" b="1">
                <a:ea typeface="宋体" panose="02010600030101010101" pitchFamily="2" charset="-122"/>
                <a:sym typeface="+mn-ea"/>
              </a:rPr>
              <a:t>°</a:t>
            </a:r>
            <a:endParaRPr lang="en-US" altLang="zh-CN" sz="1200" b="1">
              <a:ea typeface="宋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825" y="1972310"/>
            <a:ext cx="5819775" cy="241871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2820670" y="532130"/>
            <a:ext cx="8012430" cy="120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标题 1"/>
          <p:cNvSpPr txBox="1"/>
          <p:nvPr/>
        </p:nvSpPr>
        <p:spPr>
          <a:xfrm>
            <a:off x="381635" y="263525"/>
            <a:ext cx="2544445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</a:rPr>
              <a:t>6</a:t>
            </a:r>
            <a:r>
              <a:rPr lang="zh-CN" altLang="en-US" sz="3200" dirty="0">
                <a:latin typeface="微软雅黑" panose="020B0503020204020204" charset="-122"/>
                <a:ea typeface="微软雅黑" panose="020B0503020204020204" charset="-122"/>
              </a:rPr>
              <a:t>、视觉架设</a:t>
            </a:r>
            <a:endParaRPr lang="zh-CN" altLang="en-US" sz="32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7871460" y="998839"/>
          <a:ext cx="3376295" cy="4954905"/>
        </p:xfrm>
        <a:graphic>
          <a:graphicData uri="http://schemas.openxmlformats.org/drawingml/2006/table">
            <a:tbl>
              <a:tblPr firstRow="1" bandRow="1">
                <a:effectLst/>
                <a:tableStyleId>{F2DE63D5-997A-4646-A377-4702673A728D}</a:tableStyleId>
              </a:tblPr>
              <a:tblGrid>
                <a:gridCol w="1376680"/>
                <a:gridCol w="1999615"/>
              </a:tblGrid>
              <a:tr h="67056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镜头相机参数</a:t>
                      </a:r>
                      <a:endParaRPr lang="zh-CN" altLang="en-US" sz="1600" dirty="0">
                        <a:solidFill>
                          <a:schemeClr val="bg1"/>
                        </a:solidFill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485140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相机分型号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BSY-</a:t>
                      </a:r>
                      <a:r>
                        <a:rPr lang="en-US" altLang="zh-CN" sz="140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CS050-10GM*4</a:t>
                      </a:r>
                      <a:endParaRPr lang="en-US" sz="1400" dirty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5460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传感器类型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CMOS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4990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分辨率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en-US" sz="1400" b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2448*2048</a:t>
                      </a:r>
                      <a:endParaRPr lang="en-US" altLang="en-US" sz="1400" b="0" dirty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5625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靶面</a:t>
                      </a: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，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像元尺寸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2/3 3.45um*3.45um</a:t>
                      </a:r>
                      <a:endParaRPr lang="en-US" altLang="en-US" sz="1400" b="0" dirty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4990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视野大小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37mm*31mm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4990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曝光大小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300us 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增益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5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18160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镜头类型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50mmFA</a:t>
                      </a: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镜头</a:t>
                      </a:r>
                      <a:r>
                        <a:rPr lang="en-US" altLang="zh-CN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*4</a:t>
                      </a:r>
                      <a:endParaRPr lang="en-US" altLang="zh-CN" sz="1400" dirty="0">
                        <a:latin typeface="思源黑体" panose="020B0400000000000000" charset="-122"/>
                        <a:ea typeface="思源黑体" panose="020B0400000000000000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4990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光源类型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半环形光源</a:t>
                      </a:r>
                      <a:r>
                        <a:rPr lang="en-US" altLang="zh-CN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*4</a:t>
                      </a:r>
                      <a:endParaRPr lang="en-US" altLang="zh-CN" sz="1400" dirty="0">
                        <a:latin typeface="思源黑体" panose="020B0400000000000000" charset="-122"/>
                        <a:ea typeface="思源黑体" panose="020B0400000000000000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7" name="矩形 6"/>
          <p:cNvSpPr/>
          <p:nvPr/>
        </p:nvSpPr>
        <p:spPr>
          <a:xfrm>
            <a:off x="809665" y="4568784"/>
            <a:ext cx="185195" cy="2083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381635" y="852805"/>
            <a:ext cx="4387850" cy="5219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75000"/>
              <a:buFont typeface="Helvetica Neue Light" pitchFamily="2" charset="0"/>
              <a:buNone/>
              <a:tabLst>
                <a:tab pos="850900" algn="l"/>
              </a:tabLst>
            </a:pPr>
            <a:r>
              <a:rPr lang="zh-CN" altLang="en-US" sz="2000" dirty="0">
                <a:latin typeface="思源黑体" panose="020B0400000000000000" charset="-122"/>
                <a:ea typeface="思源黑体" panose="020B0400000000000000" charset="-122"/>
                <a:sym typeface="+mn-ea"/>
              </a:rPr>
              <a:t>工位二</a:t>
            </a:r>
            <a:r>
              <a:rPr lang="en-US" altLang="zh-CN" sz="2000" dirty="0">
                <a:latin typeface="思源黑体" panose="020B0400000000000000" charset="-122"/>
                <a:ea typeface="思源黑体" panose="020B0400000000000000" charset="-122"/>
                <a:sym typeface="+mn-ea"/>
              </a:rPr>
              <a:t>--</a:t>
            </a:r>
            <a:r>
              <a:rPr lang="zh-CN" altLang="en-US" sz="2000" dirty="0">
                <a:latin typeface="思源黑体" panose="020B0400000000000000" charset="-122"/>
                <a:ea typeface="思源黑体" panose="020B0400000000000000" charset="-122"/>
                <a:sym typeface="+mn-ea"/>
              </a:rPr>
              <a:t>外观检测</a:t>
            </a:r>
            <a:r>
              <a:rPr lang="en-US" altLang="zh-CN" sz="2000" dirty="0">
                <a:latin typeface="思源黑体" panose="020B0400000000000000" charset="-122"/>
                <a:ea typeface="思源黑体" panose="020B0400000000000000" charset="-122"/>
                <a:sym typeface="+mn-ea"/>
              </a:rPr>
              <a:t>  </a:t>
            </a:r>
            <a:r>
              <a:rPr lang="zh-CN" altLang="en-US" sz="2000" dirty="0">
                <a:latin typeface="思源黑体" panose="020B0400000000000000" charset="-122"/>
                <a:ea typeface="思源黑体" panose="020B0400000000000000" charset="-122"/>
                <a:sym typeface="+mn-ea"/>
              </a:rPr>
              <a:t>架设</a:t>
            </a:r>
            <a:endParaRPr lang="zh-CN" altLang="en-US" sz="2000" dirty="0">
              <a:latin typeface="思源黑体" panose="020B0400000000000000" charset="-122"/>
              <a:ea typeface="思源黑体" panose="020B0400000000000000" charset="-122"/>
              <a:sym typeface="+mn-ea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75000"/>
              <a:buFont typeface="Helvetica Neue Light" pitchFamily="2" charset="0"/>
              <a:buNone/>
              <a:tabLst>
                <a:tab pos="850900" algn="l"/>
              </a:tabLst>
            </a:pPr>
            <a:endParaRPr lang="en-US" altLang="zh-CN" sz="2000" dirty="0">
              <a:latin typeface="思源黑体" panose="020B0400000000000000" charset="-122"/>
              <a:ea typeface="思源黑体" panose="020B0400000000000000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84175" y="5953760"/>
            <a:ext cx="79444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。</a:t>
            </a:r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4617085" y="5678170"/>
            <a:ext cx="235648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 b="1"/>
              <a:t>光源角度：</a:t>
            </a:r>
            <a:r>
              <a:rPr lang="en-US" altLang="zh-CN" sz="1200" b="1"/>
              <a:t>45</a:t>
            </a:r>
            <a:r>
              <a:rPr lang="zh-CN" altLang="en-US" sz="1200" b="1">
                <a:ea typeface="宋体" panose="02010600030101010101" pitchFamily="2" charset="-122"/>
              </a:rPr>
              <a:t>°</a:t>
            </a:r>
            <a:r>
              <a:rPr lang="en-US" altLang="zh-CN" sz="1200" b="1">
                <a:ea typeface="宋体" panose="02010600030101010101" pitchFamily="2" charset="-122"/>
              </a:rPr>
              <a:t>-75</a:t>
            </a:r>
            <a:r>
              <a:rPr lang="zh-CN" altLang="en-US" sz="1200" b="1">
                <a:ea typeface="宋体" panose="02010600030101010101" pitchFamily="2" charset="-122"/>
              </a:rPr>
              <a:t>°</a:t>
            </a:r>
            <a:endParaRPr lang="zh-CN" altLang="en-US" sz="1200" b="1">
              <a:ea typeface="宋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0180" y="2083435"/>
            <a:ext cx="4697730" cy="337375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625" y="1683385"/>
            <a:ext cx="2307590" cy="208343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2820670" y="532130"/>
            <a:ext cx="8012430" cy="120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标题 1"/>
          <p:cNvSpPr txBox="1"/>
          <p:nvPr/>
        </p:nvSpPr>
        <p:spPr>
          <a:xfrm>
            <a:off x="381635" y="263525"/>
            <a:ext cx="2544445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</a:rPr>
              <a:t>6</a:t>
            </a:r>
            <a:r>
              <a:rPr lang="zh-CN" altLang="en-US" sz="3200" dirty="0">
                <a:latin typeface="微软雅黑" panose="020B0503020204020204" charset="-122"/>
                <a:ea typeface="微软雅黑" panose="020B0503020204020204" charset="-122"/>
              </a:rPr>
              <a:t>、视觉架设</a:t>
            </a:r>
            <a:endParaRPr lang="zh-CN" altLang="en-US" sz="32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7871460" y="998839"/>
          <a:ext cx="3376295" cy="4954905"/>
        </p:xfrm>
        <a:graphic>
          <a:graphicData uri="http://schemas.openxmlformats.org/drawingml/2006/table">
            <a:tbl>
              <a:tblPr firstRow="1" bandRow="1">
                <a:effectLst/>
                <a:tableStyleId>{F2DE63D5-997A-4646-A377-4702673A728D}</a:tableStyleId>
              </a:tblPr>
              <a:tblGrid>
                <a:gridCol w="1376680"/>
                <a:gridCol w="1999615"/>
              </a:tblGrid>
              <a:tr h="67056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镜头相机参数</a:t>
                      </a:r>
                      <a:endParaRPr lang="zh-CN" altLang="en-US" sz="1600" dirty="0">
                        <a:solidFill>
                          <a:schemeClr val="bg1"/>
                        </a:solidFill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485140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相机分型号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BSY-</a:t>
                      </a:r>
                      <a:r>
                        <a:rPr lang="en-US" altLang="zh-CN" sz="140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CS050-10GM</a:t>
                      </a:r>
                      <a:endParaRPr lang="en-US" sz="1400" dirty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5460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传感器类型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CMOS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4990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分辨率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en-US" sz="1400" b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2448*2048</a:t>
                      </a:r>
                      <a:endParaRPr lang="en-US" altLang="en-US" sz="1400" b="0" dirty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5625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靶面</a:t>
                      </a: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，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像元尺寸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2/3 3.45um*3.45um</a:t>
                      </a:r>
                      <a:endParaRPr lang="en-US" altLang="en-US" sz="1400" b="0" dirty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4990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视野大小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38mm*31mm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4990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曝光大小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300us 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增益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0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18160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镜头类型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50mmFA</a:t>
                      </a: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镜头</a:t>
                      </a:r>
                      <a:endParaRPr lang="en-US" altLang="zh-CN" sz="1400" dirty="0">
                        <a:latin typeface="思源黑体" panose="020B0400000000000000" charset="-122"/>
                        <a:ea typeface="思源黑体" panose="020B0400000000000000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4990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光源类型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背光</a:t>
                      </a:r>
                      <a:endParaRPr lang="zh-CN" altLang="en-US" sz="1400" dirty="0">
                        <a:latin typeface="思源黑体" panose="020B0400000000000000" charset="-122"/>
                        <a:ea typeface="思源黑体" panose="020B0400000000000000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7" name="矩形 6"/>
          <p:cNvSpPr/>
          <p:nvPr/>
        </p:nvSpPr>
        <p:spPr>
          <a:xfrm>
            <a:off x="809665" y="4568784"/>
            <a:ext cx="185195" cy="2083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384175" y="852805"/>
            <a:ext cx="4252595" cy="5219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75000"/>
              <a:buFont typeface="Helvetica Neue Light" pitchFamily="2" charset="0"/>
              <a:buNone/>
              <a:tabLst>
                <a:tab pos="850900" algn="l"/>
              </a:tabLst>
            </a:pPr>
            <a:r>
              <a:rPr lang="zh-CN" altLang="en-US" sz="2000" dirty="0">
                <a:latin typeface="思源黑体" panose="020B0400000000000000" charset="-122"/>
                <a:ea typeface="思源黑体" panose="020B0400000000000000" charset="-122"/>
                <a:sym typeface="+mn-ea"/>
              </a:rPr>
              <a:t>工位三</a:t>
            </a:r>
            <a:r>
              <a:rPr lang="en-US" altLang="zh-CN" sz="2000" dirty="0">
                <a:latin typeface="思源黑体" panose="020B0400000000000000" charset="-122"/>
                <a:ea typeface="思源黑体" panose="020B0400000000000000" charset="-122"/>
                <a:sym typeface="+mn-ea"/>
              </a:rPr>
              <a:t>--</a:t>
            </a:r>
            <a:r>
              <a:rPr lang="zh-CN" altLang="en-US" sz="2000" dirty="0">
                <a:latin typeface="思源黑体" panose="020B0400000000000000" charset="-122"/>
                <a:ea typeface="思源黑体" panose="020B0400000000000000" charset="-122"/>
                <a:sym typeface="+mn-ea"/>
              </a:rPr>
              <a:t>外观检测</a:t>
            </a:r>
            <a:r>
              <a:rPr lang="en-US" altLang="zh-CN" sz="2000" dirty="0">
                <a:latin typeface="思源黑体" panose="020B0400000000000000" charset="-122"/>
                <a:ea typeface="思源黑体" panose="020B0400000000000000" charset="-122"/>
                <a:sym typeface="+mn-ea"/>
              </a:rPr>
              <a:t>  </a:t>
            </a:r>
            <a:r>
              <a:rPr lang="zh-CN" altLang="en-US" sz="2000" dirty="0">
                <a:latin typeface="思源黑体" panose="020B0400000000000000" charset="-122"/>
                <a:ea typeface="思源黑体" panose="020B0400000000000000" charset="-122"/>
                <a:sym typeface="+mn-ea"/>
              </a:rPr>
              <a:t>架设</a:t>
            </a:r>
            <a:endParaRPr lang="zh-CN" altLang="en-US" sz="2000" dirty="0">
              <a:latin typeface="思源黑体" panose="020B0400000000000000" charset="-122"/>
              <a:ea typeface="思源黑体" panose="020B0400000000000000" charset="-122"/>
              <a:sym typeface="+mn-ea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75000"/>
              <a:buFont typeface="Helvetica Neue Light" pitchFamily="2" charset="0"/>
              <a:buNone/>
              <a:tabLst>
                <a:tab pos="850900" algn="l"/>
              </a:tabLst>
            </a:pPr>
            <a:endParaRPr lang="en-US" altLang="zh-CN" sz="2000" dirty="0">
              <a:latin typeface="思源黑体" panose="020B0400000000000000" charset="-122"/>
              <a:ea typeface="思源黑体" panose="020B0400000000000000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84175" y="5953760"/>
            <a:ext cx="79444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。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610" y="1642745"/>
            <a:ext cx="4969510" cy="428815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2820670" y="532130"/>
            <a:ext cx="8012430" cy="120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标题 1"/>
          <p:cNvSpPr txBox="1"/>
          <p:nvPr/>
        </p:nvSpPr>
        <p:spPr>
          <a:xfrm>
            <a:off x="381635" y="263525"/>
            <a:ext cx="2544445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</a:rPr>
              <a:t>6</a:t>
            </a:r>
            <a:r>
              <a:rPr lang="zh-CN" altLang="en-US" sz="3200" dirty="0">
                <a:latin typeface="微软雅黑" panose="020B0503020204020204" charset="-122"/>
                <a:ea typeface="微软雅黑" panose="020B0503020204020204" charset="-122"/>
              </a:rPr>
              <a:t>、视觉架设</a:t>
            </a:r>
            <a:endParaRPr lang="zh-CN" altLang="en-US" sz="32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8578215" y="942959"/>
          <a:ext cx="3376295" cy="4954905"/>
        </p:xfrm>
        <a:graphic>
          <a:graphicData uri="http://schemas.openxmlformats.org/drawingml/2006/table">
            <a:tbl>
              <a:tblPr firstRow="1" bandRow="1">
                <a:effectLst/>
                <a:tableStyleId>{F2DE63D5-997A-4646-A377-4702673A728D}</a:tableStyleId>
              </a:tblPr>
              <a:tblGrid>
                <a:gridCol w="1447800"/>
                <a:gridCol w="1928495"/>
              </a:tblGrid>
              <a:tr h="67056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镜头相机参数</a:t>
                      </a:r>
                      <a:endParaRPr lang="zh-CN" altLang="en-US" sz="1600" dirty="0">
                        <a:solidFill>
                          <a:schemeClr val="bg1"/>
                        </a:solidFill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485140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相机分型号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BSY-</a:t>
                      </a:r>
                      <a:r>
                        <a:rPr lang="en-US" altLang="zh-CN" sz="140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CS050-10GM*4</a:t>
                      </a:r>
                      <a:endParaRPr lang="en-US" sz="1400" dirty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5460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传感器类型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CMOS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4990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分辨率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en-US" sz="1200" b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2448*2048</a:t>
                      </a:r>
                      <a:endParaRPr lang="en-US" altLang="en-US" sz="1200" b="0" dirty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5625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靶面</a:t>
                      </a: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，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像元尺寸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2/3 3.45um*3.45um</a:t>
                      </a:r>
                      <a:endParaRPr lang="en-US" altLang="en-US" sz="1400" b="0" dirty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4990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视野大小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31mm*26mm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4990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曝光大小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300us 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增益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5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18160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镜头类型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50mmFA</a:t>
                      </a: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镜头</a:t>
                      </a:r>
                      <a:r>
                        <a:rPr lang="en-US" altLang="zh-CN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*3+70mm</a:t>
                      </a:r>
                      <a:r>
                        <a:rPr lang="en-US" altLang="zh-CN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FA</a:t>
                      </a: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镜头</a:t>
                      </a:r>
                      <a:endParaRPr lang="en-US" altLang="zh-CN" sz="1400" dirty="0">
                        <a:latin typeface="思源黑体" panose="020B0400000000000000" charset="-122"/>
                        <a:ea typeface="思源黑体" panose="020B0400000000000000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4990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光源类型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半环形光源</a:t>
                      </a:r>
                      <a:r>
                        <a:rPr lang="en-US" altLang="zh-CN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*2</a:t>
                      </a:r>
                      <a:endParaRPr lang="en-US" altLang="zh-CN" sz="1400" dirty="0">
                        <a:latin typeface="思源黑体" panose="020B0400000000000000" charset="-122"/>
                        <a:ea typeface="思源黑体" panose="020B0400000000000000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7" name="矩形 6"/>
          <p:cNvSpPr/>
          <p:nvPr/>
        </p:nvSpPr>
        <p:spPr>
          <a:xfrm>
            <a:off x="809665" y="4568784"/>
            <a:ext cx="185195" cy="2083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584835" y="852805"/>
            <a:ext cx="361569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75000"/>
              <a:buFont typeface="Helvetica Neue Light" pitchFamily="2" charset="0"/>
              <a:buNone/>
              <a:tabLst>
                <a:tab pos="850900" algn="l"/>
              </a:tabLst>
            </a:pPr>
            <a:r>
              <a:rPr lang="zh-CN" altLang="en-US" sz="2000" dirty="0">
                <a:latin typeface="思源黑体" panose="020B0400000000000000" charset="-122"/>
                <a:ea typeface="思源黑体" panose="020B0400000000000000" charset="-122"/>
                <a:sym typeface="+mn-ea"/>
              </a:rPr>
              <a:t>工位四</a:t>
            </a:r>
            <a:r>
              <a:rPr lang="en-US" altLang="zh-CN" sz="2000" dirty="0">
                <a:latin typeface="思源黑体" panose="020B0400000000000000" charset="-122"/>
                <a:ea typeface="思源黑体" panose="020B0400000000000000" charset="-122"/>
                <a:sym typeface="+mn-ea"/>
              </a:rPr>
              <a:t>--</a:t>
            </a:r>
            <a:r>
              <a:rPr lang="zh-CN" altLang="en-US" sz="2000" dirty="0">
                <a:latin typeface="思源黑体" panose="020B0400000000000000" charset="-122"/>
                <a:ea typeface="思源黑体" panose="020B0400000000000000" charset="-122"/>
                <a:sym typeface="+mn-ea"/>
              </a:rPr>
              <a:t>外观检测架设</a:t>
            </a:r>
            <a:endParaRPr lang="zh-CN" altLang="en-US" sz="2000" dirty="0">
              <a:latin typeface="思源黑体" panose="020B0400000000000000" charset="-122"/>
              <a:ea typeface="思源黑体" panose="020B04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342890" y="5897880"/>
            <a:ext cx="25241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 b="1"/>
              <a:t>相机角度：</a:t>
            </a:r>
            <a:r>
              <a:rPr lang="en-US" altLang="zh-CN" sz="1200" b="1"/>
              <a:t>20</a:t>
            </a:r>
            <a:r>
              <a:rPr lang="zh-CN" altLang="en-US" sz="1200" b="1">
                <a:ea typeface="宋体" panose="02010600030101010101" pitchFamily="2" charset="-122"/>
              </a:rPr>
              <a:t>°</a:t>
            </a:r>
            <a:r>
              <a:rPr lang="en-US" altLang="zh-CN" sz="1200" b="1"/>
              <a:t>-45</a:t>
            </a:r>
            <a:r>
              <a:rPr lang="zh-CN" altLang="en-US" sz="1200" b="1">
                <a:ea typeface="宋体" panose="02010600030101010101" pitchFamily="2" charset="-122"/>
              </a:rPr>
              <a:t>°</a:t>
            </a:r>
            <a:endParaRPr lang="zh-CN" altLang="en-US" sz="1200" b="1">
              <a:ea typeface="宋体" panose="02010600030101010101" pitchFamily="2" charset="-122"/>
            </a:endParaRPr>
          </a:p>
          <a:p>
            <a:r>
              <a:rPr lang="zh-CN" altLang="en-US" sz="1200" b="1">
                <a:ea typeface="宋体" panose="02010600030101010101" pitchFamily="2" charset="-122"/>
              </a:rPr>
              <a:t>光源角度：</a:t>
            </a:r>
            <a:r>
              <a:rPr lang="en-US" altLang="zh-CN" sz="1200" b="1">
                <a:ea typeface="宋体" panose="02010600030101010101" pitchFamily="2" charset="-122"/>
              </a:rPr>
              <a:t>20</a:t>
            </a:r>
            <a:r>
              <a:rPr lang="zh-CN" altLang="en-US" sz="1200" b="1">
                <a:ea typeface="宋体" panose="02010600030101010101" pitchFamily="2" charset="-122"/>
              </a:rPr>
              <a:t>°</a:t>
            </a:r>
            <a:r>
              <a:rPr lang="en-US" altLang="zh-CN" sz="1200" b="1">
                <a:ea typeface="宋体" panose="02010600030101010101" pitchFamily="2" charset="-122"/>
              </a:rPr>
              <a:t>-45</a:t>
            </a:r>
            <a:r>
              <a:rPr lang="zh-CN" altLang="en-US" sz="1200" b="1">
                <a:ea typeface="宋体" panose="02010600030101010101" pitchFamily="2" charset="-122"/>
              </a:rPr>
              <a:t>°</a:t>
            </a:r>
            <a:endParaRPr lang="zh-CN" altLang="en-US" sz="1200" b="1">
              <a:ea typeface="宋体" panose="02010600030101010101" pitchFamily="2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" y="3644265"/>
            <a:ext cx="7428230" cy="225425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810" y="1517015"/>
            <a:ext cx="3408045" cy="230822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3683000" y="524510"/>
            <a:ext cx="7214235" cy="1968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461645" y="263525"/>
            <a:ext cx="3637915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</a:rPr>
              <a:t>7</a:t>
            </a:r>
            <a:r>
              <a:rPr lang="zh-CN" altLang="en-US" sz="3200" dirty="0">
                <a:latin typeface="微软雅黑" panose="020B0503020204020204" charset="-122"/>
                <a:ea typeface="微软雅黑" panose="020B0503020204020204" charset="-122"/>
              </a:rPr>
              <a:t>、视觉方案总结 </a:t>
            </a:r>
            <a:endParaRPr lang="zh-CN" altLang="en-US" sz="32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12" name="表格 12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897890" y="855345"/>
          <a:ext cx="9693275" cy="500189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642620"/>
                <a:gridCol w="2305050"/>
                <a:gridCol w="2980690"/>
                <a:gridCol w="3764915"/>
              </a:tblGrid>
              <a:tr h="546735">
                <a:tc>
                  <a:txBody>
                    <a:bodyPr/>
                    <a:lstStyle/>
                    <a:p>
                      <a:pPr algn="ctr" font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1600" dirty="0">
                          <a:latin typeface="思源黑体" panose="020B0400000000000000" charset="-122"/>
                          <a:ea typeface="思源黑体" panose="020B0400000000000000" charset="-122"/>
                        </a:rPr>
                        <a:t>序号</a:t>
                      </a:r>
                      <a:endParaRPr lang="zh-CN" altLang="en-US" sz="1600" dirty="0"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1600" dirty="0">
                          <a:latin typeface="思源黑体" panose="020B0400000000000000" charset="-122"/>
                          <a:ea typeface="思源黑体" panose="020B0400000000000000" charset="-122"/>
                        </a:rPr>
                        <a:t>检测项名称</a:t>
                      </a:r>
                      <a:endParaRPr lang="zh-CN" altLang="en-US" sz="1600" dirty="0"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1600" dirty="0">
                          <a:latin typeface="思源黑体" panose="020B0400000000000000" charset="-122"/>
                          <a:ea typeface="思源黑体" panose="020B0400000000000000" charset="-122"/>
                        </a:rPr>
                        <a:t>判定标准</a:t>
                      </a:r>
                      <a:endParaRPr lang="zh-CN" altLang="en-US" sz="1600" dirty="0"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30000"/>
                        </a:lnSpc>
                      </a:pPr>
                      <a:r>
                        <a:rPr lang="zh-CN" altLang="en-US" sz="1600" dirty="0">
                          <a:latin typeface="思源黑体" panose="020B0400000000000000" charset="-122"/>
                          <a:ea typeface="思源黑体" panose="020B0400000000000000" charset="-122"/>
                        </a:rPr>
                        <a:t>说明</a:t>
                      </a:r>
                      <a:endParaRPr lang="zh-CN" altLang="en-US" sz="1600" dirty="0"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131191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</a:rPr>
                        <a:t>1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</a:endParaRPr>
                    </a:p>
                  </a:txBody>
                  <a:tcPr marL="4979" marR="4979" marT="4979" marB="0" anchor="ctr"/>
                </a:tc>
                <a:tc>
                  <a:txBody>
                    <a:bodyPr/>
                    <a:lstStyle/>
                    <a:p>
                      <a:pPr marL="0" algn="ctr" defTabSz="1219200" rtl="0" eaLnBrk="1" fontAlgn="ctr" latinLnBrk="0" hangingPunct="1"/>
                      <a:r>
                        <a:rPr lang="zh-CN" alt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cs typeface="+mn-cs"/>
                        </a:rPr>
                        <a:t>脏污检测</a:t>
                      </a:r>
                      <a:endParaRPr lang="zh-CN" altLang="en-US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ea"/>
                        <a:cs typeface="+mn-cs"/>
                      </a:endParaRPr>
                    </a:p>
                  </a:txBody>
                  <a:tcPr marL="105313" marR="105313" marT="52656" marB="52656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dirty="0">
                          <a:solidFill>
                            <a:srgbClr val="000000"/>
                          </a:solidFill>
                          <a:effectLst/>
                          <a:latin typeface="+mn-ea"/>
                          <a:cs typeface="+mn-ea"/>
                          <a:sym typeface="+mn-ea"/>
                        </a:rPr>
                        <a:t>＞</a:t>
                      </a:r>
                      <a:r>
                        <a:rPr lang="en-US" altLang="zh-CN" sz="1600" dirty="0">
                          <a:solidFill>
                            <a:srgbClr val="000000"/>
                          </a:solidFill>
                          <a:effectLst/>
                          <a:latin typeface="+mn-ea"/>
                          <a:cs typeface="+mn-ea"/>
                          <a:sym typeface="+mn-ea"/>
                        </a:rPr>
                        <a:t>0.2mm*0.2mm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cs typeface="+mn-ea"/>
                      </a:endParaRPr>
                    </a:p>
                    <a:p>
                      <a:pPr algn="ctr" rtl="0" fontAlgn="ctr"/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</a:endParaRPr>
                    </a:p>
                  </a:txBody>
                  <a:tcPr marL="4979" marR="4979" marT="4979" marB="0" anchor="ctr"/>
                </a:tc>
                <a:tc>
                  <a:txBody>
                    <a:bodyPr/>
                    <a:lstStyle/>
                    <a:p>
                      <a:pPr marL="0" marR="0" indent="0" algn="l" defTabSz="1219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dirty="0" smtClean="0">
                          <a:solidFill>
                            <a:srgbClr val="FF0000"/>
                          </a:solidFill>
                          <a:latin typeface="+mn-ea"/>
                          <a:cs typeface="+mn-ea"/>
                          <a:sym typeface="+mn-ea"/>
                        </a:rPr>
                        <a:t>底部存在</a:t>
                      </a:r>
                      <a:r>
                        <a:rPr lang="zh-CN" altLang="en-US" sz="1600" dirty="0">
                          <a:solidFill>
                            <a:srgbClr val="FF0000"/>
                          </a:solidFill>
                          <a:latin typeface="+mn-ea"/>
                          <a:cs typeface="+mn-ea"/>
                          <a:sym typeface="+mn-ea"/>
                        </a:rPr>
                        <a:t>盲区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cs typeface="+mn-ea"/>
                      </a:endParaRPr>
                    </a:p>
                  </a:txBody>
                  <a:tcPr marL="4979" marR="4979" marT="4979" marB="0" anchor="ctr"/>
                </a:tc>
              </a:tr>
              <a:tr h="5727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</a:rPr>
                        <a:t>2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</a:endParaRPr>
                    </a:p>
                  </a:txBody>
                  <a:tcPr marL="4979" marR="4979" marT="4979" marB="0" anchor="ctr"/>
                </a:tc>
                <a:tc>
                  <a:txBody>
                    <a:bodyPr/>
                    <a:lstStyle/>
                    <a:p>
                      <a:pPr marL="0" algn="ctr" defTabSz="1219200" rtl="0" eaLnBrk="1" fontAlgn="ctr" latinLnBrk="0" hangingPunct="1"/>
                      <a:r>
                        <a:rPr lang="zh-CN" alt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cs typeface="+mn-cs"/>
                        </a:rPr>
                        <a:t>反</a:t>
                      </a:r>
                      <a:r>
                        <a:rPr lang="zh-CN" alt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cs typeface="+mn-cs"/>
                        </a:rPr>
                        <a:t>胶圈</a:t>
                      </a:r>
                      <a:endParaRPr lang="zh-CN" altLang="en-US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ea"/>
                        <a:cs typeface="+mn-cs"/>
                      </a:endParaRPr>
                    </a:p>
                  </a:txBody>
                  <a:tcPr marL="105313" marR="105313" marT="52656" marB="52656" anchor="ctr"/>
                </a:tc>
                <a:tc>
                  <a:txBody>
                    <a:bodyPr/>
                    <a:lstStyle/>
                    <a:p>
                      <a:pPr marL="0" marR="0" indent="0" algn="ctr" defTabSz="1219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</a:endParaRPr>
                    </a:p>
                  </a:txBody>
                  <a:tcPr marL="4979" marR="4979" marT="4979" marB="0" anchor="ctr"/>
                </a:tc>
                <a:tc>
                  <a:txBody>
                    <a:bodyPr/>
                    <a:lstStyle/>
                    <a:p>
                      <a:pPr marL="0" marR="0" indent="0" algn="l" defTabSz="1219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cs typeface="+mn-ea"/>
                        <a:sym typeface="+mn-ea"/>
                      </a:endParaRPr>
                    </a:p>
                  </a:txBody>
                  <a:tcPr marL="4979" marR="4979" marT="4979" marB="0" anchor="ctr"/>
                </a:tc>
              </a:tr>
              <a:tr h="676275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</a:rPr>
                        <a:t>3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</a:endParaRPr>
                    </a:p>
                  </a:txBody>
                  <a:tcPr marL="4979" marR="4979" marT="4979" marB="0" anchor="ctr"/>
                </a:tc>
                <a:tc>
                  <a:txBody>
                    <a:bodyPr/>
                    <a:lstStyle/>
                    <a:p>
                      <a:pPr marL="0" algn="ctr" defTabSz="1219200" rtl="0" eaLnBrk="1" fontAlgn="ctr" latinLnBrk="0" hangingPunct="1">
                        <a:buNone/>
                      </a:pPr>
                      <a:r>
                        <a:rPr lang="zh-CN" alt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cs typeface="+mn-cs"/>
                        </a:rPr>
                        <a:t>胶圈</a:t>
                      </a:r>
                      <a:r>
                        <a:rPr lang="zh-CN" alt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cs typeface="+mn-cs"/>
                        </a:rPr>
                        <a:t>破损</a:t>
                      </a:r>
                      <a:endParaRPr lang="zh-CN" altLang="en-US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ea"/>
                        <a:cs typeface="+mn-cs"/>
                      </a:endParaRPr>
                    </a:p>
                  </a:txBody>
                  <a:tcPr marL="105313" marR="105313" marT="52656" marB="52656" anchor="ctr"/>
                </a:tc>
                <a:tc>
                  <a:txBody>
                    <a:bodyPr/>
                    <a:lstStyle/>
                    <a:p>
                      <a:pPr marL="0" marR="0" indent="0" algn="ctr" defTabSz="1219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dirty="0">
                          <a:solidFill>
                            <a:srgbClr val="000000"/>
                          </a:solidFill>
                          <a:effectLst/>
                          <a:latin typeface="+mn-ea"/>
                          <a:cs typeface="+mn-ea"/>
                          <a:sym typeface="+mn-ea"/>
                        </a:rPr>
                        <a:t>＞</a:t>
                      </a:r>
                      <a:r>
                        <a:rPr lang="en-US" altLang="zh-CN" sz="1600" dirty="0">
                          <a:solidFill>
                            <a:srgbClr val="000000"/>
                          </a:solidFill>
                          <a:effectLst/>
                          <a:latin typeface="+mn-ea"/>
                          <a:cs typeface="+mn-ea"/>
                          <a:sym typeface="+mn-ea"/>
                        </a:rPr>
                        <a:t>0.2mm*0.2mm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cs typeface="+mn-ea"/>
                        <a:sym typeface="+mn-ea"/>
                      </a:endParaRPr>
                    </a:p>
                    <a:p>
                      <a:pPr marL="0" marR="0" indent="0" algn="ctr" defTabSz="1219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</a:endParaRPr>
                    </a:p>
                  </a:txBody>
                  <a:tcPr marL="4979" marR="4979" marT="4979" marB="0" anchor="ctr"/>
                </a:tc>
                <a:tc>
                  <a:txBody>
                    <a:bodyPr/>
                    <a:lstStyle/>
                    <a:p>
                      <a:pPr marL="0" marR="0" indent="0" algn="l" defTabSz="1219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cs typeface="+mn-ea"/>
                        <a:sym typeface="+mn-ea"/>
                      </a:endParaRPr>
                    </a:p>
                  </a:txBody>
                  <a:tcPr marL="4979" marR="4979" marT="4979" marB="0" anchor="ctr"/>
                </a:tc>
              </a:tr>
              <a:tr h="676275">
                <a:tc>
                  <a:txBody>
                    <a:bodyPr/>
                    <a:p>
                      <a:pPr marL="0" algn="ctr" defTabSz="914400" rtl="0" eaLnBrk="1" fontAlgn="ctr" latinLnBrk="0" hangingPunct="1">
                        <a:buNone/>
                      </a:pPr>
                      <a:endParaRPr lang="en-US" altLang="zh-CN" sz="1400" kern="1200" dirty="0">
                        <a:solidFill>
                          <a:schemeClr val="dk1"/>
                        </a:solidFill>
                        <a:latin typeface="思源黑体" panose="020B0400000000000000" charset="-122"/>
                        <a:ea typeface="思源黑体" panose="020B0400000000000000" charset="-122"/>
                        <a:cs typeface="+mn-cs"/>
                      </a:endParaRPr>
                    </a:p>
                  </a:txBody>
                  <a:tcPr marL="9525" marR="9525" marT="9525" marB="0" anchor="ctr" anchorCtr="0"/>
                </a:tc>
                <a:tc>
                  <a:txBody>
                    <a:bodyPr/>
                    <a:p>
                      <a:pPr algn="l" rtl="0" eaLnBrk="0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endParaRPr lang="zh-CN" sz="1800" dirty="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0" marR="0" marT="0" marB="0" vert="horz"/>
                </a:tc>
                <a:tc>
                  <a:txBody>
                    <a:bodyPr/>
                    <a:p>
                      <a:pPr algn="l" eaLnBrk="0">
                        <a:lnSpc>
                          <a:spcPct val="127000"/>
                        </a:lnSpc>
                        <a:buClrTx/>
                        <a:buSzTx/>
                        <a:buFontTx/>
                        <a:buNone/>
                      </a:pPr>
                      <a:endParaRPr lang="en-US" altLang="zh-CN" sz="1800" dirty="0"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 anchorCtr="0"/>
                </a:tc>
                <a:tc>
                  <a:txBody>
                    <a:bodyPr/>
                    <a:p>
                      <a:pPr algn="l">
                        <a:buNone/>
                      </a:pPr>
                      <a:endParaRPr lang="zh-CN" altLang="en-US" sz="1600" dirty="0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anchor="ctr" anchorCtr="0"/>
                </a:tc>
              </a:tr>
              <a:tr h="1217930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latin typeface="+mn-ea"/>
                          <a:cs typeface="+mn-ea"/>
                          <a:sym typeface="+mn-ea"/>
                        </a:rPr>
                        <a:t>备注：测试风险评估，项目风险点说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+mn-ea"/>
                        <a:cs typeface="+mn-ea"/>
                        <a:sym typeface="+mn-ea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latin typeface="+mn-ea"/>
                          <a:cs typeface="+mn-ea"/>
                          <a:sym typeface="+mn-ea"/>
                        </a:rPr>
                        <a:t>1、来料方向、高度固定，产品到达固定位置，静态拍照，保证在视野范围内；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+mn-ea"/>
                        <a:cs typeface="+mn-ea"/>
                        <a:sym typeface="+mn-ea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latin typeface="+mn-ea"/>
                          <a:cs typeface="+mn-ea"/>
                          <a:sym typeface="+mn-ea"/>
                        </a:rPr>
                        <a:t>2、无外部因素干扰，产品脏污、光线变化等。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+mn-ea"/>
                        <a:cs typeface="+mn-ea"/>
                        <a:sym typeface="+mn-ea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latin typeface="+mn-ea"/>
                          <a:cs typeface="+mn-ea"/>
                          <a:sym typeface="+mn-ea"/>
                        </a:rPr>
                        <a:t>3、我司仅对提供的不良品检测项负责，如现场有变化增加，需再次评估确认。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+mn-ea"/>
                        <a:cs typeface="+mn-ea"/>
                        <a:sym typeface="+mn-ea"/>
                      </a:endParaRPr>
                    </a:p>
                  </a:txBody>
                  <a:tcPr marL="9525" marR="9525" marT="9525" marB="0" anchor="ctr"/>
                </a:tc>
                <a:tc hMerge="1">
                  <a:tcPr marL="9525" marR="9525" marT="9525" marB="0" anchor="ctr"/>
                </a:tc>
                <a:tc hMerge="1">
                  <a:tcPr marL="9525" marR="9525" marT="9525" marB="0" anchor="ctr"/>
                </a:tc>
                <a:tc hMerge="1">
                  <a:tcPr/>
                </a:tc>
              </a:tr>
            </a:tbl>
          </a:graphicData>
        </a:graphic>
      </p:graphicFrame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 flipH="1">
            <a:off x="-10160" y="264795"/>
            <a:ext cx="629920" cy="63055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 flipH="1">
            <a:off x="437515" y="543560"/>
            <a:ext cx="518160" cy="467360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2756061" y="1601564"/>
            <a:ext cx="2455235" cy="3581620"/>
            <a:chOff x="1050203" y="1628603"/>
            <a:chExt cx="2455235" cy="3581620"/>
          </a:xfrm>
        </p:grpSpPr>
        <p:sp>
          <p:nvSpPr>
            <p:cNvPr id="31" name="MH_Others_1"/>
            <p:cNvSpPr txBox="1"/>
            <p:nvPr>
              <p:custDataLst>
                <p:tags r:id="rId3"/>
              </p:custDataLst>
            </p:nvPr>
          </p:nvSpPr>
          <p:spPr>
            <a:xfrm>
              <a:off x="1509314" y="1628603"/>
              <a:ext cx="1228725" cy="3581620"/>
            </a:xfrm>
            <a:prstGeom prst="rect">
              <a:avLst/>
            </a:prstGeom>
            <a:solidFill>
              <a:schemeClr val="bg1"/>
            </a:solidFill>
          </p:spPr>
          <p:txBody>
            <a:bodyPr vert="eaVert" wrap="square" lIns="0" tIns="0" rIns="0" bIns="0" rtlCol="0" anchor="ctr" anchorCtr="0">
              <a:spAutoFit/>
            </a:bodyPr>
            <a:lstStyle/>
            <a:p>
              <a:pPr algn="ctr" defTabSz="86487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7990" b="1" dirty="0">
                  <a:solidFill>
                    <a:schemeClr val="tx2">
                      <a:lumMod val="75000"/>
                    </a:schemeClr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目录</a:t>
              </a:r>
              <a:endParaRPr lang="zh-CN" altLang="en-US" sz="7990" b="1" dirty="0">
                <a:solidFill>
                  <a:schemeClr val="tx2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</p:txBody>
        </p:sp>
        <p:sp>
          <p:nvSpPr>
            <p:cNvPr id="32" name="MH_Others_2"/>
            <p:cNvSpPr txBox="1"/>
            <p:nvPr>
              <p:custDataLst>
                <p:tags r:id="rId4"/>
              </p:custDataLst>
            </p:nvPr>
          </p:nvSpPr>
          <p:spPr>
            <a:xfrm rot="5400000">
              <a:off x="-277623" y="3309739"/>
              <a:ext cx="3114122" cy="45847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86487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980" dirty="0">
                  <a:solidFill>
                    <a:schemeClr val="tx2">
                      <a:lumMod val="75000"/>
                    </a:schemeClr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CONTENTS</a:t>
              </a:r>
              <a:endParaRPr lang="en-US" altLang="zh-CN" sz="2980" dirty="0">
                <a:solidFill>
                  <a:schemeClr val="tx2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3041850" y="2627705"/>
              <a:ext cx="463588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9600" dirty="0">
                  <a:solidFill>
                    <a:schemeClr val="tx2">
                      <a:lumMod val="75000"/>
                    </a:schemeClr>
                  </a:solidFill>
                  <a:latin typeface="黑体" panose="02010609060101010101" charset="-122"/>
                  <a:ea typeface="黑体" panose="02010609060101010101" charset="-122"/>
                </a:rPr>
                <a:t>|</a:t>
              </a:r>
              <a:endParaRPr lang="en-US" altLang="zh-CN" sz="9600" dirty="0">
                <a:solidFill>
                  <a:schemeClr val="tx2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6898005" y="339407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grpSp>
        <p:nvGrpSpPr>
          <p:cNvPr id="3" name="组合 2"/>
          <p:cNvGrpSpPr/>
          <p:nvPr>
            <p:custDataLst>
              <p:tags r:id="rId5"/>
            </p:custDataLst>
          </p:nvPr>
        </p:nvGrpSpPr>
        <p:grpSpPr>
          <a:xfrm>
            <a:off x="6449695" y="1123709"/>
            <a:ext cx="2704465" cy="2886236"/>
            <a:chOff x="5323982" y="1694701"/>
            <a:chExt cx="2331248" cy="3193878"/>
          </a:xfrm>
        </p:grpSpPr>
        <p:sp>
          <p:nvSpPr>
            <p:cNvPr id="5" name="TextBox 2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6092812" y="1694701"/>
              <a:ext cx="1158240" cy="40755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zh-CN" altLang="en-US" b="1" dirty="0">
                  <a:latin typeface="黑体" panose="02010609060101010101" charset="-122"/>
                  <a:ea typeface="黑体" panose="02010609060101010101" charset="-122"/>
                </a:rPr>
                <a:t>项目概况</a:t>
              </a:r>
              <a:endParaRPr lang="zh-CN" altLang="en-US" b="1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6" name="TextBox 2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6068661" y="2244194"/>
              <a:ext cx="1573979" cy="40755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zh-CN" altLang="en-US" b="1" dirty="0">
                  <a:latin typeface="黑体" panose="02010609060101010101" charset="-122"/>
                  <a:ea typeface="黑体" panose="02010609060101010101" charset="-122"/>
                </a:rPr>
                <a:t>视觉检测介绍</a:t>
              </a:r>
              <a:endParaRPr lang="zh-CN" altLang="en-US" b="1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7" name="TextBox 2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6082637" y="2772619"/>
              <a:ext cx="1560004" cy="40755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zh-CN" altLang="en-US" b="1" dirty="0">
                  <a:latin typeface="黑体" panose="02010609060101010101" charset="-122"/>
                  <a:ea typeface="黑体" panose="02010609060101010101" charset="-122"/>
                  <a:sym typeface="+mn-ea"/>
                </a:rPr>
                <a:t>设备流程说明</a:t>
              </a:r>
              <a:endParaRPr lang="zh-CN" altLang="en-US" b="1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8" name="TextBox 2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6070594" y="3323523"/>
              <a:ext cx="1480635" cy="40755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zh-CN" altLang="en-US" b="1" dirty="0">
                  <a:latin typeface="黑体" panose="02010609060101010101" charset="-122"/>
                  <a:ea typeface="黑体" panose="02010609060101010101" charset="-122"/>
                  <a:sym typeface="+mn-ea"/>
                </a:rPr>
                <a:t>检测说明 </a:t>
              </a:r>
              <a:endParaRPr lang="zh-CN" altLang="en-US" b="1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9" name="TextBox 2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6082503" y="3875155"/>
              <a:ext cx="1572576" cy="40755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endParaRPr lang="zh-CN" altLang="en-US" b="1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0" name="TextBox 2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6093162" y="4481022"/>
              <a:ext cx="1562068" cy="40755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zh-CN" altLang="en-US" b="1" dirty="0">
                  <a:latin typeface="黑体" panose="02010609060101010101" charset="-122"/>
                  <a:ea typeface="黑体" panose="02010609060101010101" charset="-122"/>
                  <a:sym typeface="+mn-ea"/>
                </a:rPr>
                <a:t>视觉架设</a:t>
              </a:r>
              <a:endParaRPr lang="zh-CN" altLang="en-US" b="1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1" name="矩形: 圆角 3"/>
            <p:cNvSpPr/>
            <p:nvPr>
              <p:custDataLst>
                <p:tags r:id="rId12"/>
              </p:custDataLst>
            </p:nvPr>
          </p:nvSpPr>
          <p:spPr>
            <a:xfrm>
              <a:off x="5327764" y="1722372"/>
              <a:ext cx="540000" cy="360000"/>
            </a:xfrm>
            <a:prstGeom prst="roundRect">
              <a:avLst/>
            </a:prstGeom>
            <a:solidFill>
              <a:srgbClr val="D6680F"/>
            </a:solidFill>
            <a:ln>
              <a:solidFill>
                <a:srgbClr val="D668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>
                  <a:solidFill>
                    <a:schemeClr val="bg1"/>
                  </a:solidFill>
                </a:rPr>
                <a:t>1</a:t>
              </a:r>
              <a:endParaRPr lang="zh-CN" alt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矩形: 圆角 37"/>
            <p:cNvSpPr/>
            <p:nvPr>
              <p:custDataLst>
                <p:tags r:id="rId13"/>
              </p:custDataLst>
            </p:nvPr>
          </p:nvSpPr>
          <p:spPr>
            <a:xfrm>
              <a:off x="5327764" y="2823437"/>
              <a:ext cx="540000" cy="360000"/>
            </a:xfrm>
            <a:prstGeom prst="roundRect">
              <a:avLst/>
            </a:prstGeom>
            <a:solidFill>
              <a:srgbClr val="D6680F"/>
            </a:solidFill>
            <a:ln>
              <a:solidFill>
                <a:srgbClr val="D668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/>
                <a:t>3</a:t>
              </a:r>
              <a:endParaRPr lang="zh-CN" altLang="en-US" b="1" dirty="0"/>
            </a:p>
          </p:txBody>
        </p:sp>
        <p:sp>
          <p:nvSpPr>
            <p:cNvPr id="17" name="矩形: 圆角 43"/>
            <p:cNvSpPr/>
            <p:nvPr>
              <p:custDataLst>
                <p:tags r:id="rId14"/>
              </p:custDataLst>
            </p:nvPr>
          </p:nvSpPr>
          <p:spPr>
            <a:xfrm>
              <a:off x="5327694" y="3379147"/>
              <a:ext cx="540000" cy="360000"/>
            </a:xfrm>
            <a:prstGeom prst="round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>
                  <a:solidFill>
                    <a:srgbClr val="BFBFBF"/>
                  </a:solidFill>
                </a:rPr>
                <a:t>4</a:t>
              </a:r>
              <a:endParaRPr lang="zh-CN" altLang="en-US" b="1" dirty="0">
                <a:solidFill>
                  <a:srgbClr val="BFBFBF"/>
                </a:solidFill>
              </a:endParaRPr>
            </a:p>
          </p:txBody>
        </p:sp>
        <p:sp>
          <p:nvSpPr>
            <p:cNvPr id="19" name="矩形: 圆角 44"/>
            <p:cNvSpPr/>
            <p:nvPr>
              <p:custDataLst>
                <p:tags r:id="rId15"/>
              </p:custDataLst>
            </p:nvPr>
          </p:nvSpPr>
          <p:spPr>
            <a:xfrm>
              <a:off x="5327764" y="2267164"/>
              <a:ext cx="540000" cy="360000"/>
            </a:xfrm>
            <a:prstGeom prst="round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>
                  <a:solidFill>
                    <a:srgbClr val="BFBFBF"/>
                  </a:solidFill>
                  <a:latin typeface="等线" panose="02010600030101010101" charset="-122"/>
                  <a:ea typeface="等线" panose="02010600030101010101" charset="-122"/>
                </a:rPr>
                <a:t>2</a:t>
              </a:r>
              <a:endParaRPr lang="zh-CN" altLang="en-US" b="1" dirty="0">
                <a:solidFill>
                  <a:srgbClr val="BFBFBF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0" name="矩形: 圆角 46"/>
            <p:cNvSpPr/>
            <p:nvPr>
              <p:custDataLst>
                <p:tags r:id="rId16"/>
              </p:custDataLst>
            </p:nvPr>
          </p:nvSpPr>
          <p:spPr>
            <a:xfrm>
              <a:off x="5327694" y="3924524"/>
              <a:ext cx="540000" cy="360000"/>
            </a:xfrm>
            <a:prstGeom prst="roundRect">
              <a:avLst/>
            </a:prstGeom>
            <a:solidFill>
              <a:srgbClr val="D6680F"/>
            </a:solidFill>
            <a:ln>
              <a:solidFill>
                <a:srgbClr val="D668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/>
                <a:t>5</a:t>
              </a:r>
              <a:endParaRPr lang="zh-CN" altLang="en-US" b="1" dirty="0"/>
            </a:p>
          </p:txBody>
        </p:sp>
        <p:sp>
          <p:nvSpPr>
            <p:cNvPr id="21" name="矩形: 圆角 66"/>
            <p:cNvSpPr/>
            <p:nvPr>
              <p:custDataLst>
                <p:tags r:id="rId17"/>
              </p:custDataLst>
            </p:nvPr>
          </p:nvSpPr>
          <p:spPr>
            <a:xfrm>
              <a:off x="5323982" y="4491055"/>
              <a:ext cx="540000" cy="360000"/>
            </a:xfrm>
            <a:prstGeom prst="round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>
                  <a:solidFill>
                    <a:srgbClr val="BFBFBF"/>
                  </a:solidFill>
                </a:rPr>
                <a:t>6</a:t>
              </a:r>
              <a:endParaRPr lang="zh-CN" altLang="en-US" b="1" dirty="0">
                <a:solidFill>
                  <a:srgbClr val="BFBFBF"/>
                </a:solidFill>
              </a:endParaRPr>
            </a:p>
          </p:txBody>
        </p:sp>
      </p:grpSp>
      <p:sp>
        <p:nvSpPr>
          <p:cNvPr id="46" name="TextBox 2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7341870" y="4139565"/>
            <a:ext cx="1812925" cy="368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b="1" dirty="0">
                <a:latin typeface="黑体" panose="02010609060101010101" charset="-122"/>
                <a:ea typeface="黑体" panose="02010609060101010101" charset="-122"/>
                <a:sym typeface="+mn-ea"/>
              </a:rPr>
              <a:t>视觉方案总结</a:t>
            </a:r>
            <a:endParaRPr lang="zh-CN" altLang="en-US" b="1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1" name="矩形: 圆角 37"/>
          <p:cNvSpPr/>
          <p:nvPr>
            <p:custDataLst>
              <p:tags r:id="rId19"/>
            </p:custDataLst>
          </p:nvPr>
        </p:nvSpPr>
        <p:spPr>
          <a:xfrm>
            <a:off x="6466147" y="4137623"/>
            <a:ext cx="626450" cy="325324"/>
          </a:xfrm>
          <a:prstGeom prst="roundRect">
            <a:avLst/>
          </a:prstGeom>
          <a:solidFill>
            <a:srgbClr val="D6680F"/>
          </a:solidFill>
          <a:ln>
            <a:solidFill>
              <a:srgbClr val="D668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/>
              <a:t>7</a:t>
            </a:r>
            <a:endParaRPr lang="zh-CN" altLang="en-US" b="1" dirty="0"/>
          </a:p>
        </p:txBody>
      </p:sp>
      <p:sp>
        <p:nvSpPr>
          <p:cNvPr id="4" name="矩形: 圆角 66"/>
          <p:cNvSpPr/>
          <p:nvPr>
            <p:custDataLst>
              <p:tags r:id="rId20"/>
            </p:custDataLst>
          </p:nvPr>
        </p:nvSpPr>
        <p:spPr>
          <a:xfrm>
            <a:off x="6449695" y="4655281"/>
            <a:ext cx="626450" cy="325324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b="1" dirty="0">
                <a:solidFill>
                  <a:srgbClr val="BFBFBF"/>
                </a:solidFill>
              </a:rPr>
              <a:t>8</a:t>
            </a:r>
            <a:endParaRPr lang="en-US" altLang="zh-CN" b="1" dirty="0">
              <a:solidFill>
                <a:srgbClr val="BFBFBF"/>
              </a:solidFill>
            </a:endParaRPr>
          </a:p>
        </p:txBody>
      </p:sp>
      <p:sp>
        <p:nvSpPr>
          <p:cNvPr id="12" name="TextBox 2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7407910" y="4652010"/>
            <a:ext cx="1812925" cy="368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r>
              <a:rPr lang="zh-CN" altLang="en-US" b="1" dirty="0">
                <a:latin typeface="黑体" panose="02010609060101010101" charset="-122"/>
                <a:ea typeface="黑体" panose="02010609060101010101" charset="-122"/>
                <a:sym typeface="+mn-ea"/>
              </a:rPr>
              <a:t>视觉方案配置</a:t>
            </a:r>
            <a:endParaRPr lang="zh-CN" altLang="en-US" b="1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315200" y="3123565"/>
            <a:ext cx="42411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 dirty="0">
                <a:latin typeface="黑体" panose="02010609060101010101" charset="-122"/>
                <a:ea typeface="黑体" panose="02010609060101010101" charset="-122"/>
                <a:sym typeface="+mn-ea"/>
              </a:rPr>
              <a:t>视觉检测分析</a:t>
            </a:r>
            <a:endParaRPr lang="zh-CN" altLang="en-US" b="1" dirty="0"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/>
          </a:p>
        </p:txBody>
      </p:sp>
    </p:spTree>
    <p:custDataLst>
      <p:tags r:id="rId2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3683000" y="524510"/>
            <a:ext cx="7214235" cy="1968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461645" y="263525"/>
            <a:ext cx="3637915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</a:rPr>
              <a:t>8</a:t>
            </a:r>
            <a:r>
              <a:rPr lang="zh-CN" altLang="en-US" sz="3200" dirty="0">
                <a:latin typeface="微软雅黑" panose="020B0503020204020204" charset="-122"/>
                <a:ea typeface="微软雅黑" panose="020B0503020204020204" charset="-122"/>
              </a:rPr>
              <a:t>、视觉</a:t>
            </a:r>
            <a:r>
              <a:rPr lang="zh-CN" altLang="en-US" sz="3200" dirty="0">
                <a:latin typeface="微软雅黑" panose="020B0503020204020204" charset="-122"/>
                <a:ea typeface="微软雅黑" panose="020B0503020204020204" charset="-122"/>
              </a:rPr>
              <a:t>配置 </a:t>
            </a:r>
            <a:endParaRPr lang="zh-CN" altLang="en-US" sz="32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1014095" y="763905"/>
          <a:ext cx="9768840" cy="54921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4290"/>
                <a:gridCol w="2400935"/>
                <a:gridCol w="1971675"/>
                <a:gridCol w="1370965"/>
                <a:gridCol w="2720975"/>
              </a:tblGrid>
              <a:tr h="492125"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序号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货物名称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单位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数量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备注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86715">
                <a:tc>
                  <a:txBody>
                    <a:bodyPr/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en-US" altLang="zh-CN" sz="14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4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 anchor="b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zh-CN" altLang="en-US" sz="14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主机</a:t>
                      </a:r>
                      <a:endParaRPr lang="zh-CN" altLang="en-US" sz="14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zh-CN" altLang="en-US" sz="14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台</a:t>
                      </a:r>
                      <a:endParaRPr lang="zh-CN" altLang="en-US" sz="14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 anchor="b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14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4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 anchor="b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l"/>
                      <a:r>
                        <a:rPr lang="en-US" altLang="zh-CN" sz="140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windows</a:t>
                      </a:r>
                      <a:r>
                        <a:rPr lang="zh-CN" altLang="en-US" sz="140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多线程</a:t>
                      </a:r>
                      <a:r>
                        <a:rPr lang="en-US" altLang="zh-CN" sz="140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+AI</a:t>
                      </a:r>
                      <a:endParaRPr lang="en-US" altLang="zh-CN" sz="1400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1444" marR="91444" marT="45700" marB="45700" anchor="b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87350">
                <a:tc>
                  <a:txBody>
                    <a:bodyPr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en-US" altLang="zh-CN" sz="14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endParaRPr lang="en-US" altLang="zh-CN" sz="14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 anchor="b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zh-CN" altLang="en-US" sz="14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显示器</a:t>
                      </a:r>
                      <a:endParaRPr lang="zh-CN" altLang="en-US" sz="14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台</a:t>
                      </a:r>
                      <a:endParaRPr lang="zh-CN" altLang="en-US" sz="14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 anchor="b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4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 anchor="b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altLang="zh-CN" sz="140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15.6</a:t>
                      </a:r>
                      <a:r>
                        <a:rPr lang="zh-CN" altLang="en-US" sz="140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寸</a:t>
                      </a:r>
                      <a:endParaRPr lang="zh-CN" altLang="en-US" sz="1400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1444" marR="91444" marT="45700" marB="45700" anchor="b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96265">
                <a:tc>
                  <a:txBody>
                    <a:bodyPr/>
                    <a:p>
                      <a:pPr algn="ctr">
                        <a:lnSpc>
                          <a:spcPct val="190000"/>
                        </a:lnSpc>
                      </a:pPr>
                      <a:r>
                        <a:rPr lang="en-US" altLang="zh-CN" sz="14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endParaRPr lang="en-US" altLang="zh-CN" sz="14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 anchor="b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80000"/>
                        </a:lnSpc>
                      </a:pPr>
                      <a:r>
                        <a:rPr lang="zh-CN" altLang="en-US" sz="14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相机</a:t>
                      </a:r>
                      <a:endParaRPr lang="zh-CN" altLang="en-US" sz="14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1400" dirty="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件</a:t>
                      </a:r>
                      <a:endParaRPr lang="zh-CN" altLang="en-US" sz="1400" dirty="0"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marL="91444" marR="91444" marT="45700" marB="45700" anchor="b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14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</a:t>
                      </a:r>
                      <a:endParaRPr lang="en-US" altLang="zh-CN" sz="14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 anchor="b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dirty="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500</a:t>
                      </a:r>
                      <a:r>
                        <a:rPr lang="zh-CN" altLang="en-US" sz="1400" dirty="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万高清工业相机</a:t>
                      </a:r>
                      <a:endParaRPr lang="zh-CN" altLang="en-US" sz="1400" dirty="0"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marL="91444" marR="91444" marT="45700" marB="45700" anchor="b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91490">
                <a:tc rowSpan="2">
                  <a:txBody>
                    <a:bodyPr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en-US" altLang="en-US" sz="14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  <a:endParaRPr lang="en-US" altLang="en-US" sz="14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 anchor="b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14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镜头</a:t>
                      </a:r>
                      <a:endParaRPr lang="zh-CN" altLang="en-US" sz="14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1400" dirty="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件</a:t>
                      </a:r>
                      <a:endParaRPr lang="zh-CN" altLang="en-US" sz="1400" dirty="0"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marL="91444" marR="91444" marT="45723" marB="45723" anchor="b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4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endParaRPr lang="en-US" altLang="zh-CN" sz="14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 anchor="b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40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70mm</a:t>
                      </a:r>
                      <a:r>
                        <a:rPr lang="zh-CN" altLang="en-US" sz="140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镜头</a:t>
                      </a:r>
                      <a:r>
                        <a:rPr lang="en-US" altLang="zh-CN" sz="140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+4</a:t>
                      </a:r>
                      <a:r>
                        <a:rPr lang="zh-CN" altLang="en-US" sz="140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个接圈</a:t>
                      </a:r>
                      <a:endParaRPr lang="zh-CN" altLang="en-US" sz="1400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marL="91444" marR="91444" marT="45723" marB="45723" anchor="b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91490">
                <a:tc vMerge="1">
                  <a:tcPr marL="91444" marR="91444" marT="45700" marB="45700" anchor="b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cPr marL="91444" marR="91444" marT="45723" marB="45723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14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件</a:t>
                      </a:r>
                      <a:endParaRPr lang="zh-CN" altLang="en-US" sz="14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 anchor="b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4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</a:t>
                      </a:r>
                      <a:endParaRPr lang="en-US" altLang="zh-CN" sz="14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 anchor="b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40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50mm</a:t>
                      </a:r>
                      <a:r>
                        <a:rPr lang="zh-CN" altLang="en-US" sz="140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镜头</a:t>
                      </a:r>
                      <a:r>
                        <a:rPr lang="en-US" altLang="zh-CN" sz="140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+16</a:t>
                      </a:r>
                      <a:r>
                        <a:rPr lang="zh-CN" altLang="en-US" sz="140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个接圈</a:t>
                      </a:r>
                      <a:endParaRPr lang="zh-CN" altLang="en-US" sz="1400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1444" marR="91444" marT="45723" marB="45723" anchor="b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16890">
                <a:tc rowSpan="2">
                  <a:txBody>
                    <a:bodyPr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en-US" altLang="zh-CN" sz="14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</a:t>
                      </a:r>
                      <a:endParaRPr lang="en-US" altLang="zh-CN" sz="14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 anchor="b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p>
                      <a:pPr marL="0" marR="0" indent="0" algn="ctr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光源</a:t>
                      </a:r>
                      <a:endParaRPr lang="zh-CN" altLang="en-US" sz="1400" dirty="0"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marL="91444" marR="91444" marT="45723" marB="45723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4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件</a:t>
                      </a:r>
                      <a:endParaRPr lang="zh-CN" altLang="en-US" sz="14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 anchor="b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60000"/>
                        </a:lnSpc>
                        <a:buNone/>
                      </a:pPr>
                      <a:r>
                        <a:rPr lang="en-US" altLang="zh-CN" sz="14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4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 anchor="b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背光</a:t>
                      </a:r>
                      <a:endParaRPr lang="zh-CN" altLang="en-US" sz="14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 anchor="b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17525">
                <a:tc vMerge="1">
                  <a:tcPr marL="91444" marR="91444" marT="45700" marB="45700" anchor="b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cPr marL="91444" marR="91444" marT="45723" marB="45723" anchor="b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4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件</a:t>
                      </a:r>
                      <a:endParaRPr lang="zh-CN" altLang="en-US" sz="14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 anchor="b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60000"/>
                        </a:lnSpc>
                        <a:buNone/>
                      </a:pPr>
                      <a:r>
                        <a:rPr lang="en-US" altLang="zh-CN" sz="14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</a:t>
                      </a:r>
                      <a:endParaRPr lang="en-US" altLang="zh-CN" sz="14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 anchor="b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半边环形</a:t>
                      </a:r>
                      <a:r>
                        <a:rPr lang="zh-CN" altLang="en-US" sz="140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光源</a:t>
                      </a:r>
                      <a:endParaRPr lang="zh-CN" altLang="en-US" sz="1400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marL="91444" marR="91444" marT="45723" marB="45723" anchor="b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3385">
                <a:tc rowSpan="2">
                  <a:txBody>
                    <a:bodyPr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en-US" altLang="zh-CN" sz="14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</a:t>
                      </a:r>
                      <a:endParaRPr lang="en-US" altLang="zh-CN" sz="14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 anchor="b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zh-CN" altLang="en-US" sz="14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光源控制器</a:t>
                      </a:r>
                      <a:endParaRPr lang="zh-CN" altLang="en-US" sz="14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1400" dirty="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件</a:t>
                      </a:r>
                      <a:endParaRPr lang="zh-CN" altLang="en-US" sz="1400" dirty="0"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marL="91444" marR="91444" marT="45723" marB="45723" anchor="b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4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 anchor="b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altLang="zh-CN" sz="140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8</a:t>
                      </a:r>
                      <a:r>
                        <a:rPr lang="zh-CN" altLang="en-US" sz="140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通道频闪控制器</a:t>
                      </a:r>
                      <a:endParaRPr lang="zh-CN" altLang="en-US" sz="1400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marL="91444" marR="91444" marT="45723" marB="45723" anchor="b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2750">
                <a:tc vMerge="1">
                  <a:tcPr marL="91444" marR="91444" marT="45700" marB="45700" anchor="b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cPr marL="91444" marR="91444" marT="45723" marB="45723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1400" dirty="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件</a:t>
                      </a:r>
                      <a:endParaRPr lang="zh-CN" altLang="en-US" sz="1400" dirty="0"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marL="91444" marR="91444" marT="45723" marB="45723" anchor="b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4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 anchor="b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altLang="zh-CN" sz="140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4</a:t>
                      </a:r>
                      <a:r>
                        <a:rPr lang="zh-CN" altLang="en-US" sz="140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通道频闪控制器</a:t>
                      </a:r>
                      <a:endParaRPr lang="zh-CN" altLang="en-US" sz="1400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marL="91444" marR="91444" marT="45723" marB="45723" anchor="b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87350">
                <a:tc>
                  <a:txBody>
                    <a:bodyPr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en-US" altLang="zh-CN" sz="14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</a:t>
                      </a:r>
                      <a:endParaRPr lang="en-US" altLang="zh-CN" sz="14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 anchor="b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zh-CN" altLang="en-US" sz="14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通讯方式</a:t>
                      </a:r>
                      <a:endParaRPr lang="zh-CN" altLang="en-US" sz="14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4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 anchor="b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 anchor="b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400" dirty="0"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marL="91444" marR="91444" marT="45723" marB="45723" anchor="b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98780">
                <a:tc gridSpan="5">
                  <a:txBody>
                    <a:bodyPr/>
                    <a:p>
                      <a:pPr algn="l">
                        <a:lnSpc>
                          <a:spcPct val="110000"/>
                        </a:lnSpc>
                        <a:buNone/>
                      </a:pPr>
                      <a:endParaRPr lang="zh-CN" altLang="en-US" sz="1400" dirty="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picture 1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7234427" y="0"/>
            <a:ext cx="4957572" cy="4968240"/>
          </a:xfrm>
          <a:prstGeom prst="rect">
            <a:avLst/>
          </a:prstGeom>
        </p:spPr>
      </p:pic>
      <p:pic>
        <p:nvPicPr>
          <p:cNvPr id="121" name="picture 1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3945635" y="9144"/>
            <a:ext cx="8246364" cy="6848855"/>
          </a:xfrm>
          <a:prstGeom prst="rect">
            <a:avLst/>
          </a:prstGeom>
        </p:spPr>
      </p:pic>
      <p:sp>
        <p:nvSpPr>
          <p:cNvPr id="122" name="path"/>
          <p:cNvSpPr/>
          <p:nvPr/>
        </p:nvSpPr>
        <p:spPr>
          <a:xfrm>
            <a:off x="0" y="0"/>
            <a:ext cx="1620011" cy="1620011"/>
          </a:xfrm>
          <a:custGeom>
            <a:avLst/>
            <a:gdLst/>
            <a:ahLst/>
            <a:cxnLst/>
            <a:rect l="0" t="0" r="0" b="0"/>
            <a:pathLst>
              <a:path w="2551" h="2551">
                <a:moveTo>
                  <a:pt x="0" y="0"/>
                </a:moveTo>
                <a:lnTo>
                  <a:pt x="0" y="2551"/>
                </a:lnTo>
                <a:lnTo>
                  <a:pt x="2551" y="0"/>
                </a:lnTo>
                <a:lnTo>
                  <a:pt x="0" y="0"/>
                </a:lnTo>
              </a:path>
            </a:pathLst>
          </a:custGeom>
          <a:solidFill>
            <a:srgbClr val="2E75B6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123" name="picture 1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0" y="0"/>
            <a:ext cx="3462528" cy="3262883"/>
          </a:xfrm>
          <a:prstGeom prst="rect">
            <a:avLst/>
          </a:prstGeom>
        </p:spPr>
      </p:pic>
      <p:sp>
        <p:nvSpPr>
          <p:cNvPr id="124" name="textbox 124"/>
          <p:cNvSpPr/>
          <p:nvPr/>
        </p:nvSpPr>
        <p:spPr>
          <a:xfrm>
            <a:off x="1443405" y="4361345"/>
            <a:ext cx="3221354" cy="111061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1360"/>
              </a:lnSpc>
            </a:pPr>
            <a:r>
              <a:rPr sz="1100" spc="-12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厦</a:t>
            </a:r>
            <a:r>
              <a:rPr sz="1100" spc="-12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1100" spc="-12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门</a:t>
            </a:r>
            <a:r>
              <a:rPr sz="1100" spc="-12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1100" spc="-12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博</a:t>
            </a:r>
            <a:r>
              <a:rPr sz="1100" spc="-12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1100" spc="-12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视</a:t>
            </a:r>
            <a:r>
              <a:rPr sz="1100" spc="-12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1100" spc="-12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源</a:t>
            </a:r>
            <a:r>
              <a:rPr sz="1100" spc="-12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1100" spc="-12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机</a:t>
            </a:r>
            <a:r>
              <a:rPr sz="1100" spc="-12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1100" spc="-12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器</a:t>
            </a:r>
            <a:r>
              <a:rPr sz="1100" spc="-12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1100" spc="-12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视</a:t>
            </a:r>
            <a:r>
              <a:rPr sz="1100" spc="-12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1100" spc="-12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觉</a:t>
            </a:r>
            <a:r>
              <a:rPr sz="1100" spc="-12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1100" spc="-12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技</a:t>
            </a:r>
            <a:r>
              <a:rPr sz="1100" spc="-12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1100" spc="-12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术</a:t>
            </a:r>
            <a:r>
              <a:rPr sz="1100" spc="-12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1100" spc="-12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有</a:t>
            </a:r>
            <a:r>
              <a:rPr sz="1100" spc="-12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1100" spc="-12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限</a:t>
            </a:r>
            <a:r>
              <a:rPr sz="1100" spc="-12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1100" spc="-12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公</a:t>
            </a:r>
            <a:r>
              <a:rPr sz="1100" spc="-12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1100" spc="-8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司</a:t>
            </a:r>
            <a:endParaRPr lang="en-US" altLang="en-US" sz="1100" dirty="0"/>
          </a:p>
          <a:p>
            <a:pPr marL="23495" indent="-8890" algn="l" rtl="0" eaLnBrk="0">
              <a:lnSpc>
                <a:spcPct val="107000"/>
              </a:lnSpc>
              <a:spcBef>
                <a:spcPts val="75"/>
              </a:spcBef>
            </a:pPr>
            <a:r>
              <a:rPr sz="1100" spc="9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地址</a:t>
            </a:r>
            <a:r>
              <a:rPr sz="1100" spc="9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1100" spc="9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:</a:t>
            </a:r>
            <a:r>
              <a:rPr sz="1100" spc="9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1100" spc="9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福建省厦门市集美区杏林瑶山路13-</a:t>
            </a:r>
            <a:r>
              <a:rPr sz="1100" spc="6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</a:t>
            </a:r>
            <a:r>
              <a:rPr sz="1100" spc="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7号</a:t>
            </a:r>
            <a:r>
              <a:rPr sz="1100" spc="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1100" spc="5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电话</a:t>
            </a:r>
            <a:r>
              <a:rPr sz="1100" spc="5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1100" spc="5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:</a:t>
            </a:r>
            <a:r>
              <a:rPr sz="1100" spc="5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1100" spc="5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0592-6077810</a:t>
            </a:r>
            <a:r>
              <a:rPr sz="1100" spc="5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1100" spc="5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/</a:t>
            </a:r>
            <a:r>
              <a:rPr sz="1100" spc="5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1100" spc="5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1539203859</a:t>
            </a:r>
            <a:r>
              <a:rPr sz="1100" spc="2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</a:t>
            </a:r>
            <a:endParaRPr lang="en-US" altLang="en-US" sz="1100" dirty="0"/>
          </a:p>
          <a:p>
            <a:pPr marL="21590" algn="l" rtl="0" eaLnBrk="0">
              <a:lnSpc>
                <a:spcPts val="1345"/>
              </a:lnSpc>
              <a:spcBef>
                <a:spcPts val="60"/>
              </a:spcBef>
            </a:pPr>
            <a:r>
              <a:rPr sz="1100" spc="8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邮箱</a:t>
            </a:r>
            <a:r>
              <a:rPr sz="1100" spc="8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1100" spc="8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:</a:t>
            </a:r>
            <a:r>
              <a:rPr sz="1100" spc="8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1100" spc="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tul</a:t>
            </a:r>
            <a:r>
              <a:rPr sz="1100" spc="8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1100" spc="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inxiu</a:t>
            </a:r>
            <a:r>
              <a:rPr sz="1100" spc="8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@</a:t>
            </a:r>
            <a:r>
              <a:rPr sz="1100" spc="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xmbsy</a:t>
            </a:r>
            <a:r>
              <a:rPr sz="1100" spc="3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.</a:t>
            </a:r>
            <a:r>
              <a:rPr sz="1100" spc="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net</a:t>
            </a:r>
            <a:endParaRPr lang="en-US" altLang="en-US" sz="1100" dirty="0"/>
          </a:p>
          <a:p>
            <a:pPr marL="21590" algn="l" rtl="0" eaLnBrk="0">
              <a:lnSpc>
                <a:spcPts val="1360"/>
              </a:lnSpc>
              <a:spcBef>
                <a:spcPts val="95"/>
              </a:spcBef>
            </a:pPr>
            <a:r>
              <a:rPr sz="1100" spc="5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邮编</a:t>
            </a:r>
            <a:r>
              <a:rPr sz="1100" spc="5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1100" spc="5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:</a:t>
            </a:r>
            <a:r>
              <a:rPr sz="1100" spc="5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1100" spc="5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36102</a:t>
            </a:r>
            <a:r>
              <a:rPr sz="1100" spc="4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</a:t>
            </a:r>
            <a:endParaRPr lang="en-US" altLang="en-US" sz="1100" dirty="0"/>
          </a:p>
          <a:p>
            <a:pPr marL="19685" algn="l" rtl="0" eaLnBrk="0">
              <a:lnSpc>
                <a:spcPts val="1345"/>
              </a:lnSpc>
              <a:spcBef>
                <a:spcPts val="80"/>
              </a:spcBef>
            </a:pPr>
            <a:r>
              <a:rPr sz="1100" spc="13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官网</a:t>
            </a:r>
            <a:r>
              <a:rPr sz="1100" spc="13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1100" spc="13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:</a:t>
            </a:r>
            <a:r>
              <a:rPr sz="1100" spc="13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1100" spc="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http</a:t>
            </a:r>
            <a:r>
              <a:rPr sz="1100" spc="13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://</a:t>
            </a:r>
            <a:r>
              <a:rPr sz="1100" spc="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www</a:t>
            </a:r>
            <a:r>
              <a:rPr sz="1100" spc="13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.</a:t>
            </a:r>
            <a:r>
              <a:rPr sz="1100" spc="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xmbsy</a:t>
            </a:r>
            <a:r>
              <a:rPr sz="1100" spc="8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.</a:t>
            </a:r>
            <a:r>
              <a:rPr sz="1100" spc="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net</a:t>
            </a:r>
            <a:endParaRPr lang="en-US" altLang="en-US" sz="1100" dirty="0"/>
          </a:p>
        </p:txBody>
      </p:sp>
      <p:sp>
        <p:nvSpPr>
          <p:cNvPr id="125" name="textbox 125"/>
          <p:cNvSpPr/>
          <p:nvPr/>
        </p:nvSpPr>
        <p:spPr>
          <a:xfrm>
            <a:off x="2039620" y="1978786"/>
            <a:ext cx="3166745" cy="89725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8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sz="5900" spc="250" dirty="0">
                <a:ln w="21793" cap="flat" cmpd="sng">
                  <a:solidFill>
                    <a:srgbClr val="F37A29">
                      <a:alpha val="100000"/>
                    </a:srgbClr>
                  </a:solidFill>
                  <a:prstDash val="solid"/>
                  <a:bevel/>
                </a:ln>
                <a:solidFill>
                  <a:srgbClr val="F37A29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谢</a:t>
            </a:r>
            <a:r>
              <a:rPr sz="5900" spc="250" dirty="0">
                <a:solidFill>
                  <a:srgbClr val="F37A29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5900" spc="250" dirty="0">
                <a:ln w="21793" cap="flat" cmpd="sng">
                  <a:solidFill>
                    <a:srgbClr val="F37A29">
                      <a:alpha val="100000"/>
                    </a:srgbClr>
                  </a:solidFill>
                  <a:prstDash val="solid"/>
                  <a:bevel/>
                </a:ln>
                <a:solidFill>
                  <a:srgbClr val="F37A29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谢</a:t>
            </a:r>
            <a:r>
              <a:rPr sz="5900" spc="250" dirty="0">
                <a:solidFill>
                  <a:srgbClr val="F37A29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5900" spc="220" dirty="0">
                <a:ln w="21793" cap="flat" cmpd="sng">
                  <a:solidFill>
                    <a:srgbClr val="F37A29">
                      <a:alpha val="100000"/>
                    </a:srgbClr>
                  </a:solidFill>
                  <a:prstDash val="solid"/>
                  <a:bevel/>
                </a:ln>
                <a:solidFill>
                  <a:srgbClr val="F37A29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观</a:t>
            </a:r>
            <a:endParaRPr lang="en-US" altLang="en-US" sz="5900" dirty="0"/>
          </a:p>
        </p:txBody>
      </p:sp>
      <p:pic>
        <p:nvPicPr>
          <p:cNvPr id="126" name="picture 1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152400" y="4306823"/>
            <a:ext cx="1207008" cy="1207008"/>
          </a:xfrm>
          <a:prstGeom prst="rect">
            <a:avLst/>
          </a:prstGeom>
        </p:spPr>
      </p:pic>
      <p:sp>
        <p:nvSpPr>
          <p:cNvPr id="127" name="textbox 127"/>
          <p:cNvSpPr/>
          <p:nvPr/>
        </p:nvSpPr>
        <p:spPr>
          <a:xfrm>
            <a:off x="245618" y="5829185"/>
            <a:ext cx="3211829" cy="43053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6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2700" spc="90" dirty="0">
                <a:solidFill>
                  <a:srgbClr val="F37A29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源于视觉，不止视</a:t>
            </a:r>
            <a:r>
              <a:rPr sz="2700" spc="60" dirty="0">
                <a:solidFill>
                  <a:srgbClr val="F37A29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觉</a:t>
            </a:r>
            <a:endParaRPr lang="en-US" altLang="en-US" sz="2700" dirty="0"/>
          </a:p>
        </p:txBody>
      </p:sp>
      <p:sp>
        <p:nvSpPr>
          <p:cNvPr id="128" name="textbox 128"/>
          <p:cNvSpPr/>
          <p:nvPr/>
        </p:nvSpPr>
        <p:spPr>
          <a:xfrm>
            <a:off x="5656579" y="1978786"/>
            <a:ext cx="760730" cy="90296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57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5900" spc="-120" dirty="0">
                <a:ln w="21793" cap="flat" cmpd="sng">
                  <a:solidFill>
                    <a:srgbClr val="F37A29">
                      <a:alpha val="100000"/>
                    </a:srgbClr>
                  </a:solidFill>
                  <a:prstDash val="solid"/>
                  <a:bevel/>
                </a:ln>
                <a:solidFill>
                  <a:srgbClr val="F37A29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看</a:t>
            </a:r>
            <a:endParaRPr lang="en-US" altLang="en-US" sz="59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" name="table 35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774700" y="902335"/>
          <a:ext cx="10662920" cy="5346700"/>
        </p:xfrm>
        <a:graphic>
          <a:graphicData uri="http://schemas.openxmlformats.org/drawingml/2006/table">
            <a:tbl>
              <a:tblPr/>
              <a:tblGrid>
                <a:gridCol w="1526540"/>
                <a:gridCol w="361315"/>
                <a:gridCol w="3136900"/>
                <a:gridCol w="5638165"/>
              </a:tblGrid>
              <a:tr h="536575">
                <a:tc gridSpan="2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800" dirty="0"/>
                    </a:p>
                    <a:p>
                      <a:pPr marL="442595" algn="l" rtl="0" eaLnBrk="0">
                        <a:lnSpc>
                          <a:spcPct val="86000"/>
                        </a:lnSpc>
                        <a:spcBef>
                          <a:spcPts val="0"/>
                        </a:spcBef>
                      </a:pPr>
                      <a:r>
                        <a:rPr sz="2000" b="1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项目</a:t>
                      </a:r>
                      <a:r>
                        <a:rPr sz="2000" b="1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编</a:t>
                      </a:r>
                      <a:r>
                        <a:rPr sz="2000" b="1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号</a:t>
                      </a:r>
                      <a:endParaRPr lang="en-US" altLang="en-US" sz="20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 hMerge="1">
                  <a:tcPr marL="0" marR="0" marT="0" marB="0"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40000"/>
                        </a:lnSpc>
                      </a:pPr>
                      <a:r>
                        <a:rPr lang="en-US" altLang="en-US" sz="1600" dirty="0"/>
                        <a:t>                2025011601 V1.0</a:t>
                      </a:r>
                      <a:endParaRPr lang="en-US" altLang="en-US" sz="16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1010">
                <a:tc gridSpan="2">
                  <a:txBody>
                    <a:bodyPr/>
                    <a:lstStyle/>
                    <a:p>
                      <a:pPr algn="l" rtl="0" eaLnBrk="0">
                        <a:lnSpc>
                          <a:spcPct val="102000"/>
                        </a:lnSpc>
                      </a:pPr>
                      <a:endParaRPr lang="en-US" altLang="en-US" sz="500" dirty="0"/>
                    </a:p>
                    <a:p>
                      <a:pPr marL="445770" algn="l" rtl="0" eaLnBrk="0">
                        <a:lnSpc>
                          <a:spcPct val="88000"/>
                        </a:lnSpc>
                        <a:spcBef>
                          <a:spcPts val="0"/>
                        </a:spcBef>
                      </a:pPr>
                      <a:r>
                        <a:rPr sz="2000" b="1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客户名</a:t>
                      </a:r>
                      <a:r>
                        <a:rPr sz="2000" b="1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称</a:t>
                      </a:r>
                      <a:endParaRPr lang="en-US" altLang="en-US" sz="20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 hMerge="1">
                  <a:tcPr marL="0" marR="0" marT="0" marB="0"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0000"/>
                        </a:lnSpc>
                      </a:pPr>
                      <a:endParaRPr lang="en-US" altLang="en-US" sz="500" dirty="0"/>
                    </a:p>
                    <a:p>
                      <a:pPr marL="949960" algn="l" rtl="0" eaLnBrk="0">
                        <a:lnSpc>
                          <a:spcPct val="95000"/>
                        </a:lnSpc>
                      </a:pPr>
                      <a:endParaRPr lang="zh-CN" altLang="en-US" sz="2000" dirty="0">
                        <a:ea typeface="宋体" panose="02010600030101010101" pitchFamily="2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0" marR="0" marT="0" marB="0"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8180">
                <a:tc gridSpan="2">
                  <a:txBody>
                    <a:bodyPr/>
                    <a:lstStyle/>
                    <a:p>
                      <a:pPr algn="l" rtl="0" eaLnBrk="0">
                        <a:lnSpc>
                          <a:spcPct val="120000"/>
                        </a:lnSpc>
                      </a:pPr>
                      <a:endParaRPr lang="en-US" altLang="en-US" sz="1000" dirty="0"/>
                    </a:p>
                    <a:p>
                      <a:pPr marL="448310" algn="l" rtl="0" eaLnBrk="0">
                        <a:lnSpc>
                          <a:spcPct val="86000"/>
                        </a:lnSpc>
                        <a:spcBef>
                          <a:spcPts val="5"/>
                        </a:spcBef>
                      </a:pPr>
                      <a:r>
                        <a:rPr sz="2000" b="1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设备名</a:t>
                      </a:r>
                      <a:r>
                        <a:rPr sz="2000" b="1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称</a:t>
                      </a:r>
                      <a:endParaRPr lang="en-US" altLang="en-US" sz="20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 hMerge="1">
                  <a:tcPr marL="0" marR="0" marT="0" marB="0"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21000"/>
                        </a:lnSpc>
                      </a:pPr>
                      <a:r>
                        <a:rPr lang="en-US" altLang="zh-CN" sz="2000" dirty="0">
                          <a:ea typeface="宋体" panose="02010600030101010101" pitchFamily="2" charset="-122"/>
                        </a:rPr>
                        <a:t>       </a:t>
                      </a:r>
                      <a:r>
                        <a:rPr lang="zh-CN" altLang="en-US" sz="2000" dirty="0">
                          <a:ea typeface="宋体" panose="02010600030101010101" pitchFamily="2" charset="-122"/>
                        </a:rPr>
                        <a:t>肝素帽外观</a:t>
                      </a:r>
                      <a:r>
                        <a:rPr lang="zh-CN" altLang="en-US" sz="2000" dirty="0">
                          <a:ea typeface="宋体" panose="02010600030101010101" pitchFamily="2" charset="-122"/>
                        </a:rPr>
                        <a:t>检测</a:t>
                      </a:r>
                      <a:endParaRPr lang="zh-CN" altLang="en-US" sz="2000" dirty="0">
                        <a:ea typeface="宋体" panose="02010600030101010101" pitchFamily="2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0" marR="0" marT="0" marB="0"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3070">
                <a:tc gridSpan="3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3E6"/>
                    </a:solidFill>
                  </a:tcPr>
                </a:tc>
                <a:tc hMerge="1">
                  <a:tcPr marL="0" marR="0" marT="0" marB="0"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3E6"/>
                    </a:solidFill>
                  </a:tcPr>
                </a:tc>
                <a:tc hMerge="1">
                  <a:tcPr marL="0" marR="0" marT="0" marB="0"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3E6"/>
                    </a:solidFill>
                  </a:tcPr>
                </a:tc>
                <a:tc vMerge="1">
                  <a:tcPr marL="0" marR="0" marT="0" marB="0"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106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96000"/>
                        </a:lnSpc>
                      </a:pPr>
                      <a:endParaRPr lang="en-US" altLang="en-US" sz="1000" dirty="0"/>
                    </a:p>
                    <a:p>
                      <a:pPr marL="309245" algn="l" rtl="0" eaLnBrk="0">
                        <a:lnSpc>
                          <a:spcPct val="91000"/>
                        </a:lnSpc>
                        <a:spcBef>
                          <a:spcPts val="5"/>
                        </a:spcBef>
                      </a:pPr>
                      <a:r>
                        <a:rPr sz="1700" b="1" spc="1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检测节</a:t>
                      </a:r>
                      <a:r>
                        <a:rPr sz="1700" b="1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拍</a:t>
                      </a:r>
                      <a:endParaRPr lang="en-US" altLang="en-US" sz="17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rtl="0" eaLnBrk="0">
                        <a:lnSpc>
                          <a:spcPct val="196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9000"/>
                        </a:lnSpc>
                      </a:pPr>
                      <a:endParaRPr lang="en-US" altLang="en-US" sz="100" dirty="0"/>
                    </a:p>
                    <a:p>
                      <a:pPr marL="248920" algn="l" rtl="0" eaLnBrk="0">
                        <a:lnSpc>
                          <a:spcPct val="100000"/>
                        </a:lnSpc>
                      </a:pPr>
                      <a:endParaRPr lang="en-US" altLang="zh-CN" sz="1700" dirty="0">
                        <a:ea typeface="宋体" panose="02010600030101010101" pitchFamily="2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 marL="0" marR="0" marT="0" marB="0"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0" marR="0" marT="0" marB="0"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219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20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21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8000"/>
                        </a:lnSpc>
                      </a:pPr>
                      <a:endParaRPr lang="en-US" altLang="en-US" sz="100" dirty="0"/>
                    </a:p>
                    <a:p>
                      <a:pPr marL="312420" algn="l" rtl="0" eaLnBrk="0">
                        <a:lnSpc>
                          <a:spcPct val="91000"/>
                        </a:lnSpc>
                      </a:pPr>
                      <a:r>
                        <a:rPr sz="1700" b="1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项目概</a:t>
                      </a:r>
                      <a:r>
                        <a:rPr sz="1700" b="1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述</a:t>
                      </a:r>
                      <a:endParaRPr lang="en-US" altLang="en-US" sz="17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rtl="0" eaLnBrk="0">
                        <a:lnSpc>
                          <a:spcPct val="120000"/>
                        </a:lnSpc>
                      </a:pPr>
                      <a:endParaRPr lang="zh-CN" altLang="en-US" sz="1700" dirty="0">
                        <a:ea typeface="宋体" panose="02010600030101010101" pitchFamily="2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 marL="0" marR="0" marT="0" marB="0"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 marL="0" marR="0" marT="0" marB="0"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245">
                <a:tc rowSpan="4">
                  <a:txBody>
                    <a:bodyPr/>
                    <a:lstStyle/>
                    <a:p>
                      <a:pPr algn="l" rtl="0" eaLnBrk="0">
                        <a:lnSpc>
                          <a:spcPct val="131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32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32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9000"/>
                        </a:lnSpc>
                      </a:pPr>
                      <a:endParaRPr lang="en-US" altLang="en-US" sz="100" dirty="0"/>
                    </a:p>
                    <a:p>
                      <a:pPr marL="308610" algn="l" rtl="0" eaLnBrk="0">
                        <a:lnSpc>
                          <a:spcPts val="2185"/>
                        </a:lnSpc>
                      </a:pPr>
                      <a:r>
                        <a:rPr sz="1500" b="1" spc="1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具体需</a:t>
                      </a:r>
                      <a:r>
                        <a:rPr sz="1500" b="1" spc="1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求</a:t>
                      </a:r>
                      <a:endParaRPr lang="en-US" altLang="en-US" sz="1500" dirty="0"/>
                    </a:p>
                  </a:txBody>
                  <a:tcPr marL="0" marR="0" marT="0" marB="0" vert="eaVert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rtl="0" eaLnBrk="0">
                        <a:lnSpc>
                          <a:spcPct val="196000"/>
                        </a:lnSpc>
                      </a:pPr>
                      <a:endParaRPr lang="en-US" altLang="en-US" sz="100" dirty="0"/>
                    </a:p>
                    <a:p>
                      <a:pPr marL="18415" algn="l" rtl="0" eaLnBrk="0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zh-CN" altLang="en-US" sz="1800" dirty="0">
                          <a:solidFill>
                            <a:srgbClr val="000000"/>
                          </a:solidFill>
                          <a:effectLst/>
                          <a:latin typeface="+mn-ea"/>
                          <a:sym typeface="+mn-ea"/>
                        </a:rPr>
                        <a:t>脏污检测</a:t>
                      </a:r>
                      <a:endParaRPr lang="zh-CN" altLang="en-US" sz="1800" dirty="0">
                        <a:latin typeface="等线" panose="02010600030101010101" charset="-122"/>
                        <a:ea typeface="等线" panose="02010600030101010101" charset="-122"/>
                        <a:sym typeface="+mn-ea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 marL="0" marR="0" marT="0" marB="0"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 marL="0" marR="0" marT="0" marB="0"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085">
                <a:tc vMerge="1">
                  <a:tcPr marL="0" marR="0" marT="0" marB="0" vert="eaVert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r>
                        <a:rPr lang="zh-CN" altLang="en-US" sz="1800" dirty="0">
                          <a:solidFill>
                            <a:srgbClr val="000000"/>
                          </a:solidFill>
                          <a:effectLst/>
                          <a:latin typeface="+mn-ea"/>
                          <a:sym typeface="+mn-ea"/>
                        </a:rPr>
                        <a:t>反胶圈</a:t>
                      </a:r>
                      <a:endParaRPr lang="zh-CN" altLang="en-US" sz="1800" dirty="0">
                        <a:latin typeface="等线" panose="02010600030101010101" charset="-122"/>
                        <a:ea typeface="等线" panose="02010600030101010101" charset="-122"/>
                        <a:sym typeface="+mn-ea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 marL="0" marR="0" marT="0" marB="0"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 marL="0" marR="0" marT="0" marB="0"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245">
                <a:tc vMerge="1">
                  <a:tcPr marL="0" marR="0" marT="0" marB="0" vert="eaVert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buClrTx/>
                        <a:buSzTx/>
                        <a:buFontTx/>
                      </a:pPr>
                      <a:r>
                        <a:rPr lang="zh-CN" altLang="en-US" sz="1800" dirty="0">
                          <a:solidFill>
                            <a:srgbClr val="000000"/>
                          </a:solidFill>
                          <a:effectLst/>
                          <a:latin typeface="+mn-ea"/>
                          <a:sym typeface="+mn-ea"/>
                        </a:rPr>
                        <a:t>胶圈破损</a:t>
                      </a:r>
                      <a:endParaRPr lang="zh-CN" altLang="en-US" sz="1800" dirty="0">
                        <a:latin typeface="等线" panose="02010600030101010101" charset="-122"/>
                        <a:ea typeface="等线" panose="02010600030101010101" charset="-122"/>
                        <a:sym typeface="+mn-ea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 marL="0" marR="0" marT="0" marB="0"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 marL="0" marR="0" marT="0" marB="0"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7030">
                <a:tc vMerge="1">
                  <a:tcPr marL="0" marR="0" marT="0" marB="0" vert="eaVert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buClrTx/>
                        <a:buSzTx/>
                        <a:buFontTx/>
                      </a:pPr>
                      <a:endParaRPr lang="zh-CN" sz="1800" spc="90" dirty="0">
                        <a:solidFill>
                          <a:srgbClr val="000000">
                            <a:alpha val="100000"/>
                          </a:srgbClr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 marL="0" marR="0" marT="0" marB="0"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 marL="0" marR="0" marT="0" marB="0"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7" name="rect"/>
          <p:cNvSpPr/>
          <p:nvPr/>
        </p:nvSpPr>
        <p:spPr>
          <a:xfrm>
            <a:off x="0" y="6732904"/>
            <a:ext cx="12192000" cy="125095"/>
          </a:xfrm>
          <a:prstGeom prst="rect">
            <a:avLst/>
          </a:prstGeom>
          <a:solidFill>
            <a:srgbClr val="DA6D0D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8" name="textbox 38"/>
          <p:cNvSpPr/>
          <p:nvPr/>
        </p:nvSpPr>
        <p:spPr>
          <a:xfrm>
            <a:off x="-12700" y="250825"/>
            <a:ext cx="4323080" cy="59118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14000"/>
              </a:lnSpc>
            </a:pPr>
            <a:endParaRPr lang="en-US" altLang="en-US" sz="400" dirty="0"/>
          </a:p>
          <a:p>
            <a:pPr marL="393700" algn="l" rtl="0" eaLnBrk="0">
              <a:lnSpc>
                <a:spcPts val="3935"/>
              </a:lnSpc>
              <a:spcBef>
                <a:spcPts val="5"/>
              </a:spcBef>
              <a:tabLst>
                <a:tab pos="527050" algn="l"/>
              </a:tabLst>
            </a:pPr>
            <a:r>
              <a:rPr sz="320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	</a:t>
            </a:r>
            <a:r>
              <a:rPr sz="3200" spc="-6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1、</a:t>
            </a:r>
            <a:r>
              <a:rPr lang="zh-CN" sz="3200" spc="-6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项目概况</a:t>
            </a:r>
            <a:endParaRPr lang="zh-CN" sz="3200" spc="-6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9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263652"/>
            <a:ext cx="381000" cy="467867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10977371" y="18288"/>
            <a:ext cx="998219" cy="806195"/>
          </a:xfrm>
          <a:prstGeom prst="rect">
            <a:avLst/>
          </a:prstGeom>
        </p:spPr>
      </p:pic>
      <p:sp>
        <p:nvSpPr>
          <p:cNvPr id="41" name="textbox 41"/>
          <p:cNvSpPr/>
          <p:nvPr/>
        </p:nvSpPr>
        <p:spPr>
          <a:xfrm>
            <a:off x="5935979" y="6488429"/>
            <a:ext cx="1504950" cy="21526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05000"/>
              </a:lnSpc>
            </a:pPr>
            <a:endParaRPr lang="en-US" altLang="en-US" sz="300" dirty="0"/>
          </a:p>
          <a:p>
            <a:pPr marL="189230" algn="l" rtl="0" eaLnBrk="0">
              <a:lnSpc>
                <a:spcPts val="1115"/>
              </a:lnSpc>
              <a:spcBef>
                <a:spcPts val="0"/>
              </a:spcBef>
              <a:tabLst>
                <a:tab pos="228600" algn="l"/>
              </a:tabLst>
            </a:pPr>
            <a:r>
              <a:rPr sz="900" spc="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	</a:t>
            </a:r>
            <a:r>
              <a:rPr sz="900" spc="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http</a:t>
            </a:r>
            <a:r>
              <a:rPr sz="900" spc="19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://</a:t>
            </a:r>
            <a:r>
              <a:rPr sz="900" spc="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www</a:t>
            </a:r>
            <a:r>
              <a:rPr sz="900" spc="19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.</a:t>
            </a:r>
            <a:r>
              <a:rPr sz="900" spc="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xmbsy</a:t>
            </a:r>
            <a:r>
              <a:rPr sz="900" spc="18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.</a:t>
            </a:r>
            <a:r>
              <a:rPr sz="900" spc="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net</a:t>
            </a:r>
            <a:endParaRPr lang="en-US" altLang="en-US" sz="900" dirty="0"/>
          </a:p>
        </p:txBody>
      </p:sp>
      <p:pic>
        <p:nvPicPr>
          <p:cNvPr id="42" name="picture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5948679" y="6501129"/>
            <a:ext cx="176529" cy="176529"/>
          </a:xfrm>
          <a:prstGeom prst="rect">
            <a:avLst/>
          </a:prstGeom>
        </p:spPr>
      </p:pic>
      <p:sp>
        <p:nvSpPr>
          <p:cNvPr id="43" name="textbox 43"/>
          <p:cNvSpPr/>
          <p:nvPr/>
        </p:nvSpPr>
        <p:spPr>
          <a:xfrm>
            <a:off x="130282" y="6539267"/>
            <a:ext cx="1925954" cy="16891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1125"/>
              </a:lnSpc>
            </a:pPr>
            <a:r>
              <a:rPr sz="900" spc="10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厦门博视源机器视觉技术有限公</a:t>
            </a:r>
            <a:r>
              <a:rPr sz="900" spc="6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司</a:t>
            </a:r>
            <a:endParaRPr lang="en-US" altLang="en-US" sz="900" dirty="0"/>
          </a:p>
        </p:txBody>
      </p:sp>
      <p:sp>
        <p:nvSpPr>
          <p:cNvPr id="44" name="textbox 44"/>
          <p:cNvSpPr/>
          <p:nvPr/>
        </p:nvSpPr>
        <p:spPr>
          <a:xfrm>
            <a:off x="10008823" y="6513037"/>
            <a:ext cx="1688464" cy="19367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1320"/>
              </a:lnSpc>
            </a:pPr>
            <a:r>
              <a:rPr sz="1000" spc="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Confidential</a:t>
            </a:r>
            <a:r>
              <a:rPr sz="1000" spc="3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1000" spc="29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1000" spc="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Information</a:t>
            </a:r>
            <a:endParaRPr lang="en-US" altLang="en-US" sz="1000" dirty="0"/>
          </a:p>
        </p:txBody>
      </p:sp>
      <p:sp>
        <p:nvSpPr>
          <p:cNvPr id="45" name="textbox 45"/>
          <p:cNvSpPr/>
          <p:nvPr/>
        </p:nvSpPr>
        <p:spPr>
          <a:xfrm>
            <a:off x="10074961" y="6353016"/>
            <a:ext cx="1489075" cy="17843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5000"/>
              </a:lnSpc>
            </a:pPr>
            <a:endParaRPr lang="en-US" altLang="en-US" sz="100" dirty="0"/>
          </a:p>
          <a:p>
            <a:pPr marL="12700" algn="l" rtl="0" eaLnBrk="0">
              <a:lnSpc>
                <a:spcPct val="100000"/>
              </a:lnSpc>
            </a:pPr>
            <a:r>
              <a:rPr sz="1000" spc="4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保密资料</a:t>
            </a:r>
            <a:r>
              <a:rPr sz="1000" spc="4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  </a:t>
            </a:r>
            <a:r>
              <a:rPr sz="1000" spc="4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版权所</a:t>
            </a:r>
            <a:r>
              <a:rPr sz="1000" spc="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有</a:t>
            </a:r>
            <a:endParaRPr lang="en-US" altLang="en-US" sz="1000" dirty="0"/>
          </a:p>
        </p:txBody>
      </p:sp>
      <p:sp>
        <p:nvSpPr>
          <p:cNvPr id="46" name="textbox 46"/>
          <p:cNvSpPr/>
          <p:nvPr/>
        </p:nvSpPr>
        <p:spPr>
          <a:xfrm>
            <a:off x="4636770" y="6524625"/>
            <a:ext cx="1003935" cy="19303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23000"/>
              </a:lnSpc>
            </a:pPr>
            <a:endParaRPr lang="en-US" altLang="en-US" sz="200" dirty="0"/>
          </a:p>
          <a:p>
            <a:pPr marL="153035" algn="l" rtl="0" eaLnBrk="0">
              <a:lnSpc>
                <a:spcPct val="86000"/>
              </a:lnSpc>
              <a:spcBef>
                <a:spcPts val="0"/>
              </a:spcBef>
              <a:tabLst>
                <a:tab pos="233045" algn="l"/>
              </a:tabLst>
            </a:pPr>
            <a:r>
              <a:rPr sz="900" spc="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	</a:t>
            </a:r>
            <a:r>
              <a:rPr sz="900" spc="5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0592-607781</a:t>
            </a:r>
            <a:r>
              <a:rPr sz="900" spc="1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0</a:t>
            </a:r>
            <a:endParaRPr lang="en-US" altLang="en-US" sz="900" dirty="0"/>
          </a:p>
        </p:txBody>
      </p:sp>
      <p:pic>
        <p:nvPicPr>
          <p:cNvPr id="47" name="pictur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4649470" y="6537325"/>
            <a:ext cx="140334" cy="140334"/>
          </a:xfrm>
          <a:prstGeom prst="rect">
            <a:avLst/>
          </a:prstGeom>
        </p:spPr>
      </p:pic>
      <p:sp>
        <p:nvSpPr>
          <p:cNvPr id="48" name="rect"/>
          <p:cNvSpPr/>
          <p:nvPr/>
        </p:nvSpPr>
        <p:spPr>
          <a:xfrm flipV="1">
            <a:off x="2864485" y="485775"/>
            <a:ext cx="8042910" cy="111125"/>
          </a:xfrm>
          <a:prstGeom prst="rect">
            <a:avLst/>
          </a:prstGeom>
          <a:solidFill>
            <a:srgbClr val="BFBFBF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2405" y="1217295"/>
            <a:ext cx="3924935" cy="238315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"/>
          <p:cNvSpPr/>
          <p:nvPr/>
        </p:nvSpPr>
        <p:spPr>
          <a:xfrm>
            <a:off x="0" y="6732904"/>
            <a:ext cx="12192000" cy="125095"/>
          </a:xfrm>
          <a:prstGeom prst="rect">
            <a:avLst/>
          </a:prstGeom>
          <a:solidFill>
            <a:srgbClr val="DA6D0D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8" name="textbox 38"/>
          <p:cNvSpPr/>
          <p:nvPr/>
        </p:nvSpPr>
        <p:spPr>
          <a:xfrm>
            <a:off x="-12700" y="250825"/>
            <a:ext cx="3796665" cy="59118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14000"/>
              </a:lnSpc>
            </a:pPr>
            <a:endParaRPr lang="en-US" altLang="en-US" sz="400" dirty="0"/>
          </a:p>
          <a:p>
            <a:pPr marL="393700" algn="l" rtl="0" eaLnBrk="0">
              <a:lnSpc>
                <a:spcPts val="3935"/>
              </a:lnSpc>
              <a:spcBef>
                <a:spcPts val="5"/>
              </a:spcBef>
              <a:tabLst>
                <a:tab pos="527050" algn="l"/>
              </a:tabLst>
            </a:pPr>
            <a:r>
              <a:rPr sz="320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	</a:t>
            </a:r>
            <a:r>
              <a:rPr lang="en-US" sz="320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sz="3200" spc="-6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zh-CN" sz="3200" spc="-6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视觉检测介绍</a:t>
            </a:r>
            <a:endParaRPr lang="zh-CN" sz="3200" spc="-6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93700" algn="l" rtl="0" eaLnBrk="0">
              <a:lnSpc>
                <a:spcPts val="3935"/>
              </a:lnSpc>
              <a:spcBef>
                <a:spcPts val="5"/>
              </a:spcBef>
              <a:tabLst>
                <a:tab pos="527050" algn="l"/>
              </a:tabLst>
            </a:pPr>
            <a:endParaRPr lang="en-US" altLang="en-US" sz="3200" dirty="0"/>
          </a:p>
        </p:txBody>
      </p:sp>
      <p:pic>
        <p:nvPicPr>
          <p:cNvPr id="39" name="picture 3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263652"/>
            <a:ext cx="381000" cy="467867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10977371" y="18288"/>
            <a:ext cx="998219" cy="806195"/>
          </a:xfrm>
          <a:prstGeom prst="rect">
            <a:avLst/>
          </a:prstGeom>
        </p:spPr>
      </p:pic>
      <p:sp>
        <p:nvSpPr>
          <p:cNvPr id="41" name="textbox 41"/>
          <p:cNvSpPr/>
          <p:nvPr/>
        </p:nvSpPr>
        <p:spPr>
          <a:xfrm>
            <a:off x="5935979" y="6488429"/>
            <a:ext cx="1504950" cy="21526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05000"/>
              </a:lnSpc>
            </a:pPr>
            <a:endParaRPr lang="en-US" altLang="en-US" sz="300" dirty="0"/>
          </a:p>
          <a:p>
            <a:pPr marL="189230" algn="l" rtl="0" eaLnBrk="0">
              <a:lnSpc>
                <a:spcPts val="1115"/>
              </a:lnSpc>
              <a:spcBef>
                <a:spcPts val="0"/>
              </a:spcBef>
              <a:tabLst>
                <a:tab pos="228600" algn="l"/>
              </a:tabLst>
            </a:pPr>
            <a:r>
              <a:rPr sz="900" spc="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	</a:t>
            </a:r>
            <a:r>
              <a:rPr sz="900" spc="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http</a:t>
            </a:r>
            <a:r>
              <a:rPr sz="900" spc="19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://</a:t>
            </a:r>
            <a:r>
              <a:rPr sz="900" spc="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www</a:t>
            </a:r>
            <a:r>
              <a:rPr sz="900" spc="19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.</a:t>
            </a:r>
            <a:r>
              <a:rPr sz="900" spc="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xmbsy</a:t>
            </a:r>
            <a:r>
              <a:rPr sz="900" spc="18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.</a:t>
            </a:r>
            <a:r>
              <a:rPr sz="900" spc="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net</a:t>
            </a:r>
            <a:endParaRPr lang="en-US" altLang="en-US" sz="900" dirty="0"/>
          </a:p>
        </p:txBody>
      </p:sp>
      <p:pic>
        <p:nvPicPr>
          <p:cNvPr id="42" name="picture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5948679" y="6501129"/>
            <a:ext cx="176529" cy="176529"/>
          </a:xfrm>
          <a:prstGeom prst="rect">
            <a:avLst/>
          </a:prstGeom>
        </p:spPr>
      </p:pic>
      <p:sp>
        <p:nvSpPr>
          <p:cNvPr id="43" name="textbox 43"/>
          <p:cNvSpPr/>
          <p:nvPr/>
        </p:nvSpPr>
        <p:spPr>
          <a:xfrm>
            <a:off x="130282" y="6539267"/>
            <a:ext cx="1925954" cy="16891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1125"/>
              </a:lnSpc>
            </a:pPr>
            <a:r>
              <a:rPr sz="900" spc="10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厦门博视源机器视觉技术有限公</a:t>
            </a:r>
            <a:r>
              <a:rPr sz="900" spc="6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司</a:t>
            </a:r>
            <a:endParaRPr lang="en-US" altLang="en-US" sz="900" dirty="0"/>
          </a:p>
        </p:txBody>
      </p:sp>
      <p:sp>
        <p:nvSpPr>
          <p:cNvPr id="44" name="textbox 44"/>
          <p:cNvSpPr/>
          <p:nvPr/>
        </p:nvSpPr>
        <p:spPr>
          <a:xfrm>
            <a:off x="10008823" y="6513037"/>
            <a:ext cx="1688464" cy="19367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1320"/>
              </a:lnSpc>
            </a:pPr>
            <a:r>
              <a:rPr sz="1000" spc="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Confidential</a:t>
            </a:r>
            <a:r>
              <a:rPr sz="1000" spc="3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1000" spc="29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1000" spc="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Information</a:t>
            </a:r>
            <a:endParaRPr lang="en-US" altLang="en-US" sz="1000" dirty="0"/>
          </a:p>
        </p:txBody>
      </p:sp>
      <p:sp>
        <p:nvSpPr>
          <p:cNvPr id="45" name="textbox 45"/>
          <p:cNvSpPr/>
          <p:nvPr/>
        </p:nvSpPr>
        <p:spPr>
          <a:xfrm>
            <a:off x="10074961" y="6353016"/>
            <a:ext cx="1489075" cy="17843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5000"/>
              </a:lnSpc>
            </a:pPr>
            <a:endParaRPr lang="en-US" altLang="en-US" sz="100" dirty="0"/>
          </a:p>
          <a:p>
            <a:pPr marL="12700" algn="l" rtl="0" eaLnBrk="0">
              <a:lnSpc>
                <a:spcPct val="100000"/>
              </a:lnSpc>
            </a:pPr>
            <a:r>
              <a:rPr sz="1000" spc="4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保密资料</a:t>
            </a:r>
            <a:r>
              <a:rPr sz="1000" spc="4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  </a:t>
            </a:r>
            <a:r>
              <a:rPr sz="1000" spc="4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版权所</a:t>
            </a:r>
            <a:r>
              <a:rPr sz="1000" spc="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有</a:t>
            </a:r>
            <a:endParaRPr lang="en-US" altLang="en-US" sz="1000" dirty="0"/>
          </a:p>
        </p:txBody>
      </p:sp>
      <p:sp>
        <p:nvSpPr>
          <p:cNvPr id="46" name="textbox 46"/>
          <p:cNvSpPr/>
          <p:nvPr/>
        </p:nvSpPr>
        <p:spPr>
          <a:xfrm>
            <a:off x="4636770" y="6524625"/>
            <a:ext cx="1003935" cy="19303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23000"/>
              </a:lnSpc>
            </a:pPr>
            <a:endParaRPr lang="en-US" altLang="en-US" sz="200" dirty="0"/>
          </a:p>
          <a:p>
            <a:pPr marL="153035" algn="l" rtl="0" eaLnBrk="0">
              <a:lnSpc>
                <a:spcPct val="86000"/>
              </a:lnSpc>
              <a:spcBef>
                <a:spcPts val="0"/>
              </a:spcBef>
              <a:tabLst>
                <a:tab pos="233045" algn="l"/>
              </a:tabLst>
            </a:pPr>
            <a:r>
              <a:rPr sz="900" spc="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	</a:t>
            </a:r>
            <a:r>
              <a:rPr sz="900" spc="5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0592-607781</a:t>
            </a:r>
            <a:r>
              <a:rPr sz="900" spc="1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0</a:t>
            </a:r>
            <a:endParaRPr lang="en-US" altLang="en-US" sz="900" dirty="0"/>
          </a:p>
        </p:txBody>
      </p:sp>
      <p:pic>
        <p:nvPicPr>
          <p:cNvPr id="47" name="picture 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4649470" y="6537325"/>
            <a:ext cx="140334" cy="140334"/>
          </a:xfrm>
          <a:prstGeom prst="rect">
            <a:avLst/>
          </a:prstGeom>
        </p:spPr>
      </p:pic>
      <p:sp>
        <p:nvSpPr>
          <p:cNvPr id="48" name="rect"/>
          <p:cNvSpPr/>
          <p:nvPr/>
        </p:nvSpPr>
        <p:spPr>
          <a:xfrm flipV="1">
            <a:off x="3721735" y="463550"/>
            <a:ext cx="7150100" cy="76200"/>
          </a:xfrm>
          <a:prstGeom prst="rect">
            <a:avLst/>
          </a:prstGeom>
          <a:solidFill>
            <a:srgbClr val="BFBFBF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aphicFrame>
        <p:nvGraphicFramePr>
          <p:cNvPr id="8" name="表格 25"/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045895" y="1049121"/>
          <a:ext cx="10056495" cy="527621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685165"/>
                <a:gridCol w="1077595"/>
                <a:gridCol w="1348105"/>
                <a:gridCol w="1551305"/>
                <a:gridCol w="1740535"/>
                <a:gridCol w="3653790"/>
              </a:tblGrid>
              <a:tr h="55880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370" b="0" i="0" u="none" strike="noStrike" dirty="0">
                          <a:effectLst/>
                          <a:latin typeface="等线" panose="02010600030101010101" charset="-122"/>
                          <a:ea typeface="思源黑体" panose="020B0400000000000000"/>
                        </a:rPr>
                        <a:t>序号</a:t>
                      </a:r>
                      <a:endParaRPr lang="zh-CN" altLang="en-US" sz="1370" b="0" i="0" u="none" strike="noStrike" dirty="0">
                        <a:effectLst/>
                        <a:latin typeface="等线" panose="02010600030101010101" charset="-122"/>
                        <a:ea typeface="思源黑体" panose="020B0400000000000000"/>
                      </a:endParaRPr>
                    </a:p>
                  </a:txBody>
                  <a:tcPr marL="7258" marR="7258" marT="7258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cs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defTabSz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cs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defTabSz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cs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defTabSz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cs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defTabSz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cs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defTabSz="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cs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defTabSz="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cs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defTabSz="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cs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defTabSz="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cs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37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/>
                          <a:cs typeface="微软雅黑" panose="020B0503020204020204" charset="-122"/>
                          <a:sym typeface="Helvetica Neue" charset="0"/>
                        </a:rPr>
                        <a:t>产品</a:t>
                      </a:r>
                      <a:r>
                        <a:rPr kumimoji="0" lang="en-US" altLang="zh-CN" sz="137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/>
                          <a:cs typeface="微软雅黑" panose="020B0503020204020204" charset="-122"/>
                          <a:sym typeface="Helvetica Neue" charset="0"/>
                        </a:rPr>
                        <a:t>1</a:t>
                      </a:r>
                      <a:endParaRPr kumimoji="0" lang="en-US" altLang="zh-CN" sz="137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/>
                        <a:cs typeface="微软雅黑" panose="020B0503020204020204" charset="-122"/>
                        <a:sym typeface="Helvetica Neue" charset="0"/>
                      </a:endParaRPr>
                    </a:p>
                  </a:txBody>
                  <a:tcPr marL="23592" marR="23592" marT="29035" marB="29035" anchor="ctr" horzOverflow="overflow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cs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defTabSz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cs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defTabSz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cs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defTabSz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cs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defTabSz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cs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defTabSz="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cs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defTabSz="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cs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defTabSz="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cs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defTabSz="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cs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37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/>
                          <a:cs typeface="微软雅黑" panose="020B0503020204020204" charset="-122"/>
                          <a:sym typeface="Helvetica Neue" charset="0"/>
                        </a:rPr>
                        <a:t>检测项目</a:t>
                      </a:r>
                      <a:endParaRPr kumimoji="0" lang="zh-CN" altLang="en-US" sz="137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/>
                        <a:cs typeface="微软雅黑" panose="020B0503020204020204" charset="-122"/>
                        <a:sym typeface="Helvetica Neue" charset="0"/>
                      </a:endParaRPr>
                    </a:p>
                  </a:txBody>
                  <a:tcPr marL="23592" marR="23592" marT="29035" marB="29035" anchor="ctr" horzOverflow="overflow"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37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ea typeface="思源黑体" panose="020B0400000000000000"/>
                          <a:sym typeface="Helvetica Neue" charset="0"/>
                        </a:rPr>
                        <a:t>拍摄区域</a:t>
                      </a:r>
                      <a:endParaRPr kumimoji="0" lang="zh-CN" altLang="en-US" sz="137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ea typeface="思源黑体" panose="020B0400000000000000"/>
                        <a:sym typeface="Helvetica Neue" charset="0"/>
                      </a:endParaRPr>
                    </a:p>
                  </a:txBody>
                  <a:tcPr marL="23592" marR="23592" marT="29035" marB="29035" anchor="ctr" horzOverflow="overflow">
                    <a:solidFill>
                      <a:schemeClr val="accent2"/>
                    </a:solidFill>
                  </a:tcPr>
                </a:tc>
                <a:tc hMerge="1">
                  <a:tcPr marL="30958" marR="30958" marT="38101" marB="38101" anchor="ctr" horzOverflow="overflow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37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ea typeface="思源黑体" panose="020B0400000000000000"/>
                          <a:sym typeface="Helvetica Neue" charset="0"/>
                        </a:rPr>
                        <a:t>存在风险盲区区域</a:t>
                      </a:r>
                      <a:endParaRPr kumimoji="0" lang="zh-CN" altLang="en-US" sz="137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ea typeface="思源黑体" panose="020B0400000000000000"/>
                        <a:sym typeface="Helvetica Neue" charset="0"/>
                      </a:endParaRPr>
                    </a:p>
                  </a:txBody>
                  <a:tcPr marL="23592" marR="23592" marT="29035" marB="29035" anchor="ctr" horzOverflow="overflow">
                    <a:solidFill>
                      <a:schemeClr val="accent2"/>
                    </a:solidFill>
                  </a:tcPr>
                </a:tc>
              </a:tr>
              <a:tr h="12573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525" b="0" i="0" u="none" strike="noStrike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endParaRPr lang="en-US" altLang="zh-CN" sz="1525" b="0" i="0" u="none" strike="noStrike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258" marR="7258" marT="7258" marB="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370" b="0" dirty="0">
                          <a:solidFill>
                            <a:srgbClr val="000000"/>
                          </a:solidFill>
                          <a:latin typeface="+mn-ea"/>
                          <a:cs typeface="Arial" panose="020B0604020202020204" pitchFamily="34" charset="0"/>
                        </a:rPr>
                        <a:t>CCD1</a:t>
                      </a:r>
                      <a:endParaRPr lang="en-US" sz="1370" b="0" dirty="0">
                        <a:solidFill>
                          <a:srgbClr val="000000"/>
                        </a:solidFill>
                        <a:latin typeface="+mn-ea"/>
                        <a:cs typeface="Arial" panose="020B0604020202020204" pitchFamily="34" charset="0"/>
                      </a:endParaRPr>
                    </a:p>
                  </a:txBody>
                  <a:tcPr marL="5900" marR="5900" marT="7257" marB="26132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370" b="0" i="0" u="none" strike="noStrike" dirty="0">
                          <a:effectLst/>
                          <a:latin typeface="+mn-ea"/>
                        </a:rPr>
                        <a:t>胶</a:t>
                      </a:r>
                      <a:r>
                        <a:rPr lang="zh-CN" sz="1370" b="0" i="0" u="none" strike="noStrike" dirty="0">
                          <a:effectLst/>
                          <a:latin typeface="+mn-ea"/>
                        </a:rPr>
                        <a:t>圈上部检测</a:t>
                      </a:r>
                      <a:endParaRPr lang="zh-CN" sz="1370" b="0" i="0" u="none" strike="noStrike" dirty="0">
                        <a:effectLst/>
                        <a:latin typeface="+mn-ea"/>
                      </a:endParaRPr>
                    </a:p>
                  </a:txBody>
                  <a:tcPr marL="7258" marR="7258" marT="725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65" b="0" i="0" u="none" strike="noStrike" dirty="0">
                        <a:solidFill>
                          <a:schemeClr val="tx1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258" marR="7258" marT="7258" marB="0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65" b="0" i="0" u="none" strike="noStrike" dirty="0"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258" marR="7258" marT="725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1065" b="0" i="0" u="none" strike="noStrike" dirty="0"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                               </a:t>
                      </a:r>
                      <a:endParaRPr lang="en-US" altLang="zh-CN" sz="1065" b="0" i="0" u="none" strike="noStrike" dirty="0"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258" marR="7258" marT="7258" marB="0" anchor="ctr"/>
                </a:tc>
              </a:tr>
              <a:tr h="116141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525" b="0" i="0" u="none" strike="noStrike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</a:t>
                      </a:r>
                      <a:endParaRPr lang="en-US" altLang="zh-CN" sz="1525" b="0" i="0" u="none" strike="noStrike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258" marR="7258" marT="7258" marB="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370" b="0" dirty="0">
                          <a:solidFill>
                            <a:srgbClr val="000000"/>
                          </a:solidFill>
                          <a:latin typeface="+mn-ea"/>
                          <a:cs typeface="Arial" panose="020B0604020202020204" pitchFamily="34" charset="0"/>
                        </a:rPr>
                        <a:t>CCD2-CCD5</a:t>
                      </a:r>
                      <a:endParaRPr lang="en-US" sz="1370" b="0" dirty="0">
                        <a:solidFill>
                          <a:srgbClr val="000000"/>
                        </a:solidFill>
                        <a:latin typeface="+mn-ea"/>
                        <a:cs typeface="Arial" panose="020B0604020202020204" pitchFamily="34" charset="0"/>
                      </a:endParaRPr>
                    </a:p>
                  </a:txBody>
                  <a:tcPr marL="5900" marR="5900" marT="7257" marB="26132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370" b="0" i="0" u="none" strike="noStrike" dirty="0">
                          <a:effectLst/>
                          <a:latin typeface="+mn-ea"/>
                        </a:rPr>
                        <a:t>侧面外观检测</a:t>
                      </a:r>
                      <a:endParaRPr lang="zh-CN" altLang="en-US" sz="1370" b="0" i="0" u="none" strike="noStrike" dirty="0">
                        <a:effectLst/>
                        <a:latin typeface="+mn-ea"/>
                      </a:endParaRPr>
                    </a:p>
                  </a:txBody>
                  <a:tcPr marL="7258" marR="7258" marT="725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65" b="0" i="0" u="none" strike="noStrike" dirty="0">
                        <a:solidFill>
                          <a:schemeClr val="tx1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258" marR="7258" marT="7258" marB="0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65" b="0" i="0" u="none" strike="noStrike" dirty="0"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258" marR="7258" marT="725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1065" dirty="0">
                          <a:effectLst/>
                          <a:latin typeface="等线" panose="02010600030101010101" charset="-122"/>
                          <a:ea typeface="等线" panose="02010600030101010101" charset="-122"/>
                          <a:sym typeface="+mn-ea"/>
                        </a:rPr>
                        <a:t>                                   </a:t>
                      </a:r>
                      <a:endParaRPr lang="zh-CN" altLang="en-US" sz="1065" b="0" i="0" u="none" strike="noStrike" dirty="0"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258" marR="7258" marT="7258" marB="0" anchor="ctr"/>
                </a:tc>
              </a:tr>
              <a:tr h="119443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1525" b="0" i="0" u="none" strike="noStrike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3</a:t>
                      </a:r>
                      <a:endParaRPr lang="en-US" altLang="zh-CN" sz="1525" b="0" i="0" u="none" strike="noStrike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258" marR="7258" marT="7258" marB="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370" b="0" dirty="0" smtClean="0">
                          <a:solidFill>
                            <a:srgbClr val="000000"/>
                          </a:solidFill>
                          <a:latin typeface="+mn-ea"/>
                          <a:cs typeface="Arial" panose="020B0604020202020204" pitchFamily="34" charset="0"/>
                        </a:rPr>
                        <a:t>CCD6</a:t>
                      </a:r>
                      <a:endParaRPr lang="en-US" altLang="zh-CN" sz="1370" b="0" dirty="0">
                        <a:solidFill>
                          <a:srgbClr val="000000"/>
                        </a:solidFill>
                        <a:latin typeface="+mn-ea"/>
                        <a:cs typeface="Arial" panose="020B0604020202020204" pitchFamily="34" charset="0"/>
                      </a:endParaRPr>
                    </a:p>
                  </a:txBody>
                  <a:tcPr marL="5900" marR="5900" marT="7257" marB="26132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1370" b="0" i="0" u="none" strike="noStrike" dirty="0" smtClean="0">
                          <a:effectLst/>
                          <a:latin typeface="+mn-ea"/>
                        </a:rPr>
                        <a:t>产品底部</a:t>
                      </a:r>
                      <a:endParaRPr lang="zh-CN" altLang="en-US" sz="1370" b="0" i="0" u="none" strike="noStrike" dirty="0" smtClean="0">
                        <a:effectLst/>
                        <a:latin typeface="+mn-ea"/>
                      </a:endParaRPr>
                    </a:p>
                  </a:txBody>
                  <a:tcPr marL="7258" marR="7258" marT="725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1065" b="0" i="0" u="none" strike="noStrike" dirty="0">
                        <a:solidFill>
                          <a:schemeClr val="tx1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258" marR="7258" marT="7258" marB="0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1065">
                          <a:sym typeface="+mn-ea"/>
                        </a:rPr>
                        <a:t>蓝色为检测区域（产品底部）</a:t>
                      </a:r>
                      <a:endParaRPr lang="zh-CN" altLang="en-US" sz="1065"/>
                    </a:p>
                    <a:p>
                      <a:pPr algn="ctr" fontAlgn="ctr">
                        <a:buNone/>
                      </a:pPr>
                      <a:endParaRPr lang="zh-CN" altLang="en-US" sz="1065" b="0" i="0" u="none" strike="noStrike" dirty="0"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258" marR="7258" marT="725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1065" b="0" i="0" u="none" strike="noStrike" dirty="0"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258" marR="7258" marT="7258" marB="0" anchor="ctr"/>
                </a:tc>
              </a:tr>
              <a:tr h="110426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1525" b="0" i="0" u="none" strike="noStrike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4</a:t>
                      </a:r>
                      <a:endParaRPr lang="en-US" altLang="zh-CN" sz="1525" b="0" i="0" u="none" strike="noStrike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258" marR="7258" marT="7258" marB="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370" b="0" dirty="0" smtClean="0">
                          <a:solidFill>
                            <a:srgbClr val="000000"/>
                          </a:solidFill>
                          <a:latin typeface="+mn-ea"/>
                          <a:cs typeface="Arial" panose="020B0604020202020204" pitchFamily="34" charset="0"/>
                        </a:rPr>
                        <a:t>CCD7-10</a:t>
                      </a:r>
                      <a:endParaRPr lang="en-US" altLang="zh-CN" sz="1370" b="0" dirty="0">
                        <a:solidFill>
                          <a:srgbClr val="000000"/>
                        </a:solidFill>
                        <a:latin typeface="+mn-ea"/>
                        <a:cs typeface="Arial" panose="020B0604020202020204" pitchFamily="34" charset="0"/>
                      </a:endParaRPr>
                    </a:p>
                  </a:txBody>
                  <a:tcPr marL="5900" marR="5900" marT="7257" marB="26132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1370" b="0" i="0" u="none" strike="noStrike" dirty="0" smtClean="0">
                          <a:effectLst/>
                          <a:latin typeface="+mn-ea"/>
                        </a:rPr>
                        <a:t>产品壁上</a:t>
                      </a:r>
                      <a:endParaRPr lang="zh-CN" altLang="en-US" sz="1370" b="0" i="0" u="none" strike="noStrike" dirty="0" smtClean="0">
                        <a:effectLst/>
                        <a:latin typeface="+mn-ea"/>
                      </a:endParaRPr>
                    </a:p>
                  </a:txBody>
                  <a:tcPr marL="7258" marR="7258" marT="725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1065" b="0" i="0" u="none" strike="noStrike" dirty="0">
                        <a:solidFill>
                          <a:schemeClr val="tx1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258" marR="7258" marT="7258" marB="0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1065" b="0" i="0" u="none" strike="noStrike" dirty="0"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258" marR="7258" marT="725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1065" b="0" i="0" u="none" strike="noStrike" dirty="0"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258" marR="7258" marT="7258" marB="0" anchor="ctr"/>
                </a:tc>
              </a:tr>
            </a:tbl>
          </a:graphicData>
        </a:graphic>
      </p:graphicFrame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3725" y="1693195"/>
            <a:ext cx="1010892" cy="1158001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4373" y="1632235"/>
            <a:ext cx="1096544" cy="113138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20028" y="3045742"/>
            <a:ext cx="1236879" cy="75103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34373" y="3014771"/>
            <a:ext cx="1366083" cy="81297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77893" y="2923183"/>
            <a:ext cx="1693208" cy="1012344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9525017" y="3308990"/>
            <a:ext cx="3566431" cy="3016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370"/>
              <a:t>红色台阶存在盲区</a:t>
            </a:r>
            <a:endParaRPr lang="zh-CN" altLang="en-US" sz="137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20043" y="4098734"/>
            <a:ext cx="1052508" cy="107234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73757" y="5312869"/>
            <a:ext cx="998794" cy="101282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70166" y="5242218"/>
            <a:ext cx="963953" cy="1013312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8961260" y="5477095"/>
            <a:ext cx="3566431" cy="721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370"/>
              <a:t>   </a:t>
            </a:r>
            <a:r>
              <a:rPr lang="zh-CN" altLang="en-US" sz="1370"/>
              <a:t>红色存在盲区</a:t>
            </a:r>
            <a:endParaRPr lang="zh-CN" altLang="en-US" sz="1370"/>
          </a:p>
          <a:p>
            <a:r>
              <a:rPr lang="en-US" altLang="zh-CN" sz="1370"/>
              <a:t>(</a:t>
            </a:r>
            <a:r>
              <a:rPr lang="zh-CN" altLang="en-US" sz="1370"/>
              <a:t>靠近产品底部壁上）</a:t>
            </a:r>
            <a:endParaRPr lang="zh-CN" altLang="en-US" sz="1370"/>
          </a:p>
          <a:p>
            <a:endParaRPr lang="zh-CN" altLang="en-US" sz="137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2893695" y="532130"/>
            <a:ext cx="8003540" cy="120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461645" y="263525"/>
            <a:ext cx="3742055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3</a:t>
            </a:r>
            <a:r>
              <a:rPr lang="zh-CN" altLang="en-US" sz="3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、设备流程说明</a:t>
            </a:r>
            <a:endParaRPr lang="zh-CN" altLang="en-US" sz="32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914140" y="407670"/>
            <a:ext cx="4546600" cy="6314440"/>
          </a:xfrm>
          <a:prstGeom prst="rect">
            <a:avLst/>
          </a:prstGeom>
        </p:spPr>
      </p:pic>
      <p:sp>
        <p:nvSpPr>
          <p:cNvPr id="41" name="环形箭头 40"/>
          <p:cNvSpPr/>
          <p:nvPr>
            <p:custDataLst>
              <p:tags r:id="rId4"/>
            </p:custDataLst>
          </p:nvPr>
        </p:nvSpPr>
        <p:spPr>
          <a:xfrm rot="16440000">
            <a:off x="4453988" y="3000442"/>
            <a:ext cx="1678305" cy="1679575"/>
          </a:xfrm>
          <a:prstGeom prst="circularArrow">
            <a:avLst>
              <a:gd name="adj1" fmla="val 5028"/>
              <a:gd name="adj2" fmla="val 944478"/>
              <a:gd name="adj3" fmla="val 19967095"/>
              <a:gd name="adj4" fmla="val 7446423"/>
              <a:gd name="adj5" fmla="val 1036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圆角矩形标注 11"/>
          <p:cNvSpPr/>
          <p:nvPr>
            <p:custDataLst>
              <p:tags r:id="rId5"/>
            </p:custDataLst>
          </p:nvPr>
        </p:nvSpPr>
        <p:spPr>
          <a:xfrm>
            <a:off x="9460865" y="2992120"/>
            <a:ext cx="697230" cy="381000"/>
          </a:xfrm>
          <a:prstGeom prst="wedgeRoundRectCallout">
            <a:avLst>
              <a:gd name="adj1" fmla="val -233788"/>
              <a:gd name="adj2" fmla="val -4053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sz="1200">
                <a:sym typeface="+mn-ea"/>
              </a:rPr>
              <a:t>振动盘上料</a:t>
            </a:r>
            <a:endParaRPr lang="zh-CN" sz="1200"/>
          </a:p>
        </p:txBody>
      </p:sp>
      <p:sp>
        <p:nvSpPr>
          <p:cNvPr id="8" name="圆角矩形标注 7"/>
          <p:cNvSpPr/>
          <p:nvPr>
            <p:custDataLst>
              <p:tags r:id="rId6"/>
            </p:custDataLst>
          </p:nvPr>
        </p:nvSpPr>
        <p:spPr>
          <a:xfrm>
            <a:off x="5187315" y="986155"/>
            <a:ext cx="731520" cy="264160"/>
          </a:xfrm>
          <a:prstGeom prst="wedgeRoundRectCallout">
            <a:avLst>
              <a:gd name="adj1" fmla="val -6944"/>
              <a:gd name="adj2" fmla="val 19471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>
                <a:sym typeface="+mn-ea"/>
              </a:rPr>
              <a:t>NG</a:t>
            </a:r>
            <a:r>
              <a:rPr lang="zh-CN" altLang="en-US" sz="1200">
                <a:sym typeface="+mn-ea"/>
              </a:rPr>
              <a:t>下料</a:t>
            </a:r>
            <a:endParaRPr lang="zh-CN" sz="1200"/>
          </a:p>
        </p:txBody>
      </p:sp>
      <p:sp>
        <p:nvSpPr>
          <p:cNvPr id="7" name="圆角矩形标注 6"/>
          <p:cNvSpPr/>
          <p:nvPr>
            <p:custDataLst>
              <p:tags r:id="rId7"/>
            </p:custDataLst>
          </p:nvPr>
        </p:nvSpPr>
        <p:spPr>
          <a:xfrm>
            <a:off x="4328160" y="986155"/>
            <a:ext cx="765810" cy="264160"/>
          </a:xfrm>
          <a:prstGeom prst="wedgeRoundRectCallout">
            <a:avLst>
              <a:gd name="adj1" fmla="val 21227"/>
              <a:gd name="adj2" fmla="val 23437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/>
              <a:t>OK</a:t>
            </a:r>
            <a:r>
              <a:rPr lang="zh-CN" altLang="en-US" sz="1200"/>
              <a:t>下料</a:t>
            </a:r>
            <a:endParaRPr lang="zh-CN" altLang="en-US" sz="1200"/>
          </a:p>
        </p:txBody>
      </p:sp>
      <p:sp>
        <p:nvSpPr>
          <p:cNvPr id="3" name="圆角矩形标注 2"/>
          <p:cNvSpPr/>
          <p:nvPr>
            <p:custDataLst>
              <p:tags r:id="rId8"/>
            </p:custDataLst>
          </p:nvPr>
        </p:nvSpPr>
        <p:spPr>
          <a:xfrm>
            <a:off x="6012180" y="986155"/>
            <a:ext cx="559435" cy="264160"/>
          </a:xfrm>
          <a:prstGeom prst="wedgeRoundRectCallout">
            <a:avLst>
              <a:gd name="adj1" fmla="val -27951"/>
              <a:gd name="adj2" fmla="val 16947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sz="1200"/>
              <a:t>漏检</a:t>
            </a:r>
            <a:endParaRPr lang="zh-CN" sz="1200"/>
          </a:p>
        </p:txBody>
      </p:sp>
      <p:sp>
        <p:nvSpPr>
          <p:cNvPr id="33" name="圆角矩形标注 32"/>
          <p:cNvSpPr/>
          <p:nvPr>
            <p:custDataLst>
              <p:tags r:id="rId9"/>
            </p:custDataLst>
          </p:nvPr>
        </p:nvSpPr>
        <p:spPr>
          <a:xfrm>
            <a:off x="3329940" y="5774690"/>
            <a:ext cx="723900" cy="339725"/>
          </a:xfrm>
          <a:prstGeom prst="wedgeRoundRectCallout">
            <a:avLst>
              <a:gd name="adj1" fmla="val 78157"/>
              <a:gd name="adj2" fmla="val -40588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>
                <a:sym typeface="+mn-ea"/>
              </a:rPr>
              <a:t>CCD4</a:t>
            </a:r>
            <a:r>
              <a:rPr lang="zh-CN" altLang="en-US" sz="1200">
                <a:sym typeface="+mn-ea"/>
              </a:rPr>
              <a:t>检测</a:t>
            </a:r>
            <a:endParaRPr lang="zh-CN" sz="1200"/>
          </a:p>
        </p:txBody>
      </p:sp>
      <p:sp>
        <p:nvSpPr>
          <p:cNvPr id="4" name="圆角矩形标注 3"/>
          <p:cNvSpPr/>
          <p:nvPr>
            <p:custDataLst>
              <p:tags r:id="rId10"/>
            </p:custDataLst>
          </p:nvPr>
        </p:nvSpPr>
        <p:spPr>
          <a:xfrm>
            <a:off x="4463415" y="5775325"/>
            <a:ext cx="723900" cy="339725"/>
          </a:xfrm>
          <a:prstGeom prst="wedgeRoundRectCallout">
            <a:avLst>
              <a:gd name="adj1" fmla="val 60877"/>
              <a:gd name="adj2" fmla="val -23411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>
                <a:sym typeface="+mn-ea"/>
              </a:rPr>
              <a:t>CCD2</a:t>
            </a:r>
            <a:r>
              <a:rPr lang="zh-CN" altLang="en-US" sz="1200">
                <a:sym typeface="+mn-ea"/>
              </a:rPr>
              <a:t>检测</a:t>
            </a:r>
            <a:endParaRPr lang="zh-CN" sz="1200"/>
          </a:p>
        </p:txBody>
      </p:sp>
      <p:sp>
        <p:nvSpPr>
          <p:cNvPr id="31" name="圆角矩形标注 30"/>
          <p:cNvSpPr/>
          <p:nvPr>
            <p:custDataLst>
              <p:tags r:id="rId11"/>
            </p:custDataLst>
          </p:nvPr>
        </p:nvSpPr>
        <p:spPr>
          <a:xfrm>
            <a:off x="5514340" y="5775325"/>
            <a:ext cx="582295" cy="339090"/>
          </a:xfrm>
          <a:prstGeom prst="wedgeRoundRectCallout">
            <a:avLst>
              <a:gd name="adj1" fmla="val 45747"/>
              <a:gd name="adj2" fmla="val -35131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sz="1200"/>
              <a:t>光电感应</a:t>
            </a:r>
            <a:endParaRPr lang="zh-CN" sz="1200"/>
          </a:p>
        </p:txBody>
      </p:sp>
      <p:sp>
        <p:nvSpPr>
          <p:cNvPr id="6" name="圆角矩形标注 5"/>
          <p:cNvSpPr/>
          <p:nvPr>
            <p:custDataLst>
              <p:tags r:id="rId12"/>
            </p:custDataLst>
          </p:nvPr>
        </p:nvSpPr>
        <p:spPr>
          <a:xfrm>
            <a:off x="6339205" y="5775325"/>
            <a:ext cx="525145" cy="339725"/>
          </a:xfrm>
          <a:prstGeom prst="wedgeRoundRectCallout">
            <a:avLst>
              <a:gd name="adj1" fmla="val -47460"/>
              <a:gd name="adj2" fmla="val -42551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sz="1200"/>
              <a:t>导向</a:t>
            </a:r>
            <a:endParaRPr lang="zh-CN" sz="1200"/>
          </a:p>
        </p:txBody>
      </p:sp>
      <p:sp>
        <p:nvSpPr>
          <p:cNvPr id="10" name="圆角矩形标注 9"/>
          <p:cNvSpPr/>
          <p:nvPr>
            <p:custDataLst>
              <p:tags r:id="rId13"/>
            </p:custDataLst>
          </p:nvPr>
        </p:nvSpPr>
        <p:spPr>
          <a:xfrm>
            <a:off x="4106545" y="5325110"/>
            <a:ext cx="723900" cy="339725"/>
          </a:xfrm>
          <a:prstGeom prst="wedgeRoundRectCallout">
            <a:avLst>
              <a:gd name="adj1" fmla="val 88859"/>
              <a:gd name="adj2" fmla="val -9130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200">
                <a:sym typeface="+mn-ea"/>
              </a:rPr>
              <a:t>CCD3</a:t>
            </a:r>
            <a:r>
              <a:rPr lang="zh-CN" altLang="en-US" sz="1200">
                <a:sym typeface="+mn-ea"/>
              </a:rPr>
              <a:t>检测</a:t>
            </a:r>
            <a:endParaRPr lang="zh-CN" sz="1200"/>
          </a:p>
        </p:txBody>
      </p:sp>
      <p:sp>
        <p:nvSpPr>
          <p:cNvPr id="11" name="圆角矩形标注 10"/>
          <p:cNvSpPr/>
          <p:nvPr>
            <p:custDataLst>
              <p:tags r:id="rId14"/>
            </p:custDataLst>
          </p:nvPr>
        </p:nvSpPr>
        <p:spPr>
          <a:xfrm>
            <a:off x="2512060" y="5325110"/>
            <a:ext cx="723900" cy="339725"/>
          </a:xfrm>
          <a:prstGeom prst="wedgeRoundRectCallout">
            <a:avLst>
              <a:gd name="adj1" fmla="val 159824"/>
              <a:gd name="adj2" fmla="val -23710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200">
                <a:sym typeface="+mn-ea"/>
              </a:rPr>
              <a:t>CCD5</a:t>
            </a:r>
            <a:r>
              <a:rPr lang="zh-CN" altLang="en-US" sz="1200">
                <a:sym typeface="+mn-ea"/>
              </a:rPr>
              <a:t>检测</a:t>
            </a:r>
            <a:endParaRPr lang="zh-CN" sz="1200"/>
          </a:p>
        </p:txBody>
      </p:sp>
      <p:sp>
        <p:nvSpPr>
          <p:cNvPr id="13" name="圆角矩形标注 12"/>
          <p:cNvSpPr/>
          <p:nvPr>
            <p:custDataLst>
              <p:tags r:id="rId15"/>
            </p:custDataLst>
          </p:nvPr>
        </p:nvSpPr>
        <p:spPr>
          <a:xfrm>
            <a:off x="4930775" y="6114415"/>
            <a:ext cx="723900" cy="339725"/>
          </a:xfrm>
          <a:prstGeom prst="wedgeRoundRectCallout">
            <a:avLst>
              <a:gd name="adj1" fmla="val 11052"/>
              <a:gd name="adj2" fmla="val -33317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>
                <a:sym typeface="+mn-ea"/>
              </a:rPr>
              <a:t>CCD1</a:t>
            </a:r>
            <a:r>
              <a:rPr lang="zh-CN" altLang="en-US" sz="1200">
                <a:sym typeface="+mn-ea"/>
              </a:rPr>
              <a:t>检测</a:t>
            </a:r>
            <a:endParaRPr lang="zh-CN" sz="1200"/>
          </a:p>
        </p:txBody>
      </p:sp>
      <p:sp>
        <p:nvSpPr>
          <p:cNvPr id="14" name="圆角矩形标注 13"/>
          <p:cNvSpPr/>
          <p:nvPr>
            <p:custDataLst>
              <p:tags r:id="rId16"/>
            </p:custDataLst>
          </p:nvPr>
        </p:nvSpPr>
        <p:spPr>
          <a:xfrm>
            <a:off x="2306320" y="4657725"/>
            <a:ext cx="723900" cy="339725"/>
          </a:xfrm>
          <a:prstGeom prst="wedgeRoundRectCallout">
            <a:avLst>
              <a:gd name="adj1" fmla="val 198859"/>
              <a:gd name="adj2" fmla="val -7598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200">
                <a:sym typeface="+mn-ea"/>
              </a:rPr>
              <a:t>CCD6</a:t>
            </a:r>
            <a:r>
              <a:rPr lang="zh-CN" altLang="en-US" sz="1200">
                <a:sym typeface="+mn-ea"/>
              </a:rPr>
              <a:t>检测</a:t>
            </a:r>
            <a:endParaRPr lang="zh-CN" sz="1200"/>
          </a:p>
        </p:txBody>
      </p:sp>
      <p:sp>
        <p:nvSpPr>
          <p:cNvPr id="15" name="圆角矩形标注 14"/>
          <p:cNvSpPr/>
          <p:nvPr>
            <p:custDataLst>
              <p:tags r:id="rId17"/>
            </p:custDataLst>
          </p:nvPr>
        </p:nvSpPr>
        <p:spPr>
          <a:xfrm>
            <a:off x="2306320" y="3670300"/>
            <a:ext cx="723900" cy="339725"/>
          </a:xfrm>
          <a:prstGeom prst="wedgeRoundRectCallout">
            <a:avLst>
              <a:gd name="adj1" fmla="val 219561"/>
              <a:gd name="adj2" fmla="val 2009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200">
                <a:sym typeface="+mn-ea"/>
              </a:rPr>
              <a:t>CCD8</a:t>
            </a:r>
            <a:r>
              <a:rPr lang="zh-CN" altLang="en-US" sz="1200">
                <a:sym typeface="+mn-ea"/>
              </a:rPr>
              <a:t>检测</a:t>
            </a:r>
            <a:endParaRPr lang="zh-CN" sz="1200"/>
          </a:p>
        </p:txBody>
      </p:sp>
      <p:sp>
        <p:nvSpPr>
          <p:cNvPr id="16" name="圆角矩形标注 15"/>
          <p:cNvSpPr/>
          <p:nvPr>
            <p:custDataLst>
              <p:tags r:id="rId18"/>
            </p:custDataLst>
          </p:nvPr>
        </p:nvSpPr>
        <p:spPr>
          <a:xfrm>
            <a:off x="2306320" y="3148330"/>
            <a:ext cx="723900" cy="339725"/>
          </a:xfrm>
          <a:prstGeom prst="wedgeRoundRectCallout">
            <a:avLst>
              <a:gd name="adj1" fmla="val 219561"/>
              <a:gd name="adj2" fmla="val 15261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200">
                <a:sym typeface="+mn-ea"/>
              </a:rPr>
              <a:t>CCD9</a:t>
            </a:r>
            <a:r>
              <a:rPr lang="zh-CN" altLang="en-US" sz="1200">
                <a:sym typeface="+mn-ea"/>
              </a:rPr>
              <a:t>检测</a:t>
            </a:r>
            <a:endParaRPr lang="zh-CN" sz="1200"/>
          </a:p>
        </p:txBody>
      </p:sp>
      <p:sp>
        <p:nvSpPr>
          <p:cNvPr id="17" name="圆角矩形标注 16"/>
          <p:cNvSpPr/>
          <p:nvPr>
            <p:custDataLst>
              <p:tags r:id="rId19"/>
            </p:custDataLst>
          </p:nvPr>
        </p:nvSpPr>
        <p:spPr>
          <a:xfrm>
            <a:off x="2306320" y="4192270"/>
            <a:ext cx="723900" cy="339725"/>
          </a:xfrm>
          <a:prstGeom prst="wedgeRoundRectCallout">
            <a:avLst>
              <a:gd name="adj1" fmla="val 222017"/>
              <a:gd name="adj2" fmla="val -12271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200">
                <a:sym typeface="+mn-ea"/>
              </a:rPr>
              <a:t>CCD7</a:t>
            </a:r>
            <a:r>
              <a:rPr lang="zh-CN" altLang="en-US" sz="1200">
                <a:sym typeface="+mn-ea"/>
              </a:rPr>
              <a:t>检测</a:t>
            </a:r>
            <a:endParaRPr lang="zh-CN" sz="1200"/>
          </a:p>
        </p:txBody>
      </p:sp>
      <p:sp>
        <p:nvSpPr>
          <p:cNvPr id="19" name="圆角矩形标注 18"/>
          <p:cNvSpPr/>
          <p:nvPr>
            <p:custDataLst>
              <p:tags r:id="rId20"/>
            </p:custDataLst>
          </p:nvPr>
        </p:nvSpPr>
        <p:spPr>
          <a:xfrm>
            <a:off x="2306320" y="2468880"/>
            <a:ext cx="723900" cy="339725"/>
          </a:xfrm>
          <a:prstGeom prst="wedgeRoundRectCallout">
            <a:avLst>
              <a:gd name="adj1" fmla="val 219561"/>
              <a:gd name="adj2" fmla="val 22102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200">
                <a:sym typeface="+mn-ea"/>
              </a:rPr>
              <a:t>CCD10</a:t>
            </a:r>
            <a:r>
              <a:rPr lang="zh-CN" altLang="en-US" sz="1200">
                <a:sym typeface="+mn-ea"/>
              </a:rPr>
              <a:t>检测</a:t>
            </a:r>
            <a:endParaRPr lang="zh-CN" sz="1200"/>
          </a:p>
        </p:txBody>
      </p:sp>
    </p:spTree>
    <p:custDataLst>
      <p:tags r:id="rId2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9"/>
          <p:cNvSpPr/>
          <p:nvPr/>
        </p:nvSpPr>
        <p:spPr>
          <a:xfrm>
            <a:off x="561865" y="1081074"/>
            <a:ext cx="5262879" cy="532193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3970" algn="l" rtl="0" eaLnBrk="0">
              <a:lnSpc>
                <a:spcPts val="2570"/>
              </a:lnSpc>
            </a:pPr>
            <a:r>
              <a:rPr sz="1700" spc="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一.实验室与现场差</a:t>
            </a:r>
            <a:r>
              <a:rPr sz="1700" spc="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异</a:t>
            </a:r>
            <a:endParaRPr lang="en-US" altLang="en-US" sz="1700" dirty="0"/>
          </a:p>
          <a:p>
            <a:pPr marL="12700" indent="635" algn="l" rtl="0" eaLnBrk="0">
              <a:lnSpc>
                <a:spcPct val="125000"/>
              </a:lnSpc>
              <a:spcBef>
                <a:spcPts val="10"/>
              </a:spcBef>
            </a:pPr>
            <a:r>
              <a:rPr sz="1500" spc="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评估报告由实验室测试所得</a:t>
            </a:r>
            <a:r>
              <a:rPr sz="1500" spc="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spc="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，成像效果可能与现场实际</a:t>
            </a:r>
            <a:r>
              <a:rPr sz="1500" spc="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成</a:t>
            </a:r>
            <a:r>
              <a:rPr sz="150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sz="1500" spc="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像效果存在一定程度的差异。</a:t>
            </a:r>
            <a:r>
              <a:rPr sz="1500" spc="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1500" spc="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正式上线使用前</a:t>
            </a:r>
            <a:r>
              <a:rPr sz="1500" spc="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，建议先在</a:t>
            </a:r>
            <a:r>
              <a:rPr sz="150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sz="1500" spc="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产线设备上进行测试</a:t>
            </a:r>
            <a:r>
              <a:rPr sz="1500" spc="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spc="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，待检测系统稳定后再上线</a:t>
            </a:r>
            <a:r>
              <a:rPr sz="1500" spc="7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使</a:t>
            </a:r>
            <a:r>
              <a:rPr sz="150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用。</a:t>
            </a:r>
            <a:r>
              <a:rPr sz="150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</a:t>
            </a:r>
            <a:r>
              <a:rPr sz="1700" spc="10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二.光学系统适用范</a:t>
            </a:r>
            <a:r>
              <a:rPr sz="170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围</a:t>
            </a:r>
            <a:endParaRPr lang="en-US" altLang="en-US" sz="1700" dirty="0"/>
          </a:p>
          <a:p>
            <a:pPr marL="12700" algn="l" rtl="0" eaLnBrk="0">
              <a:lnSpc>
                <a:spcPct val="117000"/>
              </a:lnSpc>
              <a:spcBef>
                <a:spcPts val="415"/>
              </a:spcBef>
            </a:pPr>
            <a:r>
              <a:rPr sz="1500" spc="10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影像系统的光学打光系统是根据待检测产品的缺陷项目</a:t>
            </a:r>
            <a:r>
              <a:rPr sz="1500" spc="7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进</a:t>
            </a:r>
            <a:r>
              <a:rPr sz="150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sz="1500" spc="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行定制的</a:t>
            </a:r>
            <a:r>
              <a:rPr sz="1500" spc="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spc="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，对于其要求以外的缺陷项目的特征显现并不</a:t>
            </a:r>
            <a:r>
              <a:rPr sz="1500" spc="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</a:t>
            </a:r>
            <a:r>
              <a:rPr sz="150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sz="1500" spc="7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定适用</a:t>
            </a:r>
            <a:r>
              <a:rPr sz="1500" spc="7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spc="7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，故无法兼容技术要求以外的检测需求</a:t>
            </a:r>
            <a:r>
              <a:rPr sz="1500" spc="6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en-US" altLang="en-US" sz="1500" dirty="0"/>
          </a:p>
          <a:p>
            <a:pPr marL="17145" algn="l" rtl="0" eaLnBrk="0">
              <a:lnSpc>
                <a:spcPts val="2105"/>
              </a:lnSpc>
              <a:spcBef>
                <a:spcPts val="800"/>
              </a:spcBef>
            </a:pPr>
            <a:r>
              <a:rPr sz="1700" spc="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三.视觉精度干扰因</a:t>
            </a:r>
            <a:r>
              <a:rPr sz="1700" spc="6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素</a:t>
            </a:r>
            <a:endParaRPr lang="en-US" altLang="en-US" sz="1700" dirty="0"/>
          </a:p>
          <a:p>
            <a:pPr marL="12700" algn="l" rtl="0" eaLnBrk="0">
              <a:lnSpc>
                <a:spcPct val="117000"/>
              </a:lnSpc>
              <a:spcBef>
                <a:spcPts val="485"/>
              </a:spcBef>
            </a:pPr>
            <a:r>
              <a:rPr sz="1500" spc="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视觉检测精度是相对于固定的检测区域而言</a:t>
            </a:r>
            <a:r>
              <a:rPr sz="1500" spc="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spc="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，如若在使</a:t>
            </a:r>
            <a:r>
              <a:rPr sz="1500" spc="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用</a:t>
            </a:r>
            <a:r>
              <a:rPr sz="150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sz="1500" spc="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过程中人为的扩大或缩小实际检测区域的范围</a:t>
            </a:r>
            <a:r>
              <a:rPr sz="1500" spc="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spc="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，将导致</a:t>
            </a:r>
            <a:r>
              <a:rPr sz="1500" spc="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影</a:t>
            </a:r>
            <a:r>
              <a:rPr sz="150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sz="1500" spc="10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像系统的检测精度发生相应的变</a:t>
            </a:r>
            <a:r>
              <a:rPr sz="1500" spc="7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化</a:t>
            </a:r>
            <a:r>
              <a:rPr sz="150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en-US" altLang="en-US" sz="1500" dirty="0"/>
          </a:p>
          <a:p>
            <a:pPr marL="31115" algn="l" rtl="0" eaLnBrk="0">
              <a:lnSpc>
                <a:spcPct val="97000"/>
              </a:lnSpc>
              <a:spcBef>
                <a:spcPts val="805"/>
              </a:spcBef>
            </a:pPr>
            <a:r>
              <a:rPr sz="1700" spc="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四.软件检测适用范</a:t>
            </a:r>
            <a:r>
              <a:rPr sz="1700" spc="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围</a:t>
            </a:r>
            <a:endParaRPr lang="en-US" altLang="en-US" sz="1700" dirty="0"/>
          </a:p>
          <a:p>
            <a:pPr marL="12700" indent="0" algn="l" rtl="0" eaLnBrk="0">
              <a:lnSpc>
                <a:spcPct val="113000"/>
              </a:lnSpc>
              <a:spcBef>
                <a:spcPts val="430"/>
              </a:spcBef>
            </a:pPr>
            <a:r>
              <a:rPr sz="1500" spc="6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影像系统的检测工具是依据不同产品、</a:t>
            </a:r>
            <a:r>
              <a:rPr sz="1500" spc="6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1500" spc="6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不同检测要求以</a:t>
            </a:r>
            <a:r>
              <a:rPr sz="1500" spc="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及</a:t>
            </a:r>
            <a:r>
              <a:rPr sz="150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sz="1500" spc="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产线生产人员的使用习惯进行开发的</a:t>
            </a:r>
            <a:r>
              <a:rPr sz="1500" spc="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spc="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，属于定制化。</a:t>
            </a:r>
            <a:r>
              <a:rPr sz="1500" spc="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因此，</a:t>
            </a:r>
            <a:r>
              <a:rPr sz="150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1500" spc="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在系统上线稳定使用后</a:t>
            </a:r>
            <a:r>
              <a:rPr sz="1500" spc="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spc="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sz="1500" spc="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1500" spc="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为保证系统检测的准确性</a:t>
            </a:r>
            <a:r>
              <a:rPr sz="150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50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150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稳定</a:t>
            </a:r>
            <a:r>
              <a:rPr sz="150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sz="1500" spc="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性</a:t>
            </a:r>
            <a:r>
              <a:rPr sz="1500" spc="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spc="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，我司不建议临时增加或更改已经确定的缺陷检项</a:t>
            </a:r>
            <a:r>
              <a:rPr sz="1500" spc="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目</a:t>
            </a:r>
            <a:r>
              <a:rPr sz="150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50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</a:t>
            </a:r>
            <a:r>
              <a:rPr sz="1500" spc="7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位置等</a:t>
            </a:r>
            <a:r>
              <a:rPr sz="1500" spc="6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en-US" altLang="en-US" sz="1500" dirty="0"/>
          </a:p>
        </p:txBody>
      </p:sp>
      <p:sp>
        <p:nvSpPr>
          <p:cNvPr id="50" name="textbox 50"/>
          <p:cNvSpPr/>
          <p:nvPr/>
        </p:nvSpPr>
        <p:spPr>
          <a:xfrm>
            <a:off x="6152667" y="1104620"/>
            <a:ext cx="5143500" cy="460184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5240" algn="l" rtl="0" eaLnBrk="0">
              <a:lnSpc>
                <a:spcPts val="2065"/>
              </a:lnSpc>
            </a:pPr>
            <a:r>
              <a:rPr sz="1700" spc="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五.影像系统适用范</a:t>
            </a:r>
            <a:r>
              <a:rPr sz="1700" spc="7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围</a:t>
            </a:r>
            <a:endParaRPr lang="en-US" altLang="en-US" sz="1700" dirty="0"/>
          </a:p>
          <a:p>
            <a:pPr marL="14605" indent="-635" algn="l" rtl="0" eaLnBrk="0">
              <a:lnSpc>
                <a:spcPct val="120000"/>
              </a:lnSpc>
              <a:spcBef>
                <a:spcPts val="540"/>
              </a:spcBef>
            </a:pPr>
            <a:r>
              <a:rPr sz="1500" spc="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该系统仅能够适用于现场所提供样品的检测</a:t>
            </a:r>
            <a:r>
              <a:rPr sz="1500" spc="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spc="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，如后续在</a:t>
            </a:r>
            <a:r>
              <a:rPr sz="1500" spc="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使</a:t>
            </a:r>
            <a:r>
              <a:rPr sz="150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spc="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用的过程中待测产品的外形尺寸、</a:t>
            </a:r>
            <a:r>
              <a:rPr sz="1500" spc="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1500" spc="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结构、</a:t>
            </a:r>
            <a:r>
              <a:rPr sz="1500" spc="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1500" spc="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材</a:t>
            </a:r>
            <a:r>
              <a:rPr sz="150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质与所提供的</a:t>
            </a:r>
            <a:r>
              <a:rPr sz="150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spc="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实验测试样件不一致时</a:t>
            </a:r>
            <a:r>
              <a:rPr sz="1500" spc="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spc="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，我司无法保证其产品的最终检</a:t>
            </a:r>
            <a:r>
              <a:rPr sz="1500" spc="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出</a:t>
            </a:r>
            <a:r>
              <a:rPr sz="150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spc="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率</a:t>
            </a:r>
            <a:r>
              <a:rPr sz="1500" spc="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spc="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，若需变更优化</a:t>
            </a:r>
            <a:r>
              <a:rPr sz="1500" spc="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spc="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，费用由贵司</a:t>
            </a:r>
            <a:r>
              <a:rPr sz="1500" spc="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承</a:t>
            </a:r>
            <a:r>
              <a:rPr sz="150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担。</a:t>
            </a:r>
            <a:endParaRPr lang="en-US" altLang="en-US" sz="1500" dirty="0"/>
          </a:p>
          <a:p>
            <a:pPr marL="16510" algn="l" rtl="0" eaLnBrk="0">
              <a:lnSpc>
                <a:spcPct val="97000"/>
              </a:lnSpc>
              <a:spcBef>
                <a:spcPts val="1000"/>
              </a:spcBef>
            </a:pPr>
            <a:r>
              <a:rPr sz="1700" spc="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六.现场工作环境要</a:t>
            </a:r>
            <a:r>
              <a:rPr sz="1700" spc="6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求</a:t>
            </a:r>
            <a:endParaRPr lang="en-US" altLang="en-US" sz="1700" dirty="0"/>
          </a:p>
          <a:p>
            <a:pPr marL="13335" indent="1270" algn="l" rtl="0" eaLnBrk="0">
              <a:lnSpc>
                <a:spcPct val="130000"/>
              </a:lnSpc>
              <a:spcBef>
                <a:spcPts val="95"/>
              </a:spcBef>
            </a:pPr>
            <a:r>
              <a:rPr sz="150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无粉尘、</a:t>
            </a:r>
            <a:r>
              <a:rPr sz="150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150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无油污、</a:t>
            </a:r>
            <a:r>
              <a:rPr sz="150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150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无腐蚀性物质、</a:t>
            </a:r>
            <a:r>
              <a:rPr sz="150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150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无强光(如阳</a:t>
            </a:r>
            <a:r>
              <a:rPr sz="150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光或白炽</a:t>
            </a:r>
            <a:r>
              <a:rPr sz="150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sz="1500" spc="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灯)</a:t>
            </a:r>
            <a:r>
              <a:rPr sz="1500" spc="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en-US" altLang="en-US" sz="1500" dirty="0"/>
          </a:p>
          <a:p>
            <a:pPr marL="16510" algn="l" rtl="0" eaLnBrk="0">
              <a:lnSpc>
                <a:spcPct val="98000"/>
              </a:lnSpc>
              <a:spcBef>
                <a:spcPts val="855"/>
              </a:spcBef>
            </a:pPr>
            <a:r>
              <a:rPr sz="1700" spc="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七.通讯协</a:t>
            </a:r>
            <a:r>
              <a:rPr sz="1700" spc="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议</a:t>
            </a:r>
            <a:endParaRPr lang="en-US" altLang="en-US" sz="1700" dirty="0"/>
          </a:p>
          <a:p>
            <a:pPr marL="27305" indent="-14605" algn="l" rtl="0" eaLnBrk="0">
              <a:lnSpc>
                <a:spcPct val="142000"/>
              </a:lnSpc>
              <a:spcBef>
                <a:spcPts val="55"/>
              </a:spcBef>
            </a:pPr>
            <a:r>
              <a:rPr sz="1500" spc="10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我司视觉通信协议为:</a:t>
            </a:r>
            <a:r>
              <a:rPr sz="150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IO</a:t>
            </a:r>
            <a:r>
              <a:rPr sz="1500" spc="10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(二入八出),</a:t>
            </a:r>
            <a:r>
              <a:rPr sz="150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TCP</a:t>
            </a:r>
            <a:r>
              <a:rPr sz="1500" spc="10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sz="150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IP</a:t>
            </a:r>
            <a:r>
              <a:rPr sz="1500" spc="10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自由协议,</a:t>
            </a:r>
            <a:r>
              <a:rPr sz="1500" spc="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sz="150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32</a:t>
            </a:r>
            <a:r>
              <a:rPr sz="150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sz="1500" spc="1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串口通讯,</a:t>
            </a:r>
            <a:r>
              <a:rPr sz="150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ModbusTCP</a:t>
            </a:r>
            <a:r>
              <a:rPr sz="1500" spc="1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sz="150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IP</a:t>
            </a:r>
            <a:r>
              <a:rPr sz="1500" spc="1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sz="150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RTU</a:t>
            </a:r>
            <a:r>
              <a:rPr sz="1500" spc="1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en-US" altLang="en-US" sz="1500" dirty="0"/>
          </a:p>
          <a:p>
            <a:pPr marL="12700" algn="l" rtl="0" eaLnBrk="0">
              <a:lnSpc>
                <a:spcPct val="98000"/>
              </a:lnSpc>
              <a:spcBef>
                <a:spcPts val="655"/>
              </a:spcBef>
            </a:pPr>
            <a:r>
              <a:rPr sz="1700" spc="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八.服务调试范</a:t>
            </a:r>
            <a:r>
              <a:rPr sz="1700" spc="7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围</a:t>
            </a:r>
            <a:endParaRPr lang="en-US" altLang="en-US" sz="1700" dirty="0"/>
          </a:p>
          <a:p>
            <a:pPr marL="13335" indent="0" algn="l" rtl="0" eaLnBrk="0">
              <a:lnSpc>
                <a:spcPct val="110000"/>
              </a:lnSpc>
              <a:spcBef>
                <a:spcPts val="425"/>
              </a:spcBef>
            </a:pPr>
            <a:r>
              <a:rPr sz="1500" spc="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针对兼容型号、</a:t>
            </a:r>
            <a:r>
              <a:rPr sz="1500" spc="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1500" spc="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尺寸较多的项目</a:t>
            </a:r>
            <a:r>
              <a:rPr sz="1500" spc="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spc="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，我司仅提供</a:t>
            </a:r>
            <a:r>
              <a:rPr sz="1500" spc="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spc="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1-2</a:t>
            </a:r>
            <a:r>
              <a:rPr sz="1500" spc="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spc="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种</a:t>
            </a:r>
            <a:r>
              <a:rPr sz="150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产品</a:t>
            </a:r>
            <a:r>
              <a:rPr sz="150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spc="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调试服务</a:t>
            </a:r>
            <a:r>
              <a:rPr sz="1500" spc="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spc="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sz="1500" spc="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1500" spc="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并以此作为验收标准</a:t>
            </a:r>
            <a:r>
              <a:rPr sz="1500" spc="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spc="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，其余的兼容型</a:t>
            </a:r>
            <a:r>
              <a:rPr sz="150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号</a:t>
            </a:r>
            <a:r>
              <a:rPr sz="150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，我司</a:t>
            </a:r>
            <a:r>
              <a:rPr sz="150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spc="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提供技术</a:t>
            </a:r>
            <a:r>
              <a:rPr sz="150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培训</a:t>
            </a:r>
            <a:r>
              <a:rPr sz="150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sz="150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150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由客户自行调试。</a:t>
            </a:r>
            <a:endParaRPr lang="en-US" altLang="en-US" sz="1500" dirty="0"/>
          </a:p>
        </p:txBody>
      </p:sp>
      <p:sp>
        <p:nvSpPr>
          <p:cNvPr id="51" name="rect"/>
          <p:cNvSpPr/>
          <p:nvPr/>
        </p:nvSpPr>
        <p:spPr>
          <a:xfrm>
            <a:off x="0" y="6732904"/>
            <a:ext cx="12192000" cy="125095"/>
          </a:xfrm>
          <a:prstGeom prst="rect">
            <a:avLst/>
          </a:prstGeom>
          <a:solidFill>
            <a:srgbClr val="DA6D0D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52" name="textbox 52"/>
          <p:cNvSpPr/>
          <p:nvPr/>
        </p:nvSpPr>
        <p:spPr>
          <a:xfrm>
            <a:off x="563992" y="306572"/>
            <a:ext cx="2272664" cy="52450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3930"/>
              </a:lnSpc>
            </a:pPr>
            <a:r>
              <a:rPr lang="en-US" sz="3200" spc="-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sz="3200" spc="-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zh-CN" sz="3200" spc="-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检测说明</a:t>
            </a:r>
            <a:endParaRPr lang="zh-CN" sz="3200" spc="-4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3" name="picture 5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10977371" y="18288"/>
            <a:ext cx="998219" cy="806195"/>
          </a:xfrm>
          <a:prstGeom prst="rect">
            <a:avLst/>
          </a:prstGeom>
        </p:spPr>
      </p:pic>
      <p:sp>
        <p:nvSpPr>
          <p:cNvPr id="54" name="textbox 54"/>
          <p:cNvSpPr/>
          <p:nvPr/>
        </p:nvSpPr>
        <p:spPr>
          <a:xfrm>
            <a:off x="5935979" y="6488429"/>
            <a:ext cx="1504950" cy="21526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05000"/>
              </a:lnSpc>
            </a:pPr>
            <a:endParaRPr lang="en-US" altLang="en-US" sz="300" dirty="0"/>
          </a:p>
          <a:p>
            <a:pPr marL="189230" algn="l" rtl="0" eaLnBrk="0">
              <a:lnSpc>
                <a:spcPts val="1115"/>
              </a:lnSpc>
              <a:spcBef>
                <a:spcPts val="0"/>
              </a:spcBef>
              <a:tabLst>
                <a:tab pos="228600" algn="l"/>
              </a:tabLst>
            </a:pPr>
            <a:r>
              <a:rPr sz="900" spc="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	</a:t>
            </a:r>
            <a:r>
              <a:rPr sz="900" spc="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http</a:t>
            </a:r>
            <a:r>
              <a:rPr sz="900" spc="19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://</a:t>
            </a:r>
            <a:r>
              <a:rPr sz="900" spc="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www</a:t>
            </a:r>
            <a:r>
              <a:rPr sz="900" spc="19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.</a:t>
            </a:r>
            <a:r>
              <a:rPr sz="900" spc="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xmbsy</a:t>
            </a:r>
            <a:r>
              <a:rPr sz="900" spc="18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.</a:t>
            </a:r>
            <a:r>
              <a:rPr sz="900" spc="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net</a:t>
            </a:r>
            <a:endParaRPr lang="en-US" altLang="en-US" sz="900" dirty="0"/>
          </a:p>
        </p:txBody>
      </p:sp>
      <p:pic>
        <p:nvPicPr>
          <p:cNvPr id="55" name="picture 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5948679" y="6501129"/>
            <a:ext cx="176529" cy="176529"/>
          </a:xfrm>
          <a:prstGeom prst="rect">
            <a:avLst/>
          </a:prstGeom>
        </p:spPr>
      </p:pic>
      <p:sp>
        <p:nvSpPr>
          <p:cNvPr id="56" name="textbox 56"/>
          <p:cNvSpPr/>
          <p:nvPr/>
        </p:nvSpPr>
        <p:spPr>
          <a:xfrm>
            <a:off x="130282" y="6539267"/>
            <a:ext cx="1925954" cy="16891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1125"/>
              </a:lnSpc>
            </a:pPr>
            <a:r>
              <a:rPr sz="900" spc="10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厦门博视源机器视觉技术有限公</a:t>
            </a:r>
            <a:r>
              <a:rPr sz="900" spc="6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司</a:t>
            </a:r>
            <a:endParaRPr lang="en-US" altLang="en-US" sz="900" dirty="0"/>
          </a:p>
        </p:txBody>
      </p:sp>
      <p:sp>
        <p:nvSpPr>
          <p:cNvPr id="57" name="textbox 57"/>
          <p:cNvSpPr/>
          <p:nvPr/>
        </p:nvSpPr>
        <p:spPr>
          <a:xfrm>
            <a:off x="10008823" y="6513037"/>
            <a:ext cx="1688464" cy="19367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1320"/>
              </a:lnSpc>
            </a:pPr>
            <a:r>
              <a:rPr sz="1000" spc="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Confidential</a:t>
            </a:r>
            <a:r>
              <a:rPr sz="1000" spc="3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1000" spc="29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1000" spc="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Information</a:t>
            </a:r>
            <a:endParaRPr lang="en-US" altLang="en-US" sz="1000" dirty="0"/>
          </a:p>
        </p:txBody>
      </p:sp>
      <p:sp>
        <p:nvSpPr>
          <p:cNvPr id="58" name="textbox 58"/>
          <p:cNvSpPr/>
          <p:nvPr/>
        </p:nvSpPr>
        <p:spPr>
          <a:xfrm>
            <a:off x="10074961" y="6353016"/>
            <a:ext cx="1489075" cy="17843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5000"/>
              </a:lnSpc>
            </a:pPr>
            <a:endParaRPr lang="en-US" altLang="en-US" sz="100" dirty="0"/>
          </a:p>
          <a:p>
            <a:pPr marL="12700" algn="l" rtl="0" eaLnBrk="0">
              <a:lnSpc>
                <a:spcPct val="100000"/>
              </a:lnSpc>
            </a:pPr>
            <a:r>
              <a:rPr sz="1000" spc="4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保密资料</a:t>
            </a:r>
            <a:r>
              <a:rPr sz="1000" spc="4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  </a:t>
            </a:r>
            <a:r>
              <a:rPr sz="1000" spc="4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版权所</a:t>
            </a:r>
            <a:r>
              <a:rPr sz="1000" spc="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有</a:t>
            </a:r>
            <a:endParaRPr lang="en-US" altLang="en-US" sz="1000" dirty="0"/>
          </a:p>
        </p:txBody>
      </p:sp>
      <p:sp>
        <p:nvSpPr>
          <p:cNvPr id="59" name="rect"/>
          <p:cNvSpPr/>
          <p:nvPr/>
        </p:nvSpPr>
        <p:spPr>
          <a:xfrm>
            <a:off x="0" y="263652"/>
            <a:ext cx="381000" cy="467867"/>
          </a:xfrm>
          <a:prstGeom prst="rect">
            <a:avLst/>
          </a:prstGeom>
          <a:solidFill>
            <a:srgbClr val="D6680F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60" name="rect"/>
          <p:cNvSpPr/>
          <p:nvPr/>
        </p:nvSpPr>
        <p:spPr>
          <a:xfrm>
            <a:off x="2893695" y="528320"/>
            <a:ext cx="8003539" cy="19684"/>
          </a:xfrm>
          <a:prstGeom prst="rect">
            <a:avLst/>
          </a:prstGeom>
          <a:solidFill>
            <a:srgbClr val="BFBFBF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61" name="textbox 61"/>
          <p:cNvSpPr/>
          <p:nvPr/>
        </p:nvSpPr>
        <p:spPr>
          <a:xfrm>
            <a:off x="4636770" y="6524625"/>
            <a:ext cx="1003935" cy="19303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23000"/>
              </a:lnSpc>
            </a:pPr>
            <a:endParaRPr lang="en-US" altLang="en-US" sz="200" dirty="0"/>
          </a:p>
          <a:p>
            <a:pPr marL="153035" algn="l" rtl="0" eaLnBrk="0">
              <a:lnSpc>
                <a:spcPct val="86000"/>
              </a:lnSpc>
              <a:spcBef>
                <a:spcPts val="0"/>
              </a:spcBef>
              <a:tabLst>
                <a:tab pos="233045" algn="l"/>
              </a:tabLst>
            </a:pPr>
            <a:r>
              <a:rPr sz="900" spc="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	</a:t>
            </a:r>
            <a:r>
              <a:rPr sz="900" spc="5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0592-607781</a:t>
            </a:r>
            <a:r>
              <a:rPr sz="900" spc="1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0</a:t>
            </a:r>
            <a:endParaRPr lang="en-US" altLang="en-US" sz="900" dirty="0"/>
          </a:p>
        </p:txBody>
      </p:sp>
      <p:pic>
        <p:nvPicPr>
          <p:cNvPr id="62" name="picture 6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4649470" y="6537325"/>
            <a:ext cx="140334" cy="14033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2893695" y="532130"/>
            <a:ext cx="8003540" cy="120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461645" y="263525"/>
            <a:ext cx="3940810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</a:rPr>
              <a:t>5</a:t>
            </a:r>
            <a:r>
              <a:rPr lang="zh-CN" altLang="en-US" sz="3200" dirty="0">
                <a:latin typeface="微软雅黑" panose="020B0503020204020204" charset="-122"/>
                <a:ea typeface="微软雅黑" panose="020B0503020204020204" charset="-122"/>
              </a:rPr>
              <a:t>、视觉检测分析 </a:t>
            </a:r>
            <a:endParaRPr lang="zh-CN" altLang="en-US" sz="32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461744" y="1116965"/>
          <a:ext cx="10830656" cy="4892675"/>
        </p:xfrm>
        <a:graphic>
          <a:graphicData uri="http://schemas.openxmlformats.org/drawingml/2006/table">
            <a:tbl>
              <a:tblPr firstRow="1" bandRow="1">
                <a:effectLst/>
                <a:tableStyleId>{F2DE63D5-997A-4646-A377-4702673A728D}</a:tableStyleId>
              </a:tblPr>
              <a:tblGrid>
                <a:gridCol w="1768475"/>
                <a:gridCol w="3646853"/>
                <a:gridCol w="1145540"/>
                <a:gridCol w="4269788"/>
              </a:tblGrid>
              <a:tr h="33528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检测产品规格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ea typeface="宋体" panose="02010600030101010101" pitchFamily="2" charset="-122"/>
                        </a:rPr>
                        <a:t>相机</a:t>
                      </a:r>
                      <a:r>
                        <a:rPr lang="en-US" altLang="zh-CN" sz="1600" dirty="0"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600" dirty="0">
                        <a:ea typeface="宋体" panose="0201060003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检测内容：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破损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检测判定标准：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600" b="1" spc="12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思源黑体" panose="020B0400000000000000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245"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>
                          <a:ln>
                            <a:noFill/>
                          </a:ln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效果图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600" b="1" dirty="0">
                          <a:ln>
                            <a:noFill/>
                          </a:ln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放大效果图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886835">
                <a:tc gridSpan="4">
                  <a:txBody>
                    <a:bodyPr/>
                    <a:lstStyle/>
                    <a:p>
                      <a:pPr algn="ctr"/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cxnSp>
        <p:nvCxnSpPr>
          <p:cNvPr id="3" name="直接连接符 2"/>
          <p:cNvCxnSpPr>
            <a:endCxn id="2" idx="2"/>
          </p:cNvCxnSpPr>
          <p:nvPr/>
        </p:nvCxnSpPr>
        <p:spPr>
          <a:xfrm flipH="1">
            <a:off x="5876925" y="2113280"/>
            <a:ext cx="5080" cy="38963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 descr="Image_202501170959399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9825" y="2346960"/>
            <a:ext cx="4098290" cy="3429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3420" y="2527935"/>
            <a:ext cx="3219450" cy="3067050"/>
          </a:xfrm>
          <a:prstGeom prst="rect">
            <a:avLst/>
          </a:prstGeom>
        </p:spPr>
      </p:pic>
      <p:cxnSp>
        <p:nvCxnSpPr>
          <p:cNvPr id="10" name="直接箭头连接符 9"/>
          <p:cNvCxnSpPr/>
          <p:nvPr/>
        </p:nvCxnSpPr>
        <p:spPr>
          <a:xfrm>
            <a:off x="2576195" y="3949065"/>
            <a:ext cx="5038725" cy="36195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2221865" y="3785870"/>
            <a:ext cx="270510" cy="28702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2893695" y="532130"/>
            <a:ext cx="8003540" cy="120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461645" y="263525"/>
            <a:ext cx="3940810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</a:rPr>
              <a:t>5</a:t>
            </a:r>
            <a:r>
              <a:rPr lang="zh-CN" altLang="en-US" sz="3200" dirty="0">
                <a:latin typeface="微软雅黑" panose="020B0503020204020204" charset="-122"/>
                <a:ea typeface="微软雅黑" panose="020B0503020204020204" charset="-122"/>
              </a:rPr>
              <a:t>、视觉检测分析 </a:t>
            </a:r>
            <a:endParaRPr lang="zh-CN" altLang="en-US" sz="32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461744" y="1116965"/>
          <a:ext cx="10830656" cy="4892675"/>
        </p:xfrm>
        <a:graphic>
          <a:graphicData uri="http://schemas.openxmlformats.org/drawingml/2006/table">
            <a:tbl>
              <a:tblPr firstRow="1" bandRow="1">
                <a:effectLst/>
                <a:tableStyleId>{F2DE63D5-997A-4646-A377-4702673A728D}</a:tableStyleId>
              </a:tblPr>
              <a:tblGrid>
                <a:gridCol w="1768475"/>
                <a:gridCol w="3646853"/>
                <a:gridCol w="1145540"/>
                <a:gridCol w="4269788"/>
              </a:tblGrid>
              <a:tr h="33528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检测产品规格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ea typeface="宋体" panose="02010600030101010101" pitchFamily="2" charset="-122"/>
                        </a:rPr>
                        <a:t>相机</a:t>
                      </a:r>
                      <a:r>
                        <a:rPr lang="en-US" altLang="zh-CN" sz="1600" dirty="0"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600" dirty="0">
                        <a:ea typeface="宋体" panose="0201060003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检测内容：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反胶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检测判定标准：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600" b="1" spc="12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思源黑体" panose="020B0400000000000000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245"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>
                          <a:ln>
                            <a:noFill/>
                          </a:ln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效果图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放大效果图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886835">
                <a:tc gridSpan="4">
                  <a:txBody>
                    <a:bodyPr/>
                    <a:lstStyle/>
                    <a:p>
                      <a:pPr algn="ctr"/>
                      <a:endParaRPr lang="zh-CN" altLang="en-US" sz="1400" b="1" dirty="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  <a:p>
                      <a:pPr algn="ctr"/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cxnSp>
        <p:nvCxnSpPr>
          <p:cNvPr id="3" name="直接连接符 2"/>
          <p:cNvCxnSpPr>
            <a:endCxn id="2" idx="2"/>
          </p:cNvCxnSpPr>
          <p:nvPr/>
        </p:nvCxnSpPr>
        <p:spPr>
          <a:xfrm flipH="1">
            <a:off x="5876925" y="2113280"/>
            <a:ext cx="5080" cy="38963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 descr="Image_202501170958334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115" y="2315845"/>
            <a:ext cx="4171950" cy="349059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3395" y="2315845"/>
            <a:ext cx="3476625" cy="330517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221865" y="3496945"/>
            <a:ext cx="1137285" cy="118554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3" name="直接箭头连接符 12"/>
          <p:cNvCxnSpPr/>
          <p:nvPr/>
        </p:nvCxnSpPr>
        <p:spPr>
          <a:xfrm flipV="1">
            <a:off x="3414395" y="4321175"/>
            <a:ext cx="3801110" cy="15176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2893695" y="532130"/>
            <a:ext cx="8003540" cy="120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461645" y="263525"/>
            <a:ext cx="3940810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</a:rPr>
              <a:t>5</a:t>
            </a:r>
            <a:r>
              <a:rPr lang="zh-CN" altLang="en-US" sz="3200" dirty="0">
                <a:latin typeface="微软雅黑" panose="020B0503020204020204" charset="-122"/>
                <a:ea typeface="微软雅黑" panose="020B0503020204020204" charset="-122"/>
              </a:rPr>
              <a:t>、视觉检测分析 </a:t>
            </a:r>
            <a:endParaRPr lang="zh-CN" altLang="en-US" sz="32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461744" y="1116965"/>
          <a:ext cx="10830656" cy="4892675"/>
        </p:xfrm>
        <a:graphic>
          <a:graphicData uri="http://schemas.openxmlformats.org/drawingml/2006/table">
            <a:tbl>
              <a:tblPr firstRow="1" bandRow="1">
                <a:effectLst/>
                <a:tableStyleId>{F2DE63D5-997A-4646-A377-4702673A728D}</a:tableStyleId>
              </a:tblPr>
              <a:tblGrid>
                <a:gridCol w="1768475"/>
                <a:gridCol w="3646853"/>
                <a:gridCol w="1145540"/>
                <a:gridCol w="4269788"/>
              </a:tblGrid>
              <a:tr h="33528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检测产品规格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ea typeface="宋体" panose="02010600030101010101" pitchFamily="2" charset="-122"/>
                        </a:rPr>
                        <a:t>相机</a:t>
                      </a:r>
                      <a:r>
                        <a:rPr lang="en-US" altLang="zh-CN" sz="1600" dirty="0">
                          <a:ea typeface="宋体" panose="02010600030101010101" pitchFamily="2" charset="-122"/>
                        </a:rPr>
                        <a:t>2 3 4 </a:t>
                      </a:r>
                      <a:endParaRPr lang="en-US" altLang="zh-CN" sz="1600" dirty="0">
                        <a:ea typeface="宋体" panose="0201060003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检测内容：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黑点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  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脏污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检测判定标准：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600" b="1" spc="12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思源黑体" panose="020B0400000000000000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245"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>
                          <a:ln>
                            <a:noFill/>
                          </a:ln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效果图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600" b="1" dirty="0">
                          <a:ln>
                            <a:noFill/>
                          </a:ln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放大效果图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886835">
                <a:tc gridSpan="4">
                  <a:txBody>
                    <a:bodyPr/>
                    <a:lstStyle/>
                    <a:p>
                      <a:pPr algn="ctr"/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cxnSp>
        <p:nvCxnSpPr>
          <p:cNvPr id="3" name="直接连接符 2"/>
          <p:cNvCxnSpPr>
            <a:endCxn id="2" idx="2"/>
          </p:cNvCxnSpPr>
          <p:nvPr/>
        </p:nvCxnSpPr>
        <p:spPr>
          <a:xfrm flipH="1">
            <a:off x="5876925" y="2113280"/>
            <a:ext cx="5080" cy="38963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025" y="2262505"/>
            <a:ext cx="4299585" cy="359727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7320" y="2409825"/>
            <a:ext cx="1750695" cy="161607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2105" y="2323465"/>
            <a:ext cx="1788160" cy="136271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1920" y="4462780"/>
            <a:ext cx="1727200" cy="1151255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1651635" y="3798570"/>
            <a:ext cx="281940" cy="33210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2394585" y="3798570"/>
            <a:ext cx="281940" cy="33210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2611755" y="3354070"/>
            <a:ext cx="281940" cy="33210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8" name="直接箭头连接符 17"/>
          <p:cNvCxnSpPr>
            <a:stCxn id="16" idx="3"/>
          </p:cNvCxnSpPr>
          <p:nvPr/>
        </p:nvCxnSpPr>
        <p:spPr>
          <a:xfrm>
            <a:off x="2676525" y="3964940"/>
            <a:ext cx="4939030" cy="92202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>
            <a:endCxn id="13" idx="1"/>
          </p:cNvCxnSpPr>
          <p:nvPr/>
        </p:nvCxnSpPr>
        <p:spPr>
          <a:xfrm flipV="1">
            <a:off x="2969260" y="3004820"/>
            <a:ext cx="6252845" cy="52832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>
            <a:stCxn id="15" idx="3"/>
          </p:cNvCxnSpPr>
          <p:nvPr/>
        </p:nvCxnSpPr>
        <p:spPr>
          <a:xfrm flipV="1">
            <a:off x="1933575" y="3735705"/>
            <a:ext cx="4490085" cy="22923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tags/tag1.xml><?xml version="1.0" encoding="utf-8"?>
<p:tagLst xmlns:p="http://schemas.openxmlformats.org/presentationml/2006/main">
  <p:tag name="KSO_WM_FULL_TEXT_BEAUTIFY_COPY_ID" val="10"/>
</p:tagLst>
</file>

<file path=ppt/tags/tag10.xml><?xml version="1.0" encoding="utf-8"?>
<p:tagLst xmlns:p="http://schemas.openxmlformats.org/presentationml/2006/main">
  <p:tag name="KSO_WM_FULL_TEXT_BEAUTIFY_COPY_ID" val="10"/>
</p:tagLst>
</file>

<file path=ppt/tags/tag100.xml><?xml version="1.0" encoding="utf-8"?>
<p:tagLst xmlns:p="http://schemas.openxmlformats.org/presentationml/2006/main">
  <p:tag name="KSO_WM_FULL_TEXT_BEAUTIFY_COPY_ID" val="10"/>
</p:tagLst>
</file>

<file path=ppt/tags/tag101.xml><?xml version="1.0" encoding="utf-8"?>
<p:tagLst xmlns:p="http://schemas.openxmlformats.org/presentationml/2006/main">
  <p:tag name="KSO_WM_UNIT_TABLE_BEAUTIFY" val="smartTable{f4569e71-5c6b-4801-9011-1a8c38c29bfa}"/>
</p:tagLst>
</file>

<file path=ppt/tags/tag102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103.xml><?xml version="1.0" encoding="utf-8"?>
<p:tagLst xmlns:p="http://schemas.openxmlformats.org/presentationml/2006/main">
  <p:tag name="KSO_WM_FULL_TEXT_BEAUTIFY_COPY_ID" val="3"/>
</p:tagLst>
</file>

<file path=ppt/tags/tag104.xml><?xml version="1.0" encoding="utf-8"?>
<p:tagLst xmlns:p="http://schemas.openxmlformats.org/presentationml/2006/main">
  <p:tag name="KSO_WM_FULL_TEXT_BEAUTIFY_COPY_ID" val="10"/>
</p:tagLst>
</file>

<file path=ppt/tags/tag105.xml><?xml version="1.0" encoding="utf-8"?>
<p:tagLst xmlns:p="http://schemas.openxmlformats.org/presentationml/2006/main">
  <p:tag name="KSO_WM_UNIT_TABLE_BEAUTIFY" val="smartTable{2281a31e-716e-46d3-8995-3f0971865522}"/>
</p:tagLst>
</file>

<file path=ppt/tags/tag106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107.xml><?xml version="1.0" encoding="utf-8"?>
<p:tagLst xmlns:p="http://schemas.openxmlformats.org/presentationml/2006/main">
  <p:tag name="KSO_WM_FULL_TEXT_BEAUTIFY_COPY_ID" val="3"/>
</p:tagLst>
</file>

<file path=ppt/tags/tag108.xml><?xml version="1.0" encoding="utf-8"?>
<p:tagLst xmlns:p="http://schemas.openxmlformats.org/presentationml/2006/main">
  <p:tag name="KSO_WM_FULL_TEXT_BEAUTIFY_COPY_ID" val="10"/>
</p:tagLst>
</file>

<file path=ppt/tags/tag109.xml><?xml version="1.0" encoding="utf-8"?>
<p:tagLst xmlns:p="http://schemas.openxmlformats.org/presentationml/2006/main">
  <p:tag name="KSO_WM_UNIT_TABLE_BEAUTIFY" val="smartTable{a3bced15-329a-4123-a2e3-cf3bb85fec66}"/>
</p:tagLst>
</file>

<file path=ppt/tags/tag11.xml><?xml version="1.0" encoding="utf-8"?>
<p:tagLst xmlns:p="http://schemas.openxmlformats.org/presentationml/2006/main">
  <p:tag name="KSO_WM_FULL_TEXT_BEAUTIFY_COPY_ID" val="17"/>
</p:tagLst>
</file>

<file path=ppt/tags/tag110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111.xml><?xml version="1.0" encoding="utf-8"?>
<p:tagLst xmlns:p="http://schemas.openxmlformats.org/presentationml/2006/main">
  <p:tag name="KSO_WM_FULL_TEXT_BEAUTIFY_COPY_ID" val="3"/>
</p:tagLst>
</file>

<file path=ppt/tags/tag112.xml><?xml version="1.0" encoding="utf-8"?>
<p:tagLst xmlns:p="http://schemas.openxmlformats.org/presentationml/2006/main">
  <p:tag name="KSO_WM_UNIT_TABLE_BEAUTIFY" val="smartTable{308a3977-8bb1-4834-a99f-64272910d5b0}"/>
</p:tagLst>
</file>

<file path=ppt/tags/tag113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114.xml><?xml version="1.0" encoding="utf-8"?>
<p:tagLst xmlns:p="http://schemas.openxmlformats.org/presentationml/2006/main">
  <p:tag name="KSO_WM_FULL_TEXT_BEAUTIFY_COPY_ID" val="3"/>
</p:tagLst>
</file>

<file path=ppt/tags/tag115.xml><?xml version="1.0" encoding="utf-8"?>
<p:tagLst xmlns:p="http://schemas.openxmlformats.org/presentationml/2006/main">
  <p:tag name="KSO_WM_UNIT_TABLE_BEAUTIFY" val="smartTable{64e5f8a6-5bb9-4fc3-a156-269874ba5602}"/>
</p:tagLst>
</file>

<file path=ppt/tags/tag116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117.xml><?xml version="1.0" encoding="utf-8"?>
<p:tagLst xmlns:p="http://schemas.openxmlformats.org/presentationml/2006/main">
  <p:tag name="KSO_WM_FULL_TEXT_BEAUTIFY_COPY_ID" val="3"/>
</p:tagLst>
</file>

<file path=ppt/tags/tag118.xml><?xml version="1.0" encoding="utf-8"?>
<p:tagLst xmlns:p="http://schemas.openxmlformats.org/presentationml/2006/main">
  <p:tag name="KSO_WM_UNIT_TABLE_BEAUTIFY" val="smartTable{20c3e5c9-3387-4c85-ae51-82784004883c}"/>
</p:tagLst>
</file>

<file path=ppt/tags/tag119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12.xml><?xml version="1.0" encoding="utf-8"?>
<p:tagLst xmlns:p="http://schemas.openxmlformats.org/presentationml/2006/main">
  <p:tag name="KSO_WM_FULL_TEXT_BEAUTIFY_COPY_ID" val="10"/>
</p:tagLst>
</file>

<file path=ppt/tags/tag120.xml><?xml version="1.0" encoding="utf-8"?>
<p:tagLst xmlns:p="http://schemas.openxmlformats.org/presentationml/2006/main">
  <p:tag name="KSO_WM_FULL_TEXT_BEAUTIFY_COPY_ID" val="3"/>
</p:tagLst>
</file>

<file path=ppt/tags/tag121.xml><?xml version="1.0" encoding="utf-8"?>
<p:tagLst xmlns:p="http://schemas.openxmlformats.org/presentationml/2006/main">
  <p:tag name="KSO_WM_UNIT_TABLE_BEAUTIFY" val="smartTable{b420c9cd-907b-4219-9e9e-56c76c3746df}"/>
</p:tagLst>
</file>

<file path=ppt/tags/tag122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123.xml><?xml version="1.0" encoding="utf-8"?>
<p:tagLst xmlns:p="http://schemas.openxmlformats.org/presentationml/2006/main">
  <p:tag name="KSO_WM_FULL_TEXT_BEAUTIFY_COPY_ID" val="3"/>
</p:tagLst>
</file>

<file path=ppt/tags/tag124.xml><?xml version="1.0" encoding="utf-8"?>
<p:tagLst xmlns:p="http://schemas.openxmlformats.org/presentationml/2006/main">
  <p:tag name="KSO_WM_FULL_TEXT_BEAUTIFY_COPY_ID" val="10"/>
</p:tagLst>
</file>

<file path=ppt/tags/tag125.xml><?xml version="1.0" encoding="utf-8"?>
<p:tagLst xmlns:p="http://schemas.openxmlformats.org/presentationml/2006/main">
  <p:tag name="KSO_WM_UNIT_TABLE_BEAUTIFY" val="smartTable{e75a6463-4eb0-4ced-89f2-fbee37d6778f}"/>
  <p:tag name="TABLE_ENDDRAG_ORIGIN_RECT" val="763*393"/>
  <p:tag name="TABLE_ENDDRAG_RECT" val="70*67*763*393"/>
</p:tagLst>
</file>

<file path=ppt/tags/tag126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127.xml><?xml version="1.0" encoding="utf-8"?>
<p:tagLst xmlns:p="http://schemas.openxmlformats.org/presentationml/2006/main">
  <p:tag name="KSO_WM_FULL_TEXT_BEAUTIFY_COPY_ID" val="3"/>
</p:tagLst>
</file>

<file path=ppt/tags/tag128.xml><?xml version="1.0" encoding="utf-8"?>
<p:tagLst xmlns:p="http://schemas.openxmlformats.org/presentationml/2006/main">
  <p:tag name="KSO_WM_FULL_TEXT_BEAUTIFY_COPY_ID" val="10"/>
</p:tagLst>
</file>

<file path=ppt/tags/tag129.xml><?xml version="1.0" encoding="utf-8"?>
<p:tagLst xmlns:p="http://schemas.openxmlformats.org/presentationml/2006/main">
  <p:tag name="KSO_WM_UNIT_TABLE_BEAUTIFY" val="smartTable{54f60aeb-8cb3-4596-bb5d-6756e07995df}"/>
  <p:tag name="TABLE_ENDDRAG_ORIGIN_RECT" val="778*424"/>
  <p:tag name="TABLE_ENDDRAG_RECT" val="79*60*778*424"/>
</p:tagLst>
</file>

<file path=ppt/tags/tag13.xml><?xml version="1.0" encoding="utf-8"?>
<p:tagLst xmlns:p="http://schemas.openxmlformats.org/presentationml/2006/main">
  <p:tag name="KSO_WM_FULL_TEXT_BEAUTIFY_COPY_ID" val="17"/>
</p:tagLst>
</file>

<file path=ppt/tags/tag130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131.xml><?xml version="1.0" encoding="utf-8"?>
<p:tagLst xmlns:p="http://schemas.openxmlformats.org/presentationml/2006/main">
  <p:tag name="KSO_WPP_MARK_KEY" val="405559ca-607b-42b2-9bdc-9efc3d230d2f"/>
  <p:tag name="COMMONDATA" val="eyJoZGlkIjoiNDlmOWQ1MDY2ZDhjOTBiZTIyNWU0ODgyNDQ5YjllNmYifQ=="/>
  <p:tag name="commondata" val="eyJoZGlkIjoiY2ZjMWUzZmViYTEwYjYyMGRhMWM2OWExMjY2ODkzMjIifQ=="/>
</p:tagLst>
</file>

<file path=ppt/tags/tag14.xml><?xml version="1.0" encoding="utf-8"?>
<p:tagLst xmlns:p="http://schemas.openxmlformats.org/presentationml/2006/main">
  <p:tag name="KSO_WM_FULL_TEXT_BEAUTIFY_COPY_ID" val="10"/>
</p:tagLst>
</file>

<file path=ppt/tags/tag15.xml><?xml version="1.0" encoding="utf-8"?>
<p:tagLst xmlns:p="http://schemas.openxmlformats.org/presentationml/2006/main">
  <p:tag name="KSO_WM_FULL_TEXT_BEAUTIFY_COPY_ID" val="17"/>
</p:tagLst>
</file>

<file path=ppt/tags/tag16.xml><?xml version="1.0" encoding="utf-8"?>
<p:tagLst xmlns:p="http://schemas.openxmlformats.org/presentationml/2006/main">
  <p:tag name="KSO_WM_FULL_TEXT_BEAUTIFY_COPY_ID" val="10"/>
</p:tagLst>
</file>

<file path=ppt/tags/tag17.xml><?xml version="1.0" encoding="utf-8"?>
<p:tagLst xmlns:p="http://schemas.openxmlformats.org/presentationml/2006/main">
  <p:tag name="KSO_WM_FULL_TEXT_BEAUTIFY_COPY_ID" val="17"/>
</p:tagLst>
</file>

<file path=ppt/tags/tag18.xml><?xml version="1.0" encoding="utf-8"?>
<p:tagLst xmlns:p="http://schemas.openxmlformats.org/presentationml/2006/main">
  <p:tag name="KSO_WM_FULL_TEXT_BEAUTIFY_COPY_ID" val="10"/>
</p:tagLst>
</file>

<file path=ppt/tags/tag19.xml><?xml version="1.0" encoding="utf-8"?>
<p:tagLst xmlns:p="http://schemas.openxmlformats.org/presentationml/2006/main">
  <p:tag name="KSO_WM_FULL_TEXT_BEAUTIFY_COPY_ID" val="17"/>
</p:tagLst>
</file>

<file path=ppt/tags/tag2.xml><?xml version="1.0" encoding="utf-8"?>
<p:tagLst xmlns:p="http://schemas.openxmlformats.org/presentationml/2006/main">
  <p:tag name="KSO_WM_FULL_TEXT_BEAUTIFY_COPY_ID" val="17"/>
</p:tagLst>
</file>

<file path=ppt/tags/tag20.xml><?xml version="1.0" encoding="utf-8"?>
<p:tagLst xmlns:p="http://schemas.openxmlformats.org/presentationml/2006/main">
  <p:tag name="KSO_WM_FULL_TEXT_BEAUTIFY_COPY_ID" val="10"/>
</p:tagLst>
</file>

<file path=ppt/tags/tag21.xml><?xml version="1.0" encoding="utf-8"?>
<p:tagLst xmlns:p="http://schemas.openxmlformats.org/presentationml/2006/main">
  <p:tag name="KSO_WM_FULL_TEXT_BEAUTIFY_COPY_ID" val="17"/>
</p:tagLst>
</file>

<file path=ppt/tags/tag22.xml><?xml version="1.0" encoding="utf-8"?>
<p:tagLst xmlns:p="http://schemas.openxmlformats.org/presentationml/2006/main">
  <p:tag name="KSO_WM_FULL_TEXT_BEAUTIFY_COPY_ID" val="10"/>
</p:tagLst>
</file>

<file path=ppt/tags/tag23.xml><?xml version="1.0" encoding="utf-8"?>
<p:tagLst xmlns:p="http://schemas.openxmlformats.org/presentationml/2006/main">
  <p:tag name="KSO_WM_FULL_TEXT_BEAUTIFY_COPY_ID" val="17"/>
</p:tagLst>
</file>

<file path=ppt/tags/tag24.xml><?xml version="1.0" encoding="utf-8"?>
<p:tagLst xmlns:p="http://schemas.openxmlformats.org/presentationml/2006/main">
  <p:tag name="KSO_WM_FULL_TEXT_BEAUTIFY_COPY_ID" val="10"/>
</p:tagLst>
</file>

<file path=ppt/tags/tag25.xml><?xml version="1.0" encoding="utf-8"?>
<p:tagLst xmlns:p="http://schemas.openxmlformats.org/presentationml/2006/main">
  <p:tag name="KSO_WM_FULL_TEXT_BEAUTIFY_COPY_ID" val="17"/>
</p:tagLst>
</file>

<file path=ppt/tags/tag26.xml><?xml version="1.0" encoding="utf-8"?>
<p:tagLst xmlns:p="http://schemas.openxmlformats.org/presentationml/2006/main">
  <p:tag name="KSO_WM_FULL_TEXT_BEAUTIFY_COPY_ID" val="10"/>
</p:tagLst>
</file>

<file path=ppt/tags/tag27.xml><?xml version="1.0" encoding="utf-8"?>
<p:tagLst xmlns:p="http://schemas.openxmlformats.org/presentationml/2006/main">
  <p:tag name="KSO_WM_FULL_TEXT_BEAUTIFY_COPY_ID" val="17"/>
</p:tagLst>
</file>

<file path=ppt/tags/tag28.xml><?xml version="1.0" encoding="utf-8"?>
<p:tagLst xmlns:p="http://schemas.openxmlformats.org/presentationml/2006/main">
  <p:tag name="KSO_WM_FULL_TEXT_BEAUTIFY_COPY_ID" val="10"/>
</p:tagLst>
</file>

<file path=ppt/tags/tag29.xml><?xml version="1.0" encoding="utf-8"?>
<p:tagLst xmlns:p="http://schemas.openxmlformats.org/presentationml/2006/main">
  <p:tag name="KSO_WM_FULL_TEXT_BEAUTIFY_COPY_ID" val="17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FULL_TEXT_BEAUTIFY_COPY_ID" val="10"/>
</p:tagLst>
</file>

<file path=ppt/tags/tag31.xml><?xml version="1.0" encoding="utf-8"?>
<p:tagLst xmlns:p="http://schemas.openxmlformats.org/presentationml/2006/main">
  <p:tag name="KSO_WM_FULL_TEXT_BEAUTIFY_COPY_ID" val="17"/>
</p:tagLst>
</file>

<file path=ppt/tags/tag32.xml><?xml version="1.0" encoding="utf-8"?>
<p:tagLst xmlns:p="http://schemas.openxmlformats.org/presentationml/2006/main">
  <p:tag name="KSO_WM_FULL_TEXT_BEAUTIFY_COPY_ID" val="10"/>
</p:tagLst>
</file>

<file path=ppt/tags/tag33.xml><?xml version="1.0" encoding="utf-8"?>
<p:tagLst xmlns:p="http://schemas.openxmlformats.org/presentationml/2006/main">
  <p:tag name="KSO_WM_FULL_TEXT_BEAUTIFY_COPY_ID" val="17"/>
</p:tagLst>
</file>

<file path=ppt/tags/tag34.xml><?xml version="1.0" encoding="utf-8"?>
<p:tagLst xmlns:p="http://schemas.openxmlformats.org/presentationml/2006/main">
  <p:tag name="KSO_WM_UNIT_PLACING_PICTURE_USER_VIEWPORT" val="{&quot;height&quot;:10800,&quot;width&quot;:12986.4}"/>
</p:tagLst>
</file>

<file path=ppt/tags/tag35.xml><?xml version="1.0" encoding="utf-8"?>
<p:tagLst xmlns:p="http://schemas.openxmlformats.org/presentationml/2006/main">
  <p:tag name="KSO_WM_FULL_TEXT_BEAUTIFY_COPY_ID" val="10"/>
</p:tagLst>
</file>

<file path=ppt/tags/tag36.xml><?xml version="1.0" encoding="utf-8"?>
<p:tagLst xmlns:p="http://schemas.openxmlformats.org/presentationml/2006/main">
  <p:tag name="KSO_WM_FULL_TEXT_BEAUTIFY_COPY_ID" val="10"/>
</p:tagLst>
</file>

<file path=ppt/tags/tag37.xml><?xml version="1.0" encoding="utf-8"?>
<p:tagLst xmlns:p="http://schemas.openxmlformats.org/presentationml/2006/main">
  <p:tag name="MH" val="20160830110146"/>
  <p:tag name="MH_LIBRARY" val="CONTENTS"/>
  <p:tag name="MH_TYPE" val="OTHERS"/>
  <p:tag name="ID" val="553512"/>
</p:tagLst>
</file>

<file path=ppt/tags/tag38.xml><?xml version="1.0" encoding="utf-8"?>
<p:tagLst xmlns:p="http://schemas.openxmlformats.org/presentationml/2006/main">
  <p:tag name="MH" val="20160830110146"/>
  <p:tag name="MH_LIBRARY" val="CONTENTS"/>
  <p:tag name="MH_TYPE" val="OTHERS"/>
  <p:tag name="ID" val="553512"/>
</p:tagLst>
</file>

<file path=ppt/tags/tag39.xml><?xml version="1.0" encoding="utf-8"?>
<p:tagLst xmlns:p="http://schemas.openxmlformats.org/presentationml/2006/main">
  <p:tag name="KSO_WM_DIAGRAM_VIRTUALLY_FRAME" val="{&quot;height&quot;:306.8189763779527,&quot;left&quot;:507.85,&quot;top&quot;:88.48102362204725,&quot;width&quot;:218.2}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"/>
  <p:tag name="KSO_WM_DIAGRAM_VIRTUALLY_FRAME" val="{&quot;height&quot;:306.8189763779527,&quot;left&quot;:507.85,&quot;top&quot;:88.48102362204725,&quot;width&quot;:218.2}"/>
</p:tagLst>
</file>

<file path=ppt/tags/tag41.xml><?xml version="1.0" encoding="utf-8"?>
<p:tagLst xmlns:p="http://schemas.openxmlformats.org/presentationml/2006/main">
  <p:tag name="KSO_WM_BEAUTIFY_FLAG" val=""/>
  <p:tag name="KSO_WM_DIAGRAM_VIRTUALLY_FRAME" val="{&quot;height&quot;:306.8189763779527,&quot;left&quot;:507.85,&quot;top&quot;:88.48102362204725,&quot;width&quot;:218.2}"/>
</p:tagLst>
</file>

<file path=ppt/tags/tag42.xml><?xml version="1.0" encoding="utf-8"?>
<p:tagLst xmlns:p="http://schemas.openxmlformats.org/presentationml/2006/main">
  <p:tag name="KSO_WM_BEAUTIFY_FLAG" val=""/>
  <p:tag name="KSO_WM_DIAGRAM_VIRTUALLY_FRAME" val="{&quot;height&quot;:306.8189763779527,&quot;left&quot;:507.85,&quot;top&quot;:88.48102362204725,&quot;width&quot;:218.2}"/>
</p:tagLst>
</file>

<file path=ppt/tags/tag43.xml><?xml version="1.0" encoding="utf-8"?>
<p:tagLst xmlns:p="http://schemas.openxmlformats.org/presentationml/2006/main">
  <p:tag name="KSO_WM_BEAUTIFY_FLAG" val=""/>
  <p:tag name="KSO_WM_DIAGRAM_VIRTUALLY_FRAME" val="{&quot;height&quot;:306.8189763779527,&quot;left&quot;:507.85,&quot;top&quot;:88.48102362204725,&quot;width&quot;:218.2}"/>
</p:tagLst>
</file>

<file path=ppt/tags/tag44.xml><?xml version="1.0" encoding="utf-8"?>
<p:tagLst xmlns:p="http://schemas.openxmlformats.org/presentationml/2006/main">
  <p:tag name="KSO_WM_BEAUTIFY_FLAG" val=""/>
  <p:tag name="KSO_WM_DIAGRAM_VIRTUALLY_FRAME" val="{&quot;height&quot;:306.8189763779527,&quot;left&quot;:507.85,&quot;top&quot;:88.48102362204725,&quot;width&quot;:218.2}"/>
</p:tagLst>
</file>

<file path=ppt/tags/tag45.xml><?xml version="1.0" encoding="utf-8"?>
<p:tagLst xmlns:p="http://schemas.openxmlformats.org/presentationml/2006/main">
  <p:tag name="KSO_WM_BEAUTIFY_FLAG" val=""/>
  <p:tag name="KSO_WM_DIAGRAM_VIRTUALLY_FRAME" val="{&quot;height&quot;:306.8189763779527,&quot;left&quot;:507.85,&quot;top&quot;:88.48102362204725,&quot;width&quot;:218.2}"/>
</p:tagLst>
</file>

<file path=ppt/tags/tag46.xml><?xml version="1.0" encoding="utf-8"?>
<p:tagLst xmlns:p="http://schemas.openxmlformats.org/presentationml/2006/main">
  <p:tag name="KSO_WM_BEAUTIFY_FLAG" val=""/>
  <p:tag name="KSO_WM_DIAGRAM_VIRTUALLY_FRAME" val="{&quot;height&quot;:306.8189763779527,&quot;left&quot;:507.85,&quot;top&quot;:88.48102362204725,&quot;width&quot;:218.2}"/>
</p:tagLst>
</file>

<file path=ppt/tags/tag47.xml><?xml version="1.0" encoding="utf-8"?>
<p:tagLst xmlns:p="http://schemas.openxmlformats.org/presentationml/2006/main">
  <p:tag name="KSO_WM_BEAUTIFY_FLAG" val=""/>
  <p:tag name="KSO_WM_DIAGRAM_VIRTUALLY_FRAME" val="{&quot;height&quot;:306.8189763779527,&quot;left&quot;:507.85,&quot;top&quot;:88.48102362204725,&quot;width&quot;:218.2}"/>
</p:tagLst>
</file>

<file path=ppt/tags/tag48.xml><?xml version="1.0" encoding="utf-8"?>
<p:tagLst xmlns:p="http://schemas.openxmlformats.org/presentationml/2006/main">
  <p:tag name="KSO_WM_BEAUTIFY_FLAG" val=""/>
  <p:tag name="KSO_WM_DIAGRAM_VIRTUALLY_FRAME" val="{&quot;height&quot;:306.8189763779527,&quot;left&quot;:507.85,&quot;top&quot;:88.48102362204725,&quot;width&quot;:218.2}"/>
</p:tagLst>
</file>

<file path=ppt/tags/tag49.xml><?xml version="1.0" encoding="utf-8"?>
<p:tagLst xmlns:p="http://schemas.openxmlformats.org/presentationml/2006/main">
  <p:tag name="KSO_WM_BEAUTIFY_FLAG" val=""/>
  <p:tag name="KSO_WM_DIAGRAM_VIRTUALLY_FRAME" val="{&quot;height&quot;:306.8189763779527,&quot;left&quot;:507.85,&quot;top&quot;:88.48102362204725,&quot;width&quot;:218.2}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"/>
  <p:tag name="KSO_WM_DIAGRAM_VIRTUALLY_FRAME" val="{&quot;height&quot;:306.8189763779527,&quot;left&quot;:507.85,&quot;top&quot;:88.48102362204725,&quot;width&quot;:218.2}"/>
</p:tagLst>
</file>

<file path=ppt/tags/tag51.xml><?xml version="1.0" encoding="utf-8"?>
<p:tagLst xmlns:p="http://schemas.openxmlformats.org/presentationml/2006/main">
  <p:tag name="KSO_WM_BEAUTIFY_FLAG" val=""/>
  <p:tag name="KSO_WM_DIAGRAM_VIRTUALLY_FRAME" val="{&quot;height&quot;:306.8189763779527,&quot;left&quot;:507.85,&quot;top&quot;:88.48102362204725,&quot;width&quot;:218.2}"/>
</p:tagLst>
</file>

<file path=ppt/tags/tag52.xml><?xml version="1.0" encoding="utf-8"?>
<p:tagLst xmlns:p="http://schemas.openxmlformats.org/presentationml/2006/main">
  <p:tag name="KSO_WM_BEAUTIFY_FLAG" val=""/>
  <p:tag name="KSO_WM_DIAGRAM_VIRTUALLY_FRAME" val="{&quot;height&quot;:306.8189763779527,&quot;left&quot;:507.85,&quot;top&quot;:88.48102362204725,&quot;width&quot;:218.2}"/>
</p:tagLst>
</file>

<file path=ppt/tags/tag53.xml><?xml version="1.0" encoding="utf-8"?>
<p:tagLst xmlns:p="http://schemas.openxmlformats.org/presentationml/2006/main">
  <p:tag name="KSO_WM_BEAUTIFY_FLAG" val=""/>
  <p:tag name="KSO_WM_DIAGRAM_VIRTUALLY_FRAME" val="{&quot;height&quot;:306.8189763779527,&quot;left&quot;:507.85,&quot;top&quot;:88.48102362204725,&quot;width&quot;:218.2}"/>
</p:tagLst>
</file>

<file path=ppt/tags/tag54.xml><?xml version="1.0" encoding="utf-8"?>
<p:tagLst xmlns:p="http://schemas.openxmlformats.org/presentationml/2006/main">
  <p:tag name="KSO_WM_BEAUTIFY_FLAG" val=""/>
  <p:tag name="KSO_WM_DIAGRAM_VIRTUALLY_FRAME" val="{&quot;height&quot;:306.8189763779527,&quot;left&quot;:507.85,&quot;top&quot;:88.48102362204725,&quot;width&quot;:218.2}"/>
</p:tagLst>
</file>

<file path=ppt/tags/tag55.xml><?xml version="1.0" encoding="utf-8"?>
<p:tagLst xmlns:p="http://schemas.openxmlformats.org/presentationml/2006/main">
  <p:tag name="KSO_WM_BEAUTIFY_FLAG" val=""/>
  <p:tag name="KSO_WM_DIAGRAM_VIRTUALLY_FRAME" val="{&quot;height&quot;:306.8189763779527,&quot;left&quot;:507.85,&quot;top&quot;:88.48102362204725,&quot;width&quot;:218.2}"/>
</p:tagLst>
</file>

<file path=ppt/tags/tag56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57.xml><?xml version="1.0" encoding="utf-8"?>
<p:tagLst xmlns:p="http://schemas.openxmlformats.org/presentationml/2006/main">
  <p:tag name="KSO_WM_UNIT_TABLE_BEAUTIFY" val="smartTable{c2af1974-3948-4f0f-8f26-4596fcee5f8c}"/>
</p:tagLst>
</file>

<file path=ppt/tags/tag58.xml><?xml version="1.0" encoding="utf-8"?>
<p:tagLst xmlns:p="http://schemas.openxmlformats.org/presentationml/2006/main">
  <p:tag name="KSO_WM_UNIT_TABLE_BEAUTIFY" val="smartTable{74a49aed-aecc-422e-adbf-974fe100900f}"/>
  <p:tag name="TABLE_ENDDRAG_ORIGIN_RECT" val="1039*545"/>
  <p:tag name="TABLE_ENDDRAG_RECT" val="30*108*1039*545"/>
</p:tagLst>
</file>

<file path=ppt/tags/tag59.xml><?xml version="1.0" encoding="utf-8"?>
<p:tagLst xmlns:p="http://schemas.openxmlformats.org/presentationml/2006/main">
  <p:tag name="KSO_WM_FULL_TEXT_BEAUTIFY_COPY_ID" val="3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FULL_TEXT_BEAUTIFY_COPY_ID" val="10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79.xml><?xml version="1.0" encoding="utf-8"?>
<p:tagLst xmlns:p="http://schemas.openxmlformats.org/presentationml/2006/main">
  <p:tag name="KSO_WM_FULL_TEXT_BEAUTIFY_COPY_ID" val="3"/>
</p:tagLst>
</file>

<file path=ppt/tags/tag8.xml><?xml version="1.0" encoding="utf-8"?>
<p:tagLst xmlns:p="http://schemas.openxmlformats.org/presentationml/2006/main">
  <p:tag name="KSO_WM_FULL_TEXT_BEAUTIFY_COPY_ID" val="10"/>
</p:tagLst>
</file>

<file path=ppt/tags/tag80.xml><?xml version="1.0" encoding="utf-8"?>
<p:tagLst xmlns:p="http://schemas.openxmlformats.org/presentationml/2006/main">
  <p:tag name="KSO_WM_FULL_TEXT_BEAUTIFY_COPY_ID" val="10"/>
</p:tagLst>
</file>

<file path=ppt/tags/tag81.xml><?xml version="1.0" encoding="utf-8"?>
<p:tagLst xmlns:p="http://schemas.openxmlformats.org/presentationml/2006/main">
  <p:tag name="KSO_WM_UNIT_TABLE_BEAUTIFY" val="smartTable{b2da9a78-ee71-4327-ad01-f13625ed97b5}"/>
</p:tagLst>
</file>

<file path=ppt/tags/tag82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83.xml><?xml version="1.0" encoding="utf-8"?>
<p:tagLst xmlns:p="http://schemas.openxmlformats.org/presentationml/2006/main">
  <p:tag name="KSO_WM_FULL_TEXT_BEAUTIFY_COPY_ID" val="3"/>
</p:tagLst>
</file>

<file path=ppt/tags/tag84.xml><?xml version="1.0" encoding="utf-8"?>
<p:tagLst xmlns:p="http://schemas.openxmlformats.org/presentationml/2006/main">
  <p:tag name="KSO_WM_FULL_TEXT_BEAUTIFY_COPY_ID" val="10"/>
</p:tagLst>
</file>

<file path=ppt/tags/tag85.xml><?xml version="1.0" encoding="utf-8"?>
<p:tagLst xmlns:p="http://schemas.openxmlformats.org/presentationml/2006/main">
  <p:tag name="KSO_WM_UNIT_TABLE_BEAUTIFY" val="smartTable{48618eed-243f-4bf9-bc35-405e3798e34c}"/>
</p:tagLst>
</file>

<file path=ppt/tags/tag86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87.xml><?xml version="1.0" encoding="utf-8"?>
<p:tagLst xmlns:p="http://schemas.openxmlformats.org/presentationml/2006/main">
  <p:tag name="KSO_WM_FULL_TEXT_BEAUTIFY_COPY_ID" val="3"/>
</p:tagLst>
</file>

<file path=ppt/tags/tag88.xml><?xml version="1.0" encoding="utf-8"?>
<p:tagLst xmlns:p="http://schemas.openxmlformats.org/presentationml/2006/main">
  <p:tag name="KSO_WM_FULL_TEXT_BEAUTIFY_COPY_ID" val="10"/>
</p:tagLst>
</file>

<file path=ppt/tags/tag89.xml><?xml version="1.0" encoding="utf-8"?>
<p:tagLst xmlns:p="http://schemas.openxmlformats.org/presentationml/2006/main">
  <p:tag name="KSO_WM_UNIT_TABLE_BEAUTIFY" val="smartTable{568617df-77ee-4de6-acef-fe2e50be7fb6}"/>
</p:tagLst>
</file>

<file path=ppt/tags/tag9.xml><?xml version="1.0" encoding="utf-8"?>
<p:tagLst xmlns:p="http://schemas.openxmlformats.org/presentationml/2006/main">
  <p:tag name="KSO_WM_FULL_TEXT_BEAUTIFY_COPY_ID" val="17"/>
</p:tagLst>
</file>

<file path=ppt/tags/tag90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91.xml><?xml version="1.0" encoding="utf-8"?>
<p:tagLst xmlns:p="http://schemas.openxmlformats.org/presentationml/2006/main">
  <p:tag name="KSO_WM_FULL_TEXT_BEAUTIFY_COPY_ID" val="3"/>
</p:tagLst>
</file>

<file path=ppt/tags/tag92.xml><?xml version="1.0" encoding="utf-8"?>
<p:tagLst xmlns:p="http://schemas.openxmlformats.org/presentationml/2006/main">
  <p:tag name="KSO_WM_FULL_TEXT_BEAUTIFY_COPY_ID" val="10"/>
</p:tagLst>
</file>

<file path=ppt/tags/tag93.xml><?xml version="1.0" encoding="utf-8"?>
<p:tagLst xmlns:p="http://schemas.openxmlformats.org/presentationml/2006/main">
  <p:tag name="KSO_WM_UNIT_TABLE_BEAUTIFY" val="smartTable{88e81090-6868-4f26-8f0d-af80193955f8}"/>
</p:tagLst>
</file>

<file path=ppt/tags/tag94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95.xml><?xml version="1.0" encoding="utf-8"?>
<p:tagLst xmlns:p="http://schemas.openxmlformats.org/presentationml/2006/main">
  <p:tag name="KSO_WM_FULL_TEXT_BEAUTIFY_COPY_ID" val="3"/>
</p:tagLst>
</file>

<file path=ppt/tags/tag96.xml><?xml version="1.0" encoding="utf-8"?>
<p:tagLst xmlns:p="http://schemas.openxmlformats.org/presentationml/2006/main">
  <p:tag name="KSO_WM_FULL_TEXT_BEAUTIFY_COPY_ID" val="10"/>
</p:tagLst>
</file>

<file path=ppt/tags/tag97.xml><?xml version="1.0" encoding="utf-8"?>
<p:tagLst xmlns:p="http://schemas.openxmlformats.org/presentationml/2006/main">
  <p:tag name="KSO_WM_UNIT_TABLE_BEAUTIFY" val="smartTable{6eca98d9-5c97-43ff-8a9c-cdfcde73459d}"/>
</p:tagLst>
</file>

<file path=ppt/tags/tag98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99.xml><?xml version="1.0" encoding="utf-8"?>
<p:tagLst xmlns:p="http://schemas.openxmlformats.org/presentationml/2006/main">
  <p:tag name="KSO_WM_FULL_TEXT_BEAUTIFY_COPY_ID" val="3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satMod val="110000"/>
                <a:lum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satMod val="105000"/>
                <a:lum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shade val="94000"/>
              </a:schemeClr>
            </a:gs>
            <a:gs pos="50000">
              <a:schemeClr val="phClr">
                <a:lumMod val="110000"/>
                <a:satMod val="100000"/>
                <a:tint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4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satMod val="110000"/>
                <a:lum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satMod val="105000"/>
                <a:lum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shade val="94000"/>
              </a:schemeClr>
            </a:gs>
            <a:gs pos="50000">
              <a:schemeClr val="phClr">
                <a:lumMod val="110000"/>
                <a:satMod val="100000"/>
                <a:tint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satMod val="110000"/>
                <a:lum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satMod val="105000"/>
                <a:lum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shade val="94000"/>
              </a:schemeClr>
            </a:gs>
            <a:gs pos="50000">
              <a:schemeClr val="phClr">
                <a:lumMod val="110000"/>
                <a:satMod val="100000"/>
                <a:tint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satMod val="110000"/>
                <a:lum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satMod val="105000"/>
                <a:lum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shade val="94000"/>
              </a:schemeClr>
            </a:gs>
            <a:gs pos="50000">
              <a:schemeClr val="phClr">
                <a:lumMod val="110000"/>
                <a:satMod val="100000"/>
                <a:tint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3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satMod val="110000"/>
                <a:lum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satMod val="105000"/>
                <a:lum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shade val="94000"/>
              </a:schemeClr>
            </a:gs>
            <a:gs pos="50000">
              <a:schemeClr val="phClr">
                <a:lumMod val="110000"/>
                <a:satMod val="100000"/>
                <a:tint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9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satMod val="110000"/>
                <a:lum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satMod val="105000"/>
                <a:lum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shade val="94000"/>
              </a:schemeClr>
            </a:gs>
            <a:gs pos="50000">
              <a:schemeClr val="phClr">
                <a:lumMod val="110000"/>
                <a:satMod val="100000"/>
                <a:tint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satMod val="110000"/>
                <a:lum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satMod val="105000"/>
                <a:lum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shade val="94000"/>
              </a:schemeClr>
            </a:gs>
            <a:gs pos="50000">
              <a:schemeClr val="phClr">
                <a:lumMod val="110000"/>
                <a:satMod val="100000"/>
                <a:tint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satMod val="110000"/>
                <a:lum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satMod val="105000"/>
                <a:lum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shade val="94000"/>
              </a:schemeClr>
            </a:gs>
            <a:gs pos="50000">
              <a:schemeClr val="phClr">
                <a:lumMod val="110000"/>
                <a:satMod val="100000"/>
                <a:tint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satMod val="110000"/>
                <a:lum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satMod val="105000"/>
                <a:lum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shade val="94000"/>
              </a:schemeClr>
            </a:gs>
            <a:gs pos="50000">
              <a:schemeClr val="phClr">
                <a:lumMod val="110000"/>
                <a:satMod val="100000"/>
                <a:tint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satMod val="110000"/>
                <a:lum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satMod val="105000"/>
                <a:lum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shade val="94000"/>
              </a:schemeClr>
            </a:gs>
            <a:gs pos="50000">
              <a:schemeClr val="phClr">
                <a:lumMod val="110000"/>
                <a:satMod val="100000"/>
                <a:tint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0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satMod val="110000"/>
                <a:lum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satMod val="105000"/>
                <a:lum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shade val="94000"/>
              </a:schemeClr>
            </a:gs>
            <a:gs pos="50000">
              <a:schemeClr val="phClr">
                <a:lumMod val="110000"/>
                <a:satMod val="100000"/>
                <a:tint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satMod val="110000"/>
                <a:lum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satMod val="105000"/>
                <a:lum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shade val="94000"/>
              </a:schemeClr>
            </a:gs>
            <a:gs pos="50000">
              <a:schemeClr val="phClr">
                <a:lumMod val="110000"/>
                <a:satMod val="100000"/>
                <a:tint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satMod val="110000"/>
                <a:lum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satMod val="105000"/>
                <a:lum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shade val="94000"/>
              </a:schemeClr>
            </a:gs>
            <a:gs pos="50000">
              <a:schemeClr val="phClr">
                <a:lumMod val="110000"/>
                <a:satMod val="100000"/>
                <a:tint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satMod val="110000"/>
                <a:lum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satMod val="105000"/>
                <a:lum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shade val="94000"/>
              </a:schemeClr>
            </a:gs>
            <a:gs pos="50000">
              <a:schemeClr val="phClr">
                <a:lumMod val="110000"/>
                <a:satMod val="100000"/>
                <a:tint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3534</Words>
  <Application>WPS 演示</Application>
  <PresentationFormat/>
  <Paragraphs>804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14</vt:i4>
      </vt:variant>
      <vt:variant>
        <vt:lpstr>幻灯片标题</vt:lpstr>
      </vt:variant>
      <vt:variant>
        <vt:i4>21</vt:i4>
      </vt:variant>
    </vt:vector>
  </HeadingPairs>
  <TitlesOfParts>
    <vt:vector size="51" baseType="lpstr">
      <vt:lpstr>Arial</vt:lpstr>
      <vt:lpstr>宋体</vt:lpstr>
      <vt:lpstr>Wingdings</vt:lpstr>
      <vt:lpstr>思源黑体</vt:lpstr>
      <vt:lpstr>黑体</vt:lpstr>
      <vt:lpstr>仿宋</vt:lpstr>
      <vt:lpstr>等线</vt:lpstr>
      <vt:lpstr>微软雅黑</vt:lpstr>
      <vt:lpstr>思源黑体</vt:lpstr>
      <vt:lpstr>Helvetica Neue Light</vt:lpstr>
      <vt:lpstr>ヒラギノ角ゴ ProN W3</vt:lpstr>
      <vt:lpstr>Lucida Grande</vt:lpstr>
      <vt:lpstr>Helvetica Neue</vt:lpstr>
      <vt:lpstr>Arial Unicode MS</vt:lpstr>
      <vt:lpstr>Calibri</vt:lpstr>
      <vt:lpstr>Yu Gothic</vt:lpstr>
      <vt:lpstr>Office theme</vt:lpstr>
      <vt:lpstr>3_Office theme</vt:lpstr>
      <vt:lpstr>4_Office theme</vt:lpstr>
      <vt:lpstr>7_Office theme</vt:lpstr>
      <vt:lpstr>8_Office theme</vt:lpstr>
      <vt:lpstr>10_Office theme</vt:lpstr>
      <vt:lpstr>2_Office theme</vt:lpstr>
      <vt:lpstr>6_Office theme</vt:lpstr>
      <vt:lpstr>12_Office theme</vt:lpstr>
      <vt:lpstr>14_Office theme</vt:lpstr>
      <vt:lpstr>15_Office theme</vt:lpstr>
      <vt:lpstr>5_Office theme</vt:lpstr>
      <vt:lpstr>13_Office theme</vt:lpstr>
      <vt:lpstr>9_Office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快乐的少年</cp:lastModifiedBy>
  <cp:revision>196</cp:revision>
  <dcterms:created xsi:type="dcterms:W3CDTF">2023-07-04T05:41:00Z</dcterms:created>
  <dcterms:modified xsi:type="dcterms:W3CDTF">2025-01-17T06:19:02Z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O">
    <vt:lpwstr>wqlLaW5nc29mdCBQREYgdG8gV1BTIDgw</vt:lpwstr>
  </property>
  <property fmtid="{D5CDD505-2E9C-101B-9397-08002B2CF9AE}" pid="3" name="Created">
    <vt:filetime>2023-07-16T13:41:41Z</vt:filetime>
  </property>
  <property fmtid="{D5CDD505-2E9C-101B-9397-08002B2CF9AE}" pid="4" name="ICV">
    <vt:lpwstr>B2130F2DE0DF409AAC630CA86576D524_13</vt:lpwstr>
  </property>
  <property fmtid="{D5CDD505-2E9C-101B-9397-08002B2CF9AE}" pid="5" name="KSOProductBuildVer">
    <vt:lpwstr>2052-12.1.0.19770</vt:lpwstr>
  </property>
</Properties>
</file>