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6" r:id="rId5"/>
    <p:sldMasterId id="2147483699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</p:sldMasterIdLst>
  <p:notesMasterIdLst>
    <p:notesMasterId r:id="rId17"/>
  </p:notesMasterIdLst>
  <p:handoutMasterIdLst>
    <p:handoutMasterId r:id="rId36"/>
  </p:handoutMasterIdLst>
  <p:sldIdLst>
    <p:sldId id="2772" r:id="rId16"/>
    <p:sldId id="3055" r:id="rId18"/>
    <p:sldId id="2707" r:id="rId19"/>
    <p:sldId id="3054" r:id="rId20"/>
    <p:sldId id="2784" r:id="rId21"/>
    <p:sldId id="3074" r:id="rId22"/>
    <p:sldId id="2949" r:id="rId23"/>
    <p:sldId id="3073" r:id="rId24"/>
    <p:sldId id="3075" r:id="rId25"/>
    <p:sldId id="3091" r:id="rId26"/>
    <p:sldId id="2775" r:id="rId27"/>
    <p:sldId id="2787" r:id="rId28"/>
    <p:sldId id="3026" r:id="rId29"/>
    <p:sldId id="2711" r:id="rId30"/>
    <p:sldId id="3019" r:id="rId31"/>
    <p:sldId id="3020" r:id="rId32"/>
    <p:sldId id="3022" r:id="rId33"/>
    <p:sldId id="3023" r:id="rId34"/>
    <p:sldId id="2757" r:id="rId35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1224284-8750-4B8F-B9C2-B60B62C70E6B}">
          <p14:sldIdLst>
            <p14:sldId id="2772"/>
            <p14:sldId id="3055"/>
            <p14:sldId id="2707"/>
            <p14:sldId id="3054"/>
            <p14:sldId id="2784"/>
            <p14:sldId id="3074"/>
            <p14:sldId id="2949"/>
            <p14:sldId id="3073"/>
            <p14:sldId id="3075"/>
            <p14:sldId id="3091"/>
            <p14:sldId id="2775"/>
            <p14:sldId id="2787"/>
            <p14:sldId id="3026"/>
            <p14:sldId id="2711"/>
            <p14:sldId id="3019"/>
            <p14:sldId id="3020"/>
            <p14:sldId id="3022"/>
            <p14:sldId id="3023"/>
            <p14:sldId id="2757"/>
          </p14:sldIdLst>
        </p14:section>
        <p14:section name="无标题节" id="{4AFB3A38-0D32-418E-8468-E6A7803A917B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3" name="Author" initials="A" lastIdx="1" clrIdx="2"/>
  <p:cmAuthor id="0" name="wyb" initials="w" lastIdx="1" clrIdx="0"/>
  <p:cmAuthor id="1" name="HESHILONG" initials="H" lastIdx="3" clrIdx="0"/>
  <p:cmAuthor id="4" name="Deanna Schuler (Bookey Consulting)" initials="D" lastIdx="2" clrIdx="0"/>
  <p:cmAuthor id="5" name="moliemylin" initials="m" lastIdx="1" clrIdx="0"/>
  <p:cmAuthor id="6" name="Xinxchen" initials="X" lastIdx="2" clrIdx="0"/>
  <p:cmAuthor id="7" name="S0209388" initials="S" lastIdx="0" clrIdx="0"/>
  <p:cmAuthor id="8" name="ShiauHuaSun" initials="S" lastIdx="3" clrIdx="0"/>
  <p:cmAuthor id="9" name="happyyao" initials="h" lastIdx="0" clrIdx="0"/>
  <p:cmAuthor id="10" name="jiantingchen" initials="j" lastIdx="4" clrIdx="1"/>
  <p:cmAuthor id="11" name="x1029157" initials="x" lastIdx="1" clrIdx="0"/>
  <p:cmAuthor id="12" name="zhipeng" initials="z" lastIdx="1" clrIdx="0"/>
  <p:cmAuthor id="13" name="Paula White (Silver Fox)" initials="P" lastIdx="4" clrIdx="0"/>
  <p:cmAuthor id="14" name="x0923560" initials="x" lastIdx="1" clrIdx="0"/>
  <p:cmAuthor id="15" name="zzhen.wang" initials="z" lastIdx="1" clrIdx="0"/>
  <p:cmAuthor id="18" name="auo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7AB78"/>
    <a:srgbClr val="E7E6E6"/>
    <a:srgbClr val="ED7D31"/>
    <a:srgbClr val="F37A29"/>
    <a:srgbClr val="D6680F"/>
    <a:srgbClr val="BF835A"/>
    <a:srgbClr val="FF9900"/>
    <a:srgbClr val="333F5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98" autoAdjust="0"/>
    <p:restoredTop sz="88628" autoAdjust="0"/>
  </p:normalViewPr>
  <p:slideViewPr>
    <p:cSldViewPr snapToGrid="0">
      <p:cViewPr varScale="1">
        <p:scale>
          <a:sx n="93" d="100"/>
          <a:sy n="93" d="100"/>
        </p:scale>
        <p:origin x="16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1" Type="http://schemas.openxmlformats.org/officeDocument/2006/relationships/tags" Target="tags/tag214.xml"/><Relationship Id="rId40" Type="http://schemas.openxmlformats.org/officeDocument/2006/relationships/commentAuthors" Target="commentAuthors.xml"/><Relationship Id="rId4" Type="http://schemas.openxmlformats.org/officeDocument/2006/relationships/slideMaster" Target="slideMasters/slideMaster3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slide" Target="slides/slide19.xml"/><Relationship Id="rId34" Type="http://schemas.openxmlformats.org/officeDocument/2006/relationships/slide" Target="slides/slide18.xml"/><Relationship Id="rId33" Type="http://schemas.openxmlformats.org/officeDocument/2006/relationships/slide" Target="slides/slide17.xml"/><Relationship Id="rId32" Type="http://schemas.openxmlformats.org/officeDocument/2006/relationships/slide" Target="slides/slide16.xml"/><Relationship Id="rId31" Type="http://schemas.openxmlformats.org/officeDocument/2006/relationships/slide" Target="slides/slide15.xml"/><Relationship Id="rId30" Type="http://schemas.openxmlformats.org/officeDocument/2006/relationships/slide" Target="slides/slide1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3.xml"/><Relationship Id="rId28" Type="http://schemas.openxmlformats.org/officeDocument/2006/relationships/slide" Target="slides/slide12.xml"/><Relationship Id="rId27" Type="http://schemas.openxmlformats.org/officeDocument/2006/relationships/slide" Target="slides/slide11.xml"/><Relationship Id="rId26" Type="http://schemas.openxmlformats.org/officeDocument/2006/relationships/slide" Target="slides/slide10.xml"/><Relationship Id="rId25" Type="http://schemas.openxmlformats.org/officeDocument/2006/relationships/slide" Target="slides/slide9.xml"/><Relationship Id="rId24" Type="http://schemas.openxmlformats.org/officeDocument/2006/relationships/slide" Target="slides/slide8.xml"/><Relationship Id="rId23" Type="http://schemas.openxmlformats.org/officeDocument/2006/relationships/slide" Target="slides/slide7.xml"/><Relationship Id="rId22" Type="http://schemas.openxmlformats.org/officeDocument/2006/relationships/slide" Target="slides/slide6.xml"/><Relationship Id="rId21" Type="http://schemas.openxmlformats.org/officeDocument/2006/relationships/slide" Target="slides/slide5.xml"/><Relationship Id="rId20" Type="http://schemas.openxmlformats.org/officeDocument/2006/relationships/slide" Target="slides/slide4.xml"/><Relationship Id="rId2" Type="http://schemas.openxmlformats.org/officeDocument/2006/relationships/theme" Target="theme/theme1.xml"/><Relationship Id="rId19" Type="http://schemas.openxmlformats.org/officeDocument/2006/relationships/slide" Target="slides/slide3.xml"/><Relationship Id="rId18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博视源企业宣传画册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博视源企业宣传画册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jpeg"/><Relationship Id="rId6" Type="http://schemas.openxmlformats.org/officeDocument/2006/relationships/image" Target="../media/image7.svg"/><Relationship Id="rId5" Type="http://schemas.openxmlformats.org/officeDocument/2006/relationships/image" Target="../media/image6.jpeg"/><Relationship Id="rId4" Type="http://schemas.openxmlformats.org/officeDocument/2006/relationships/image" Target="../media/image4.png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90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jpeg"/><Relationship Id="rId6" Type="http://schemas.openxmlformats.org/officeDocument/2006/relationships/image" Target="../media/image7.svg"/><Relationship Id="rId5" Type="http://schemas.openxmlformats.org/officeDocument/2006/relationships/image" Target="../media/image6.jpeg"/><Relationship Id="rId4" Type="http://schemas.openxmlformats.org/officeDocument/2006/relationships/image" Target="../media/image4.png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93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jpeg"/><Relationship Id="rId6" Type="http://schemas.openxmlformats.org/officeDocument/2006/relationships/image" Target="../media/image7.svg"/><Relationship Id="rId5" Type="http://schemas.openxmlformats.org/officeDocument/2006/relationships/image" Target="../media/image6.jpeg"/><Relationship Id="rId4" Type="http://schemas.openxmlformats.org/officeDocument/2006/relationships/image" Target="../media/image4.png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96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jpeg"/><Relationship Id="rId6" Type="http://schemas.openxmlformats.org/officeDocument/2006/relationships/image" Target="../media/image7.svg"/><Relationship Id="rId5" Type="http://schemas.openxmlformats.org/officeDocument/2006/relationships/image" Target="../media/image6.jpeg"/><Relationship Id="rId4" Type="http://schemas.openxmlformats.org/officeDocument/2006/relationships/image" Target="../media/image4.png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99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jpeg"/><Relationship Id="rId6" Type="http://schemas.openxmlformats.org/officeDocument/2006/relationships/image" Target="../media/image7.svg"/><Relationship Id="rId5" Type="http://schemas.openxmlformats.org/officeDocument/2006/relationships/image" Target="../media/image6.jpeg"/><Relationship Id="rId4" Type="http://schemas.openxmlformats.org/officeDocument/2006/relationships/image" Target="../media/image4.png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102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jpeg"/><Relationship Id="rId6" Type="http://schemas.openxmlformats.org/officeDocument/2006/relationships/image" Target="../media/image7.svg"/><Relationship Id="rId5" Type="http://schemas.openxmlformats.org/officeDocument/2006/relationships/image" Target="../media/image6.jpeg"/><Relationship Id="rId4" Type="http://schemas.openxmlformats.org/officeDocument/2006/relationships/image" Target="../media/image4.png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66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jpeg"/><Relationship Id="rId6" Type="http://schemas.openxmlformats.org/officeDocument/2006/relationships/image" Target="../media/image7.svg"/><Relationship Id="rId5" Type="http://schemas.openxmlformats.org/officeDocument/2006/relationships/image" Target="../media/image6.jpeg"/><Relationship Id="rId4" Type="http://schemas.openxmlformats.org/officeDocument/2006/relationships/image" Target="../media/image4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69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jpeg"/><Relationship Id="rId6" Type="http://schemas.openxmlformats.org/officeDocument/2006/relationships/image" Target="../media/image7.svg"/><Relationship Id="rId5" Type="http://schemas.openxmlformats.org/officeDocument/2006/relationships/image" Target="../media/image6.jpeg"/><Relationship Id="rId4" Type="http://schemas.openxmlformats.org/officeDocument/2006/relationships/image" Target="../media/image4.png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72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jpeg"/><Relationship Id="rId6" Type="http://schemas.openxmlformats.org/officeDocument/2006/relationships/image" Target="../media/image7.svg"/><Relationship Id="rId5" Type="http://schemas.openxmlformats.org/officeDocument/2006/relationships/image" Target="../media/image6.jpeg"/><Relationship Id="rId4" Type="http://schemas.openxmlformats.org/officeDocument/2006/relationships/image" Target="../media/image4.png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78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jpeg"/><Relationship Id="rId6" Type="http://schemas.openxmlformats.org/officeDocument/2006/relationships/image" Target="../media/image7.svg"/><Relationship Id="rId5" Type="http://schemas.openxmlformats.org/officeDocument/2006/relationships/image" Target="../media/image6.jpeg"/><Relationship Id="rId4" Type="http://schemas.openxmlformats.org/officeDocument/2006/relationships/image" Target="../media/image4.png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jpeg"/><Relationship Id="rId6" Type="http://schemas.openxmlformats.org/officeDocument/2006/relationships/image" Target="../media/image7.svg"/><Relationship Id="rId5" Type="http://schemas.openxmlformats.org/officeDocument/2006/relationships/image" Target="../media/image6.jpeg"/><Relationship Id="rId4" Type="http://schemas.openxmlformats.org/officeDocument/2006/relationships/image" Target="../media/image4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8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jpeg"/><Relationship Id="rId6" Type="http://schemas.openxmlformats.org/officeDocument/2006/relationships/image" Target="../media/image7.svg"/><Relationship Id="rId5" Type="http://schemas.openxmlformats.org/officeDocument/2006/relationships/image" Target="../media/image6.jpeg"/><Relationship Id="rId4" Type="http://schemas.openxmlformats.org/officeDocument/2006/relationships/image" Target="../media/image4.png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84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jpeg"/><Relationship Id="rId6" Type="http://schemas.openxmlformats.org/officeDocument/2006/relationships/image" Target="../media/image7.svg"/><Relationship Id="rId5" Type="http://schemas.openxmlformats.org/officeDocument/2006/relationships/image" Target="../media/image6.jpeg"/><Relationship Id="rId4" Type="http://schemas.openxmlformats.org/officeDocument/2006/relationships/image" Target="../media/image4.png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87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2023-02-18</a:t>
            </a:r>
            <a:endParaRPr lang="en-US" altLang="zh-CN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 userDrawn="1">
            <p:custDataLst>
              <p:tags r:id="rId2"/>
            </p:custDataLst>
          </p:nvPr>
        </p:nvSpPr>
        <p:spPr>
          <a:xfrm>
            <a:off x="695325" y="323215"/>
            <a:ext cx="4064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404040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项目使用注意事项</a:t>
            </a:r>
            <a:endParaRPr lang="zh-CN" altLang="en-US" sz="2800">
              <a:solidFill>
                <a:srgbClr val="404040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r>
              <a:rPr sz="1200">
                <a:solidFill>
                  <a:srgbClr val="404040">
                    <a:alpha val="7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Project </a:t>
            </a:r>
            <a:r>
              <a:rPr lang="en-US" sz="1200">
                <a:solidFill>
                  <a:srgbClr val="404040">
                    <a:alpha val="7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U</a:t>
            </a:r>
            <a:r>
              <a:rPr sz="1200">
                <a:solidFill>
                  <a:srgbClr val="404040">
                    <a:alpha val="7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sage</a:t>
            </a:r>
            <a:r>
              <a:rPr lang="en-US" sz="1200">
                <a:solidFill>
                  <a:srgbClr val="404040">
                    <a:alpha val="7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 P</a:t>
            </a:r>
            <a:r>
              <a:rPr sz="1200">
                <a:solidFill>
                  <a:srgbClr val="404040">
                    <a:alpha val="7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recautions</a:t>
            </a:r>
            <a:endParaRPr sz="1200">
              <a:solidFill>
                <a:srgbClr val="404040">
                  <a:alpha val="70000"/>
                </a:srgbClr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6" name="矩形 5"/>
          <p:cNvSpPr/>
          <p:nvPr userDrawn="1">
            <p:custDataLst>
              <p:tags r:id="rId3"/>
            </p:custDataLst>
          </p:nvPr>
        </p:nvSpPr>
        <p:spPr>
          <a:xfrm>
            <a:off x="299085" y="6460490"/>
            <a:ext cx="11447145" cy="386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60000"/>
              </a:lnSpc>
            </a:pPr>
            <a:r>
              <a:rPr lang="zh-CN" altLang="en-US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厦门博视源机器视觉技术有限公司</a:t>
            </a:r>
            <a:r>
              <a:rPr lang="en-US" altLang="zh-CN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  </a:t>
            </a:r>
            <a:r>
              <a:rPr lang="zh-CN" altLang="en-US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丨</a:t>
            </a:r>
            <a:r>
              <a:rPr lang="en-US" altLang="zh-CN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  </a:t>
            </a:r>
            <a:r>
              <a:rPr lang="zh-CN" altLang="en-US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销售热线：</a:t>
            </a:r>
            <a:r>
              <a:rPr lang="en-US" altLang="zh-CN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0086-592-6077810     </a:t>
            </a:r>
            <a:r>
              <a:rPr lang="zh-CN" altLang="en-US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丨</a:t>
            </a:r>
            <a:r>
              <a:rPr lang="en-US" altLang="zh-CN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  </a:t>
            </a:r>
            <a:r>
              <a:rPr lang="zh-CN" altLang="en-US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企业官网：</a:t>
            </a:r>
            <a:r>
              <a:rPr lang="en-US" altLang="zh-CN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www.xmbsy.net     </a:t>
            </a:r>
            <a:r>
              <a:rPr lang="zh-CN" altLang="en-US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丨</a:t>
            </a:r>
            <a:r>
              <a:rPr lang="en-US" altLang="zh-CN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</a:t>
            </a:r>
            <a:endParaRPr lang="zh-CN" altLang="en-US" sz="1200">
              <a:solidFill>
                <a:srgbClr val="404040">
                  <a:alpha val="20000"/>
                </a:srgb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2" name="任意多边形 1"/>
          <p:cNvSpPr/>
          <p:nvPr userDrawn="1">
            <p:custDataLst>
              <p:tags r:id="rId4"/>
            </p:custDataLst>
          </p:nvPr>
        </p:nvSpPr>
        <p:spPr>
          <a:xfrm>
            <a:off x="155575" y="313690"/>
            <a:ext cx="384810" cy="689610"/>
          </a:xfrm>
          <a:custGeom>
            <a:avLst/>
            <a:gdLst>
              <a:gd name="connsiteX0" fmla="*/ 0 w 384775"/>
              <a:gd name="connsiteY0" fmla="*/ 0 h 1014413"/>
              <a:gd name="connsiteX1" fmla="*/ 384775 w 384775"/>
              <a:gd name="connsiteY1" fmla="*/ 0 h 1014413"/>
              <a:gd name="connsiteX2" fmla="*/ 384775 w 384775"/>
              <a:gd name="connsiteY2" fmla="*/ 168608 h 1014413"/>
              <a:gd name="connsiteX3" fmla="*/ 336678 w 384775"/>
              <a:gd name="connsiteY3" fmla="*/ 168608 h 1014413"/>
              <a:gd name="connsiteX4" fmla="*/ 336678 w 384775"/>
              <a:gd name="connsiteY4" fmla="*/ 48097 h 1014413"/>
              <a:gd name="connsiteX5" fmla="*/ 48097 w 384775"/>
              <a:gd name="connsiteY5" fmla="*/ 48097 h 1014413"/>
              <a:gd name="connsiteX6" fmla="*/ 48097 w 384775"/>
              <a:gd name="connsiteY6" fmla="*/ 966316 h 1014413"/>
              <a:gd name="connsiteX7" fmla="*/ 336678 w 384775"/>
              <a:gd name="connsiteY7" fmla="*/ 966316 h 1014413"/>
              <a:gd name="connsiteX8" fmla="*/ 336678 w 384775"/>
              <a:gd name="connsiteY8" fmla="*/ 845804 h 1014413"/>
              <a:gd name="connsiteX9" fmla="*/ 384775 w 384775"/>
              <a:gd name="connsiteY9" fmla="*/ 845804 h 1014413"/>
              <a:gd name="connsiteX10" fmla="*/ 384775 w 384775"/>
              <a:gd name="connsiteY10" fmla="*/ 1014413 h 1014413"/>
              <a:gd name="connsiteX11" fmla="*/ 0 w 384775"/>
              <a:gd name="connsiteY11" fmla="*/ 1014413 h 101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4775" h="1014413">
                <a:moveTo>
                  <a:pt x="0" y="0"/>
                </a:moveTo>
                <a:lnTo>
                  <a:pt x="384775" y="0"/>
                </a:lnTo>
                <a:lnTo>
                  <a:pt x="384775" y="168608"/>
                </a:lnTo>
                <a:lnTo>
                  <a:pt x="336678" y="168608"/>
                </a:lnTo>
                <a:lnTo>
                  <a:pt x="336678" y="48097"/>
                </a:lnTo>
                <a:lnTo>
                  <a:pt x="48097" y="48097"/>
                </a:lnTo>
                <a:lnTo>
                  <a:pt x="48097" y="966316"/>
                </a:lnTo>
                <a:lnTo>
                  <a:pt x="336678" y="966316"/>
                </a:lnTo>
                <a:lnTo>
                  <a:pt x="336678" y="845804"/>
                </a:lnTo>
                <a:lnTo>
                  <a:pt x="384775" y="845804"/>
                </a:lnTo>
                <a:lnTo>
                  <a:pt x="384775" y="1014413"/>
                </a:lnTo>
                <a:lnTo>
                  <a:pt x="0" y="1014413"/>
                </a:lnTo>
                <a:close/>
              </a:path>
            </a:pathLst>
          </a:custGeom>
          <a:solidFill>
            <a:srgbClr val="FF8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0.xml"/><Relationship Id="rId13" Type="http://schemas.openxmlformats.org/officeDocument/2006/relationships/theme" Target="../theme/theme10.xml"/><Relationship Id="rId12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2.xml"/><Relationship Id="rId13" Type="http://schemas.openxmlformats.org/officeDocument/2006/relationships/theme" Target="../theme/theme11.xml"/><Relationship Id="rId12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1.xml"/><Relationship Id="rId8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3" Type="http://schemas.openxmlformats.org/officeDocument/2006/relationships/theme" Target="../theme/theme12.xml"/><Relationship Id="rId12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3.xml"/><Relationship Id="rId8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6.xml"/><Relationship Id="rId13" Type="http://schemas.openxmlformats.org/officeDocument/2006/relationships/theme" Target="../theme/theme13.xml"/><Relationship Id="rId12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5.xml"/><Relationship Id="rId8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58.xml"/><Relationship Id="rId13" Type="http://schemas.openxmlformats.org/officeDocument/2006/relationships/theme" Target="../theme/theme14.xml"/><Relationship Id="rId12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57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tags" Target="../tags/tag65.xml"/><Relationship Id="rId16" Type="http://schemas.openxmlformats.org/officeDocument/2006/relationships/tags" Target="../tags/tag64.xml"/><Relationship Id="rId15" Type="http://schemas.openxmlformats.org/officeDocument/2006/relationships/tags" Target="../tags/tag63.xml"/><Relationship Id="rId14" Type="http://schemas.openxmlformats.org/officeDocument/2006/relationships/tags" Target="../tags/tag62.xml"/><Relationship Id="rId13" Type="http://schemas.openxmlformats.org/officeDocument/2006/relationships/tags" Target="../tags/tag61.xml"/><Relationship Id="rId12" Type="http://schemas.openxmlformats.org/officeDocument/2006/relationships/tags" Target="../tags/tag60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4" Type="http://schemas.openxmlformats.org/officeDocument/2006/relationships/theme" Target="../theme/theme5.xml"/><Relationship Id="rId1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0.xml"/><Relationship Id="rId7" Type="http://schemas.openxmlformats.org/officeDocument/2006/relationships/slideLayout" Target="../slideLayouts/slideLayout79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12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12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12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jpeg"/><Relationship Id="rId8" Type="http://schemas.openxmlformats.org/officeDocument/2006/relationships/tags" Target="../tags/tag160.xml"/><Relationship Id="rId7" Type="http://schemas.openxmlformats.org/officeDocument/2006/relationships/image" Target="../media/image25.jpeg"/><Relationship Id="rId6" Type="http://schemas.openxmlformats.org/officeDocument/2006/relationships/tags" Target="../tags/tag159.xml"/><Relationship Id="rId5" Type="http://schemas.openxmlformats.org/officeDocument/2006/relationships/image" Target="../media/image24.jpeg"/><Relationship Id="rId4" Type="http://schemas.openxmlformats.org/officeDocument/2006/relationships/tags" Target="../tags/tag158.xml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1" Type="http://schemas.openxmlformats.org/officeDocument/2006/relationships/slideLayout" Target="../slideLayouts/slideLayout163.xml"/><Relationship Id="rId10" Type="http://schemas.openxmlformats.org/officeDocument/2006/relationships/tags" Target="../tags/tag161.xml"/><Relationship Id="rId1" Type="http://schemas.openxmlformats.org/officeDocument/2006/relationships/tags" Target="../tags/tag155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0.xml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73.xml"/><Relationship Id="rId8" Type="http://schemas.openxmlformats.org/officeDocument/2006/relationships/tags" Target="../tags/tag172.xml"/><Relationship Id="rId7" Type="http://schemas.openxmlformats.org/officeDocument/2006/relationships/tags" Target="../tags/tag171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image" Target="../media/image27.jpeg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9" Type="http://schemas.openxmlformats.org/officeDocument/2006/relationships/slideLayout" Target="../slideLayouts/slideLayout67.xml"/><Relationship Id="rId18" Type="http://schemas.openxmlformats.org/officeDocument/2006/relationships/tags" Target="../tags/tag180.xml"/><Relationship Id="rId17" Type="http://schemas.openxmlformats.org/officeDocument/2006/relationships/tags" Target="../tags/tag179.xml"/><Relationship Id="rId16" Type="http://schemas.openxmlformats.org/officeDocument/2006/relationships/tags" Target="../tags/tag178.xml"/><Relationship Id="rId15" Type="http://schemas.openxmlformats.org/officeDocument/2006/relationships/tags" Target="../tags/tag177.xml"/><Relationship Id="rId14" Type="http://schemas.openxmlformats.org/officeDocument/2006/relationships/tags" Target="../tags/tag176.xml"/><Relationship Id="rId13" Type="http://schemas.openxmlformats.org/officeDocument/2006/relationships/image" Target="../media/image29.jpeg"/><Relationship Id="rId12" Type="http://schemas.openxmlformats.org/officeDocument/2006/relationships/tags" Target="../tags/tag175.xml"/><Relationship Id="rId11" Type="http://schemas.openxmlformats.org/officeDocument/2006/relationships/tags" Target="../tags/tag174.xml"/><Relationship Id="rId10" Type="http://schemas.openxmlformats.org/officeDocument/2006/relationships/image" Target="../media/image28.jpeg"/><Relationship Id="rId1" Type="http://schemas.openxmlformats.org/officeDocument/2006/relationships/tags" Target="../tags/tag166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88.xml"/><Relationship Id="rId8" Type="http://schemas.openxmlformats.org/officeDocument/2006/relationships/tags" Target="../tags/tag187.xml"/><Relationship Id="rId7" Type="http://schemas.openxmlformats.org/officeDocument/2006/relationships/tags" Target="../tags/tag186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image" Target="../media/image27.jpeg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8" Type="http://schemas.openxmlformats.org/officeDocument/2006/relationships/slideLayout" Target="../slideLayouts/slideLayout115.xml"/><Relationship Id="rId17" Type="http://schemas.openxmlformats.org/officeDocument/2006/relationships/tags" Target="../tags/tag194.xml"/><Relationship Id="rId16" Type="http://schemas.openxmlformats.org/officeDocument/2006/relationships/image" Target="../media/image30.jpeg"/><Relationship Id="rId15" Type="http://schemas.openxmlformats.org/officeDocument/2006/relationships/tags" Target="../tags/tag193.xml"/><Relationship Id="rId14" Type="http://schemas.openxmlformats.org/officeDocument/2006/relationships/tags" Target="../tags/tag192.xml"/><Relationship Id="rId13" Type="http://schemas.openxmlformats.org/officeDocument/2006/relationships/tags" Target="../tags/tag191.xml"/><Relationship Id="rId12" Type="http://schemas.openxmlformats.org/officeDocument/2006/relationships/tags" Target="../tags/tag190.xml"/><Relationship Id="rId11" Type="http://schemas.openxmlformats.org/officeDocument/2006/relationships/image" Target="../media/image29.jpeg"/><Relationship Id="rId10" Type="http://schemas.openxmlformats.org/officeDocument/2006/relationships/tags" Target="../tags/tag189.xml"/><Relationship Id="rId1" Type="http://schemas.openxmlformats.org/officeDocument/2006/relationships/tags" Target="../tags/tag18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00.xml"/><Relationship Id="rId3" Type="http://schemas.openxmlformats.org/officeDocument/2006/relationships/image" Target="../media/image31.jpeg"/><Relationship Id="rId2" Type="http://schemas.openxmlformats.org/officeDocument/2006/relationships/tags" Target="../tags/tag199.xml"/><Relationship Id="rId1" Type="http://schemas.openxmlformats.org/officeDocument/2006/relationships/tags" Target="../tags/tag198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9.xml"/><Relationship Id="rId4" Type="http://schemas.openxmlformats.org/officeDocument/2006/relationships/tags" Target="../tags/tag203.xml"/><Relationship Id="rId3" Type="http://schemas.openxmlformats.org/officeDocument/2006/relationships/image" Target="../media/image32.jpeg"/><Relationship Id="rId2" Type="http://schemas.openxmlformats.org/officeDocument/2006/relationships/tags" Target="../tags/tag202.xml"/><Relationship Id="rId1" Type="http://schemas.openxmlformats.org/officeDocument/2006/relationships/tags" Target="../tags/tag201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1.xml"/><Relationship Id="rId6" Type="http://schemas.openxmlformats.org/officeDocument/2006/relationships/tags" Target="../tags/tag207.xml"/><Relationship Id="rId5" Type="http://schemas.openxmlformats.org/officeDocument/2006/relationships/image" Target="../media/image34.jpeg"/><Relationship Id="rId4" Type="http://schemas.openxmlformats.org/officeDocument/2006/relationships/tags" Target="../tags/tag206.xml"/><Relationship Id="rId3" Type="http://schemas.openxmlformats.org/officeDocument/2006/relationships/image" Target="../media/image33.jpeg"/><Relationship Id="rId2" Type="http://schemas.openxmlformats.org/officeDocument/2006/relationships/tags" Target="../tags/tag205.xml"/><Relationship Id="rId1" Type="http://schemas.openxmlformats.org/officeDocument/2006/relationships/tags" Target="../tags/tag204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03.xml"/><Relationship Id="rId6" Type="http://schemas.openxmlformats.org/officeDocument/2006/relationships/tags" Target="../tags/tag211.xml"/><Relationship Id="rId5" Type="http://schemas.openxmlformats.org/officeDocument/2006/relationships/image" Target="../media/image34.jpeg"/><Relationship Id="rId4" Type="http://schemas.openxmlformats.org/officeDocument/2006/relationships/tags" Target="../tags/tag210.xml"/><Relationship Id="rId3" Type="http://schemas.openxmlformats.org/officeDocument/2006/relationships/image" Target="../media/image35.jpeg"/><Relationship Id="rId2" Type="http://schemas.openxmlformats.org/officeDocument/2006/relationships/tags" Target="../tags/tag209.xml"/><Relationship Id="rId1" Type="http://schemas.openxmlformats.org/officeDocument/2006/relationships/tags" Target="../tags/tag208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5.xml"/><Relationship Id="rId4" Type="http://schemas.openxmlformats.org/officeDocument/2006/relationships/image" Target="../media/image10.png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21.xml"/><Relationship Id="rId7" Type="http://schemas.openxmlformats.org/officeDocument/2006/relationships/image" Target="../media/image11.png"/><Relationship Id="rId6" Type="http://schemas.openxmlformats.org/officeDocument/2006/relationships/tags" Target="../tags/tag120.xml"/><Relationship Id="rId5" Type="http://schemas.openxmlformats.org/officeDocument/2006/relationships/image" Target="../media/image10.png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4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tags" Target="../tags/tag132.xml"/><Relationship Id="rId7" Type="http://schemas.openxmlformats.org/officeDocument/2006/relationships/image" Target="../media/image13.png"/><Relationship Id="rId6" Type="http://schemas.openxmlformats.org/officeDocument/2006/relationships/tags" Target="../tags/tag131.xml"/><Relationship Id="rId5" Type="http://schemas.openxmlformats.org/officeDocument/2006/relationships/image" Target="../media/image12.png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1" Type="http://schemas.openxmlformats.org/officeDocument/2006/relationships/slideLayout" Target="../slideLayouts/slideLayout139.xml"/><Relationship Id="rId10" Type="http://schemas.openxmlformats.org/officeDocument/2006/relationships/tags" Target="../tags/tag133.xml"/><Relationship Id="rId1" Type="http://schemas.openxmlformats.org/officeDocument/2006/relationships/tags" Target="../tags/tag12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jpeg"/><Relationship Id="rId8" Type="http://schemas.openxmlformats.org/officeDocument/2006/relationships/tags" Target="../tags/tag139.xml"/><Relationship Id="rId7" Type="http://schemas.openxmlformats.org/officeDocument/2006/relationships/image" Target="../media/image16.jpeg"/><Relationship Id="rId6" Type="http://schemas.openxmlformats.org/officeDocument/2006/relationships/tags" Target="../tags/tag138.xml"/><Relationship Id="rId5" Type="http://schemas.openxmlformats.org/officeDocument/2006/relationships/image" Target="../media/image15.jpeg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1" Type="http://schemas.openxmlformats.org/officeDocument/2006/relationships/slideLayout" Target="../slideLayouts/slideLayout42.xml"/><Relationship Id="rId10" Type="http://schemas.openxmlformats.org/officeDocument/2006/relationships/tags" Target="../tags/tag140.xml"/><Relationship Id="rId1" Type="http://schemas.openxmlformats.org/officeDocument/2006/relationships/tags" Target="../tags/tag13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jpeg"/><Relationship Id="rId8" Type="http://schemas.openxmlformats.org/officeDocument/2006/relationships/tags" Target="../tags/tag146.xml"/><Relationship Id="rId7" Type="http://schemas.openxmlformats.org/officeDocument/2006/relationships/image" Target="../media/image19.jpeg"/><Relationship Id="rId6" Type="http://schemas.openxmlformats.org/officeDocument/2006/relationships/tags" Target="../tags/tag145.xml"/><Relationship Id="rId5" Type="http://schemas.openxmlformats.org/officeDocument/2006/relationships/image" Target="../media/image18.jpeg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1" Type="http://schemas.openxmlformats.org/officeDocument/2006/relationships/slideLayout" Target="../slideLayouts/slideLayout127.xml"/><Relationship Id="rId10" Type="http://schemas.openxmlformats.org/officeDocument/2006/relationships/tags" Target="../tags/tag147.xml"/><Relationship Id="rId1" Type="http://schemas.openxmlformats.org/officeDocument/2006/relationships/tags" Target="../tags/tag14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jpeg"/><Relationship Id="rId8" Type="http://schemas.openxmlformats.org/officeDocument/2006/relationships/tags" Target="../tags/tag153.xml"/><Relationship Id="rId7" Type="http://schemas.openxmlformats.org/officeDocument/2006/relationships/image" Target="../media/image22.jpeg"/><Relationship Id="rId6" Type="http://schemas.openxmlformats.org/officeDocument/2006/relationships/tags" Target="../tags/tag152.xml"/><Relationship Id="rId5" Type="http://schemas.openxmlformats.org/officeDocument/2006/relationships/image" Target="../media/image21.jpeg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1" Type="http://schemas.openxmlformats.org/officeDocument/2006/relationships/slideLayout" Target="../slideLayouts/slideLayout151.xml"/><Relationship Id="rId10" Type="http://schemas.openxmlformats.org/officeDocument/2006/relationships/tags" Target="../tags/tag154.xml"/><Relationship Id="rId1" Type="http://schemas.openxmlformats.org/officeDocument/2006/relationships/tags" Target="../tags/tag1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0830" y="1925320"/>
            <a:ext cx="9836150" cy="702945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/>
          <a:p>
            <a:pPr algn="l"/>
            <a:r>
              <a:rPr lang="zh-CN" altLang="en-US" sz="4000" spc="600" dirty="0">
                <a:ln w="19050">
                  <a:noFill/>
                  <a:prstDash val="solid"/>
                </a:ln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  <a:cs typeface="阿里巴巴普惠体 Heavy" panose="00020600040101010101" charset="-122"/>
              </a:rPr>
              <a:t>厦门博视源机器视觉技术有限公司</a:t>
            </a:r>
            <a:endParaRPr lang="zh-CN" altLang="en-US" sz="4000" spc="600" dirty="0">
              <a:ln w="19050">
                <a:noFill/>
                <a:prstDash val="solid"/>
              </a:ln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  <a:cs typeface="阿里巴巴普惠体 Heavy" panose="0002060004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8140" y="4506595"/>
            <a:ext cx="2138045" cy="412750"/>
          </a:xfrm>
          <a:prstGeom prst="rect">
            <a:avLst/>
          </a:prstGeom>
          <a:solidFill>
            <a:srgbClr val="F37A29">
              <a:alpha val="63000"/>
            </a:srgbClr>
          </a:solidFill>
          <a:ln>
            <a:noFill/>
          </a:ln>
        </p:spPr>
        <p:txBody>
          <a:bodyPr wrap="square" anchor="ctr" anchorCtr="1">
            <a:no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时间：</a:t>
            </a:r>
            <a:r>
              <a:rPr lang="en-US" altLang="zh-CN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2023.08.24</a:t>
            </a:r>
            <a:endParaRPr lang="en-US" altLang="zh-CN" b="1" dirty="0">
              <a:solidFill>
                <a:schemeClr val="bg1"/>
              </a:solidFill>
              <a:highlight>
                <a:srgbClr val="FFFF00"/>
              </a:highlight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" name="TextBox 5"/>
          <p:cNvSpPr txBox="1"/>
          <p:nvPr/>
        </p:nvSpPr>
        <p:spPr>
          <a:xfrm>
            <a:off x="358140" y="2982595"/>
            <a:ext cx="7559675" cy="641350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/>
          <a:p>
            <a:pPr algn="l"/>
            <a:r>
              <a:rPr lang="zh-CN" altLang="en-US" sz="3600" spc="600" dirty="0">
                <a:ln w="19050">
                  <a:noFill/>
                  <a:prstDash val="soli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塑料粒子外观视觉检测</a:t>
            </a:r>
            <a:endParaRPr lang="zh-CN" altLang="en-US" sz="3600" spc="600" dirty="0">
              <a:ln w="19050">
                <a:noFill/>
                <a:prstDash val="soli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8140" y="5735320"/>
            <a:ext cx="3507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源于视觉</a:t>
            </a:r>
            <a:r>
              <a:rPr lang="en-US" altLang="zh-CN" sz="280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,</a:t>
            </a:r>
            <a:r>
              <a:rPr lang="zh-CN" altLang="en-US" sz="280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不止视觉</a:t>
            </a:r>
            <a:endParaRPr lang="zh-CN" altLang="en-US" sz="280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</p:txBody>
      </p:sp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358140" y="5154295"/>
            <a:ext cx="2138680" cy="412750"/>
          </a:xfrm>
          <a:prstGeom prst="rect">
            <a:avLst/>
          </a:prstGeom>
          <a:solidFill>
            <a:srgbClr val="F37A29">
              <a:alpha val="63000"/>
            </a:srgbClr>
          </a:solidFill>
          <a:ln>
            <a:noFill/>
          </a:ln>
        </p:spPr>
        <p:txBody>
          <a:bodyPr wrap="square" anchor="ctr" anchorCtr="1">
            <a:noAutofit/>
          </a:bodyPr>
          <a:p>
            <a:pPr algn="ctr"/>
            <a:r>
              <a:rPr lang="zh-CN" altLang="en-US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版本：</a:t>
            </a:r>
            <a:r>
              <a:rPr lang="en-US" altLang="zh-CN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V1.0</a:t>
            </a:r>
            <a:endParaRPr lang="en-US" altLang="zh-CN" b="1" dirty="0">
              <a:solidFill>
                <a:schemeClr val="bg1"/>
              </a:solidFill>
              <a:highlight>
                <a:srgbClr val="FFFF00"/>
              </a:highlight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42265" y="6214745"/>
            <a:ext cx="3507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源至精密</a:t>
            </a:r>
            <a:r>
              <a:rPr lang="en-US" altLang="zh-CN" sz="280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,</a:t>
            </a:r>
            <a:r>
              <a:rPr lang="zh-CN" altLang="en-US" sz="280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追求卓越</a:t>
            </a:r>
            <a:endParaRPr lang="zh-CN" altLang="en-US" sz="280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ldLvl="0" animBg="1"/>
      <p:bldP spid="2" grpId="0"/>
      <p:bldP spid="1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、测试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分析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73405" y="908685"/>
          <a:ext cx="10821670" cy="5346700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7205"/>
                <a:gridCol w="1629410"/>
                <a:gridCol w="3549650"/>
                <a:gridCol w="1118235"/>
                <a:gridCol w="1116330"/>
                <a:gridCol w="164084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测试项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方正粗黑宋简体" panose="02000000000000000000" pitchFamily="2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正面</a:t>
                      </a:r>
                      <a:r>
                        <a:rPr lang="en-US" altLang="zh-CN" sz="1600" b="1" kern="1200" dirty="0">
                          <a:solidFill>
                            <a:schemeClr val="bg1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方正粗黑宋简体" panose="02000000000000000000" pitchFamily="2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-</a:t>
                      </a: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方正粗黑宋简体" panose="02000000000000000000" pitchFamily="2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缺料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highlight>
                          <a:srgbClr val="000000">
                            <a:alpha val="0"/>
                          </a:srgbClr>
                        </a:highlight>
                        <a:latin typeface="方正粗黑宋简体" panose="02000000000000000000" pitchFamily="2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检测方法：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en-US" altLang="zh-CN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AI+</a:t>
                      </a: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传统算法</a:t>
                      </a:r>
                      <a:endParaRPr lang="zh-CN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工位一正面检测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highlight>
                          <a:srgbClr val="000000">
                            <a:alpha val="0"/>
                          </a:srgbClr>
                        </a:highlight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类型：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反面飞边</a:t>
                      </a:r>
                      <a:endParaRPr lang="en-US" altLang="zh-CN" sz="1600" b="1" dirty="0">
                        <a:solidFill>
                          <a:schemeClr val="bg1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1275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产品原图</a:t>
                      </a:r>
                      <a:endParaRPr lang="zh-CN" altLang="en-US" sz="1600" b="1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软件处理图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局部放大图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分析总结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4177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35025" y="2707640"/>
            <a:ext cx="3013075" cy="29857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029710" y="2462530"/>
            <a:ext cx="3359785" cy="32308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635875" y="2594610"/>
            <a:ext cx="1866900" cy="89662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683000" y="524510"/>
            <a:ext cx="7214235" cy="196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63791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、视觉方案总结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2" name="表格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10235" y="824865"/>
          <a:ext cx="10286365" cy="56864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95985"/>
                <a:gridCol w="1536065"/>
                <a:gridCol w="3194050"/>
                <a:gridCol w="1034415"/>
                <a:gridCol w="3625850"/>
              </a:tblGrid>
              <a:tr h="4083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序号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检测项名称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判定标准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可行性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说明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1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正面外圆缺料</a:t>
                      </a:r>
                      <a:endParaRPr lang="zh-CN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缺料</a:t>
                      </a:r>
                      <a:r>
                        <a:rPr lang="en-US" altLang="zh-CN" sz="16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≥0.1mm*0.1mm</a:t>
                      </a:r>
                      <a:endParaRPr lang="en-US" altLang="zh-CN" sz="1600" dirty="0"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缺料在外圆横截面处可见可以检测，如在弧度内缺料成像无法识别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/>
                </a:tc>
              </a:tr>
              <a:tr h="49720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2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>
                          <a:effectLst/>
                        </a:rPr>
                        <a:t>反面端面多边</a:t>
                      </a:r>
                      <a:endParaRPr lang="zh-CN" altLang="en-US" dirty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多边</a:t>
                      </a:r>
                      <a:r>
                        <a:rPr lang="en-US" altLang="zh-CN" sz="16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≥</a:t>
                      </a:r>
                      <a:r>
                        <a:rPr lang="zh-CN" altLang="en-US" sz="16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超出外圆边缘</a:t>
                      </a:r>
                      <a:r>
                        <a:rPr lang="en-US" altLang="zh-CN" sz="16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0.1mm*0.1mm</a:t>
                      </a:r>
                      <a:endParaRPr lang="en-US" altLang="zh-CN" sz="1600" dirty="0"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  <a:p>
                      <a:pPr algn="l"/>
                      <a:endParaRPr lang="en-US" altLang="zh-CN" sz="1600" dirty="0"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zh-CN" altLang="en-US" sz="14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多边必须超出外圆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0.1mm*0.1mm,</a:t>
                      </a:r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否则外圆边缘会遮挡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dirty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altLang="zh-CN" sz="1600" dirty="0"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dirty="0">
                        <a:effectLst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endParaRPr lang="en-US" altLang="zh-CN" sz="1600" dirty="0"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/>
                </a:tc>
              </a:tr>
              <a:tr h="107632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备注：测试风险评估，项目风险点说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1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、如现场有其他不良缺陷，需提供样品，重新测试。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2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、我司仅对提供的不良品检测项负责，如现场有变化增加，需再次评估确认。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/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20670" y="53213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4444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、视觉架设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80720" y="850900"/>
          <a:ext cx="10830560" cy="553021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501775"/>
                <a:gridCol w="3913505"/>
                <a:gridCol w="1971040"/>
                <a:gridCol w="3444240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检测工位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工位一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镜头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&amp;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相机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&amp;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光源参数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lang="en-US" altLang="zh-CN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产品正面</a:t>
                      </a: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-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缺料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755">
                <a:tc rowSpan="9"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镜头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BSY-MFA230-S75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00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相机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alA2440-20gm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光源类型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碗形光源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像元尺寸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3.45um*3.45um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视野大小（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X,Y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）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24mm*21mm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/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分辨率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2448*2048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/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相机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状态参数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曝光时间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:2500us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非频闪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光源状态参数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光源亮度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220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镜头状态参数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光圈</a:t>
                      </a: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5.6+3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个</a:t>
                      </a: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5mm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接圈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119" name="ALH50" descr="rId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2374900" y="2219960"/>
            <a:ext cx="16160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2"/>
          <p:cNvCxnSpPr>
            <a:stCxn id="3119" idx="1"/>
          </p:cNvCxnSpPr>
          <p:nvPr/>
        </p:nvCxnSpPr>
        <p:spPr>
          <a:xfrm>
            <a:off x="3183255" y="3285490"/>
            <a:ext cx="1692275" cy="6985"/>
          </a:xfrm>
          <a:prstGeom prst="line">
            <a:avLst/>
          </a:prstGeom>
          <a:ln w="22225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5"/>
            </p:custDataLst>
          </p:nvPr>
        </p:nvCxnSpPr>
        <p:spPr>
          <a:xfrm>
            <a:off x="3133725" y="5188585"/>
            <a:ext cx="1692275" cy="6985"/>
          </a:xfrm>
          <a:prstGeom prst="line">
            <a:avLst/>
          </a:prstGeom>
          <a:ln w="22225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>
            <a:off x="4331335" y="3303270"/>
            <a:ext cx="30480" cy="18313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流程图: 磁盘 13"/>
          <p:cNvSpPr/>
          <p:nvPr/>
        </p:nvSpPr>
        <p:spPr>
          <a:xfrm>
            <a:off x="2820670" y="5195570"/>
            <a:ext cx="565785" cy="391160"/>
          </a:xfrm>
          <a:prstGeom prst="flowChartMagneticDisk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>
            <p:custDataLst>
              <p:tags r:id="rId6"/>
            </p:custDataLst>
          </p:nvPr>
        </p:nvCxnSpPr>
        <p:spPr>
          <a:xfrm flipV="1">
            <a:off x="3133725" y="1998345"/>
            <a:ext cx="24765" cy="3590290"/>
          </a:xfrm>
          <a:prstGeom prst="line">
            <a:avLst/>
          </a:prstGeom>
          <a:ln w="22225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>
            <p:custDataLst>
              <p:tags r:id="rId7"/>
            </p:custDataLst>
          </p:nvPr>
        </p:nvCxnSpPr>
        <p:spPr>
          <a:xfrm flipH="1">
            <a:off x="4404995" y="4772025"/>
            <a:ext cx="10160" cy="3727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474845" y="3714115"/>
            <a:ext cx="1621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镜头到产品工作距离</a:t>
            </a:r>
            <a:r>
              <a:rPr lang="en-US" altLang="zh-CN" sz="1400"/>
              <a:t>:240mm</a:t>
            </a:r>
            <a:r>
              <a:rPr lang="zh-CN" altLang="en-US" sz="1400"/>
              <a:t>±</a:t>
            </a:r>
            <a:r>
              <a:rPr lang="en-US" altLang="zh-CN" sz="1400"/>
              <a:t>20mm</a:t>
            </a:r>
            <a:endParaRPr lang="en-US" altLang="zh-CN" sz="1400"/>
          </a:p>
        </p:txBody>
      </p:sp>
      <p:sp>
        <p:nvSpPr>
          <p:cNvPr id="19" name="文本框 18"/>
          <p:cNvSpPr txBox="1"/>
          <p:nvPr>
            <p:custDataLst>
              <p:tags r:id="rId8"/>
            </p:custDataLst>
          </p:nvPr>
        </p:nvSpPr>
        <p:spPr>
          <a:xfrm>
            <a:off x="4485005" y="4807585"/>
            <a:ext cx="1621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光源到产品工作距离</a:t>
            </a:r>
            <a:r>
              <a:rPr lang="en-US" altLang="zh-CN" sz="1400"/>
              <a:t>:20mm</a:t>
            </a:r>
            <a:r>
              <a:rPr lang="zh-CN" altLang="en-US" sz="1400"/>
              <a:t>±</a:t>
            </a:r>
            <a:r>
              <a:rPr lang="en-US" altLang="zh-CN" sz="1400"/>
              <a:t>10mm</a:t>
            </a:r>
            <a:endParaRPr lang="en-US" altLang="zh-CN" sz="1400"/>
          </a:p>
        </p:txBody>
      </p:sp>
      <p:pic>
        <p:nvPicPr>
          <p:cNvPr id="3098" name="L-DD8" descr="rId26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3146743" y="3710623"/>
            <a:ext cx="542925" cy="157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>
            <p:custDataLst>
              <p:tags r:id="rId11"/>
            </p:custDataLst>
          </p:nvPr>
        </p:nvCxnSpPr>
        <p:spPr>
          <a:xfrm>
            <a:off x="3032125" y="4772025"/>
            <a:ext cx="1692275" cy="6985"/>
          </a:xfrm>
          <a:prstGeom prst="line">
            <a:avLst/>
          </a:prstGeom>
          <a:ln w="22225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093" name="L-DS7" descr="rId31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2698" y="5859463"/>
            <a:ext cx="114109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/>
          <p:cNvCxnSpPr/>
          <p:nvPr>
            <p:custDataLst>
              <p:tags r:id="rId14"/>
            </p:custDataLst>
          </p:nvPr>
        </p:nvCxnSpPr>
        <p:spPr>
          <a:xfrm>
            <a:off x="2926080" y="5591175"/>
            <a:ext cx="1692275" cy="6985"/>
          </a:xfrm>
          <a:prstGeom prst="line">
            <a:avLst/>
          </a:prstGeom>
          <a:ln w="22225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>
            <p:custDataLst>
              <p:tags r:id="rId15"/>
            </p:custDataLst>
          </p:nvPr>
        </p:nvSpPr>
        <p:spPr>
          <a:xfrm>
            <a:off x="4485005" y="5592445"/>
            <a:ext cx="1621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光源到产品工作距离</a:t>
            </a:r>
            <a:r>
              <a:rPr lang="en-US" altLang="zh-CN" sz="1400"/>
              <a:t>:20mm</a:t>
            </a:r>
            <a:r>
              <a:rPr lang="zh-CN" altLang="en-US" sz="1400"/>
              <a:t>±</a:t>
            </a:r>
            <a:r>
              <a:rPr lang="en-US" altLang="zh-CN" sz="1400"/>
              <a:t>20mm</a:t>
            </a:r>
            <a:endParaRPr lang="en-US" altLang="zh-CN" sz="1400"/>
          </a:p>
        </p:txBody>
      </p:sp>
      <p:cxnSp>
        <p:nvCxnSpPr>
          <p:cNvPr id="8" name="直接连接符 7"/>
          <p:cNvCxnSpPr/>
          <p:nvPr>
            <p:custDataLst>
              <p:tags r:id="rId16"/>
            </p:custDataLst>
          </p:nvPr>
        </p:nvCxnSpPr>
        <p:spPr>
          <a:xfrm>
            <a:off x="3032125" y="5854700"/>
            <a:ext cx="1692275" cy="6985"/>
          </a:xfrm>
          <a:prstGeom prst="line">
            <a:avLst/>
          </a:prstGeom>
          <a:ln w="22225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>
            <p:custDataLst>
              <p:tags r:id="rId17"/>
            </p:custDataLst>
          </p:nvPr>
        </p:nvCxnSpPr>
        <p:spPr>
          <a:xfrm flipH="1">
            <a:off x="4314825" y="5587365"/>
            <a:ext cx="16510" cy="2743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20670" y="53213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4444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、视觉架设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80720" y="850900"/>
          <a:ext cx="10830560" cy="553021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501775"/>
                <a:gridCol w="3913505"/>
                <a:gridCol w="1971040"/>
                <a:gridCol w="3444240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检测工位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工位二</a:t>
                      </a:r>
                      <a:endParaRPr lang="en-US" altLang="zh-CN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镜头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&amp;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相机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&amp;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光源参数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lang="en-US" altLang="zh-CN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产品反面</a:t>
                      </a: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-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积料</a:t>
                      </a: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(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开裂、缺料</a:t>
                      </a: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)</a:t>
                      </a:r>
                      <a:endParaRPr lang="en-US" altLang="zh-CN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755">
                <a:tc rowSpan="9"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镜头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BSY-MFA230-S75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00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相机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alA2440-20gm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光源类型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环形光源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像元尺寸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3.45um*3.45um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视野大小（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X,Y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）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24mm*21mm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/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分辨率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2448*2048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/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相机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状态参数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曝光时间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:1500us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非频闪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光源状态参数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光源亮度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220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镜头状态参数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光圈</a:t>
                      </a: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5.6</a:t>
                      </a: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+3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个</a:t>
                      </a: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5mm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接圈</a:t>
                      </a:r>
                      <a:endParaRPr lang="en-US" altLang="zh-CN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119" name="ALH50" descr="rId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2426335" y="4709160"/>
            <a:ext cx="16160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2"/>
          <p:cNvCxnSpPr>
            <a:stCxn id="3119" idx="1"/>
          </p:cNvCxnSpPr>
          <p:nvPr/>
        </p:nvCxnSpPr>
        <p:spPr>
          <a:xfrm>
            <a:off x="3234690" y="4158615"/>
            <a:ext cx="1692275" cy="6985"/>
          </a:xfrm>
          <a:prstGeom prst="line">
            <a:avLst/>
          </a:prstGeom>
          <a:ln w="22225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5"/>
            </p:custDataLst>
          </p:nvPr>
        </p:nvCxnSpPr>
        <p:spPr>
          <a:xfrm>
            <a:off x="3296285" y="3067685"/>
            <a:ext cx="1692275" cy="6985"/>
          </a:xfrm>
          <a:prstGeom prst="line">
            <a:avLst/>
          </a:prstGeom>
          <a:ln w="22225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>
            <a:off x="4313555" y="2706370"/>
            <a:ext cx="17780" cy="144970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流程图: 磁盘 13"/>
          <p:cNvSpPr/>
          <p:nvPr/>
        </p:nvSpPr>
        <p:spPr>
          <a:xfrm>
            <a:off x="2926080" y="2276475"/>
            <a:ext cx="565785" cy="391160"/>
          </a:xfrm>
          <a:prstGeom prst="flowChartMagneticDisk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>
            <p:custDataLst>
              <p:tags r:id="rId6"/>
            </p:custDataLst>
          </p:nvPr>
        </p:nvCxnSpPr>
        <p:spPr>
          <a:xfrm flipV="1">
            <a:off x="3183255" y="2037715"/>
            <a:ext cx="15875" cy="3736975"/>
          </a:xfrm>
          <a:prstGeom prst="line">
            <a:avLst/>
          </a:prstGeom>
          <a:ln w="22225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370705" y="3544570"/>
            <a:ext cx="16211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镜头到产品工作距离</a:t>
            </a:r>
            <a:r>
              <a:rPr lang="en-US" altLang="zh-CN" sz="1200"/>
              <a:t>:240mm</a:t>
            </a:r>
            <a:r>
              <a:rPr lang="zh-CN" altLang="en-US" sz="1200"/>
              <a:t>±</a:t>
            </a:r>
            <a:r>
              <a:rPr lang="en-US" altLang="zh-CN" sz="1200"/>
              <a:t>20mm</a:t>
            </a:r>
            <a:endParaRPr lang="en-US" altLang="zh-CN" sz="1200"/>
          </a:p>
        </p:txBody>
      </p:sp>
      <p:sp>
        <p:nvSpPr>
          <p:cNvPr id="19" name="文本框 18"/>
          <p:cNvSpPr txBox="1"/>
          <p:nvPr>
            <p:custDataLst>
              <p:tags r:id="rId7"/>
            </p:custDataLst>
          </p:nvPr>
        </p:nvSpPr>
        <p:spPr>
          <a:xfrm>
            <a:off x="4591685" y="2709545"/>
            <a:ext cx="15068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光源到产品工作距离</a:t>
            </a:r>
            <a:r>
              <a:rPr lang="en-US" altLang="zh-CN" sz="1000"/>
              <a:t>:50mm</a:t>
            </a:r>
            <a:r>
              <a:rPr lang="zh-CN" altLang="en-US" sz="1000"/>
              <a:t>±</a:t>
            </a:r>
            <a:r>
              <a:rPr lang="en-US" altLang="zh-CN" sz="1000"/>
              <a:t>10mm</a:t>
            </a:r>
            <a:endParaRPr lang="en-US" altLang="zh-CN" sz="1000"/>
          </a:p>
        </p:txBody>
      </p:sp>
      <p:cxnSp>
        <p:nvCxnSpPr>
          <p:cNvPr id="4" name="直接箭头连接符 3"/>
          <p:cNvCxnSpPr/>
          <p:nvPr>
            <p:custDataLst>
              <p:tags r:id="rId8"/>
            </p:custDataLst>
          </p:nvPr>
        </p:nvCxnSpPr>
        <p:spPr>
          <a:xfrm>
            <a:off x="4588510" y="2665095"/>
            <a:ext cx="3175" cy="4095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>
            <p:custDataLst>
              <p:tags r:id="rId9"/>
            </p:custDataLst>
          </p:nvPr>
        </p:nvCxnSpPr>
        <p:spPr>
          <a:xfrm>
            <a:off x="3090545" y="2669540"/>
            <a:ext cx="1692275" cy="6985"/>
          </a:xfrm>
          <a:prstGeom prst="line">
            <a:avLst/>
          </a:prstGeom>
          <a:ln w="22225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093" name="L-DS7" descr="rId31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2638108" y="1802448"/>
            <a:ext cx="114109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>
            <p:custDataLst>
              <p:tags r:id="rId12"/>
            </p:custDataLst>
          </p:nvPr>
        </p:nvCxnSpPr>
        <p:spPr>
          <a:xfrm>
            <a:off x="3183255" y="1976755"/>
            <a:ext cx="1692275" cy="6985"/>
          </a:xfrm>
          <a:prstGeom prst="line">
            <a:avLst/>
          </a:prstGeom>
          <a:ln w="22225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4586605" y="2125345"/>
            <a:ext cx="15068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光源到产品工作距离</a:t>
            </a:r>
            <a:r>
              <a:rPr lang="en-US" altLang="zh-CN" sz="1000"/>
              <a:t>:20mm</a:t>
            </a:r>
            <a:r>
              <a:rPr lang="zh-CN" altLang="en-US" sz="1000"/>
              <a:t>±</a:t>
            </a:r>
            <a:r>
              <a:rPr lang="en-US" altLang="zh-CN" sz="1000"/>
              <a:t>10mm</a:t>
            </a:r>
            <a:endParaRPr lang="en-US" altLang="zh-CN" sz="1000"/>
          </a:p>
        </p:txBody>
      </p:sp>
      <p:cxnSp>
        <p:nvCxnSpPr>
          <p:cNvPr id="12" name="直接箭头连接符 11"/>
          <p:cNvCxnSpPr/>
          <p:nvPr>
            <p:custDataLst>
              <p:tags r:id="rId14"/>
            </p:custDataLst>
          </p:nvPr>
        </p:nvCxnSpPr>
        <p:spPr>
          <a:xfrm>
            <a:off x="4583430" y="1989455"/>
            <a:ext cx="5080" cy="62420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105" name="L-DR10F" descr="rId19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2379980" y="3054668"/>
            <a:ext cx="1295400" cy="48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670300" y="492760"/>
            <a:ext cx="7083425" cy="20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5" y="263525"/>
            <a:ext cx="350139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、视觉方案配置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89865" y="908685"/>
          <a:ext cx="11811635" cy="5099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6515"/>
                <a:gridCol w="1831975"/>
                <a:gridCol w="3340100"/>
                <a:gridCol w="873325"/>
                <a:gridCol w="1027416"/>
                <a:gridCol w="1403164"/>
                <a:gridCol w="2009140"/>
              </a:tblGrid>
              <a:tr h="45783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货物名称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型号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单位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数量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品牌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备注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9433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主机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AI-C3</a:t>
                      </a:r>
                      <a:endParaRPr lang="en-US" altLang="zh-CN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1600" kern="1200" dirty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V21+AI</a:t>
                      </a:r>
                      <a:endParaRPr lang="en-US" sz="1600" dirty="0"/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81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显示器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15.6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寸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1600" kern="1200" dirty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 dirty="0"/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4815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镜头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BSY-MFA230-S75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pcs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BSY</a:t>
                      </a:r>
                      <a:endParaRPr lang="en-US" altLang="zh-CN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005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相机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alA2440-20gm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pcs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Balser</a:t>
                      </a:r>
                      <a:endParaRPr lang="en-US" altLang="zh-CN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4815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光源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BSY-HFS7070-W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pcs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BSY</a:t>
                      </a: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1330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光源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BSY-RS10090-W</a:t>
                      </a:r>
                      <a:endParaRPr lang="en-US" altLang="zh-CN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pcs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BSY</a:t>
                      </a: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4815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光源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BSY-DS116-W</a:t>
                      </a:r>
                      <a:endParaRPr lang="en-US" altLang="zh-CN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pcs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BSY</a:t>
                      </a: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689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光源控制器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BSY</a:t>
                      </a:r>
                      <a:r>
                        <a:rPr lang="zh-CN" altLang="en-US" sz="16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-SPS24120C-4TD</a:t>
                      </a:r>
                      <a:endParaRPr lang="zh-CN" altLang="en-US" sz="16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pcs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BSY</a:t>
                      </a: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4876800" y="499110"/>
            <a:ext cx="5986780" cy="266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5" y="263525"/>
            <a:ext cx="483616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、视觉硬件图纸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相机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96950" y="1159510"/>
            <a:ext cx="9867900" cy="475615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789430" y="1373505"/>
            <a:ext cx="1820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工位</a:t>
            </a:r>
            <a:r>
              <a:rPr lang="en-US" altLang="zh-CN"/>
              <a:t>1/2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08730" y="1519555"/>
            <a:ext cx="4244975" cy="38188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4876800" y="499110"/>
            <a:ext cx="5986780" cy="266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5" y="263525"/>
            <a:ext cx="483616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、视觉硬件图纸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镜头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96950" y="1159510"/>
            <a:ext cx="9867900" cy="475615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789430" y="1373505"/>
            <a:ext cx="1820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工位</a:t>
            </a:r>
            <a:r>
              <a:rPr lang="en-US" altLang="zh-CN"/>
              <a:t>1/2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65400" y="2066290"/>
            <a:ext cx="7060565" cy="35191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4876800" y="499110"/>
            <a:ext cx="5986780" cy="266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5" y="263525"/>
            <a:ext cx="483616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、视觉硬件图纸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光源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96950" y="1159510"/>
            <a:ext cx="9867900" cy="475615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789430" y="1373505"/>
            <a:ext cx="1820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工位</a:t>
            </a:r>
            <a:r>
              <a:rPr lang="en-US" altLang="zh-CN"/>
              <a:t>1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96390" y="2206625"/>
            <a:ext cx="4122420" cy="29108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550660" y="2112645"/>
            <a:ext cx="2918460" cy="284988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4876800" y="499110"/>
            <a:ext cx="5986780" cy="266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5" y="263525"/>
            <a:ext cx="483616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、视觉硬件图纸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光源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96950" y="1159510"/>
            <a:ext cx="9867900" cy="475615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789430" y="1373505"/>
            <a:ext cx="1820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工位</a:t>
            </a:r>
            <a:r>
              <a:rPr lang="en-US" altLang="zh-CN"/>
              <a:t>2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00580" y="1741805"/>
            <a:ext cx="3197225" cy="38639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652895" y="2112645"/>
            <a:ext cx="2918460" cy="284988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" y="4306570"/>
            <a:ext cx="1207135" cy="1207135"/>
          </a:xfrm>
          <a:prstGeom prst="rect">
            <a:avLst/>
          </a:prstGeom>
        </p:spPr>
      </p:pic>
      <p:sp>
        <p:nvSpPr>
          <p:cNvPr id="23" name="TextBox 16"/>
          <p:cNvSpPr txBox="1"/>
          <p:nvPr/>
        </p:nvSpPr>
        <p:spPr>
          <a:xfrm>
            <a:off x="1359941" y="4315088"/>
            <a:ext cx="433156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pc="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厦门博视源机器视觉技术有限公司</a:t>
            </a:r>
            <a:r>
              <a:rPr lang="en-US" altLang="zh-CN" sz="1200" spc="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endParaRPr lang="zh-CN" altLang="en-US" sz="1200" spc="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地址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: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福建省厦门市集美区杏林瑶山路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13-17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号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电话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 0592-6077810 / 15392038593.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邮箱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tulinxiu@xmbsy.net.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邮编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361021.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官网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: http://www.xmbsy.net.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1922780" y="1884680"/>
            <a:ext cx="4648835" cy="1010920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/>
        </p:spPr>
        <p:txBody>
          <a:bodyPr wrap="square" lIns="87764" tIns="43882" rIns="87764" bIns="43882" rtlCol="0">
            <a:spAutoFit/>
          </a:bodyPr>
          <a:lstStyle/>
          <a:p>
            <a:pPr algn="dist"/>
            <a:r>
              <a:rPr lang="zh-CN" altLang="en-US" sz="6000" b="1" spc="600" dirty="0">
                <a:ln w="19050">
                  <a:noFill/>
                  <a:prstDash val="solid"/>
                </a:ln>
                <a:solidFill>
                  <a:srgbClr val="F37A29"/>
                </a:solidFill>
                <a:latin typeface="黑体" panose="02010609060101010101" charset="-122"/>
                <a:ea typeface="黑体" panose="02010609060101010101" charset="-122"/>
                <a:cs typeface="阿里巴巴普惠体 Heavy" panose="00020600040101010101" charset="-122"/>
              </a:rPr>
              <a:t>谢谢观看</a:t>
            </a:r>
            <a:endParaRPr lang="zh-CN" altLang="en-US" sz="6000" b="1" spc="600" dirty="0">
              <a:ln w="19050">
                <a:noFill/>
                <a:prstDash val="solid"/>
              </a:ln>
              <a:solidFill>
                <a:srgbClr val="F37A29"/>
              </a:solidFill>
              <a:latin typeface="黑体" panose="02010609060101010101" charset="-122"/>
              <a:ea typeface="黑体" panose="02010609060101010101" charset="-122"/>
              <a:cs typeface="阿里巴巴普惠体 Heavy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3035" y="5765800"/>
            <a:ext cx="3507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源于视觉</a:t>
            </a:r>
            <a:r>
              <a:rPr lang="en-US" altLang="zh-CN" sz="280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,</a:t>
            </a:r>
            <a:r>
              <a:rPr lang="zh-CN" altLang="en-US" sz="280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不止视觉</a:t>
            </a:r>
            <a:endParaRPr lang="zh-CN" altLang="en-US" sz="280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51765" y="6195695"/>
            <a:ext cx="3507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源至精密</a:t>
            </a:r>
            <a:r>
              <a:rPr lang="en-US" altLang="zh-CN" sz="280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,</a:t>
            </a:r>
            <a:r>
              <a:rPr lang="zh-CN" altLang="en-US" sz="280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追求卓越</a:t>
            </a:r>
            <a:endParaRPr lang="zh-CN" altLang="en-US" sz="280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 flipH="1">
            <a:off x="-10160" y="264795"/>
            <a:ext cx="629920" cy="6305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 flipH="1">
            <a:off x="437515" y="543560"/>
            <a:ext cx="518160" cy="467360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756061" y="1601564"/>
            <a:ext cx="2455235" cy="3581620"/>
            <a:chOff x="1050203" y="1628603"/>
            <a:chExt cx="2455235" cy="3581620"/>
          </a:xfrm>
        </p:grpSpPr>
        <p:sp>
          <p:nvSpPr>
            <p:cNvPr id="31" name="MH_Others_1"/>
            <p:cNvSpPr txBox="1"/>
            <p:nvPr>
              <p:custDataLst>
                <p:tags r:id="rId3"/>
              </p:custDataLst>
            </p:nvPr>
          </p:nvSpPr>
          <p:spPr>
            <a:xfrm>
              <a:off x="1509314" y="1628603"/>
              <a:ext cx="1228725" cy="3581620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lIns="0" tIns="0" rIns="0" bIns="0" rtlCol="0" anchor="ctr" anchorCtr="0">
              <a:spAutoFit/>
            </a:bodyPr>
            <a:lstStyle/>
            <a:p>
              <a:pPr algn="ctr" defTabSz="86487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7990" b="1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目录</a:t>
              </a:r>
              <a:endParaRPr lang="zh-CN" altLang="en-US" sz="7990" b="1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32" name="MH_Others_2"/>
            <p:cNvSpPr txBox="1"/>
            <p:nvPr>
              <p:custDataLst>
                <p:tags r:id="rId4"/>
              </p:custDataLst>
            </p:nvPr>
          </p:nvSpPr>
          <p:spPr>
            <a:xfrm rot="5400000">
              <a:off x="-277623" y="3309739"/>
              <a:ext cx="3114122" cy="45847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8648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980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CONTENTS</a:t>
              </a:r>
              <a:endParaRPr lang="en-US" altLang="zh-CN" sz="2980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041850" y="2627705"/>
              <a:ext cx="46358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|</a:t>
              </a:r>
              <a:endParaRPr lang="en-US" altLang="zh-CN" sz="9600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788025" y="1013153"/>
            <a:ext cx="2809239" cy="4715182"/>
            <a:chOff x="5323982" y="1721787"/>
            <a:chExt cx="2324449" cy="3129268"/>
          </a:xfrm>
        </p:grpSpPr>
        <p:sp>
          <p:nvSpPr>
            <p:cNvPr id="15" name="TextBox 2"/>
            <p:cNvSpPr>
              <a:spLocks noChangeArrowheads="1"/>
            </p:cNvSpPr>
            <p:nvPr/>
          </p:nvSpPr>
          <p:spPr bwMode="auto">
            <a:xfrm>
              <a:off x="6068180" y="1779726"/>
              <a:ext cx="1158240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项目概况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3" name="TextBox 2"/>
            <p:cNvSpPr>
              <a:spLocks noChangeArrowheads="1"/>
            </p:cNvSpPr>
            <p:nvPr/>
          </p:nvSpPr>
          <p:spPr bwMode="auto">
            <a:xfrm>
              <a:off x="6070652" y="2325029"/>
              <a:ext cx="1177925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测试</a:t>
              </a:r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分析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0" name="TextBox 2"/>
            <p:cNvSpPr>
              <a:spLocks noChangeArrowheads="1"/>
            </p:cNvSpPr>
            <p:nvPr/>
          </p:nvSpPr>
          <p:spPr bwMode="auto">
            <a:xfrm>
              <a:off x="6026466" y="2892704"/>
              <a:ext cx="1334037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视觉方案总结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3" name="TextBox 2"/>
            <p:cNvSpPr>
              <a:spLocks noChangeArrowheads="1"/>
            </p:cNvSpPr>
            <p:nvPr/>
          </p:nvSpPr>
          <p:spPr bwMode="auto">
            <a:xfrm>
              <a:off x="6070394" y="3441273"/>
              <a:ext cx="951865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视觉架设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6" name="TextBox 2"/>
            <p:cNvSpPr>
              <a:spLocks noChangeArrowheads="1"/>
            </p:cNvSpPr>
            <p:nvPr/>
          </p:nvSpPr>
          <p:spPr bwMode="auto">
            <a:xfrm>
              <a:off x="6075855" y="3990088"/>
              <a:ext cx="1572576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视觉方案配置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" name="TextBox 2"/>
            <p:cNvSpPr>
              <a:spLocks noChangeArrowheads="1"/>
            </p:cNvSpPr>
            <p:nvPr/>
          </p:nvSpPr>
          <p:spPr bwMode="auto">
            <a:xfrm>
              <a:off x="6086363" y="4547209"/>
              <a:ext cx="1562068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视觉硬件图纸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" name="矩形: 圆角 3"/>
            <p:cNvSpPr/>
            <p:nvPr/>
          </p:nvSpPr>
          <p:spPr>
            <a:xfrm>
              <a:off x="5341138" y="1721787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1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矩形: 圆角 37"/>
            <p:cNvSpPr/>
            <p:nvPr/>
          </p:nvSpPr>
          <p:spPr>
            <a:xfrm>
              <a:off x="5341138" y="2824606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3</a:t>
              </a:r>
              <a:endParaRPr lang="zh-CN" altLang="en-US" b="1" dirty="0"/>
            </a:p>
          </p:txBody>
        </p:sp>
        <p:sp>
          <p:nvSpPr>
            <p:cNvPr id="44" name="矩形: 圆角 43"/>
            <p:cNvSpPr/>
            <p:nvPr/>
          </p:nvSpPr>
          <p:spPr>
            <a:xfrm>
              <a:off x="5327694" y="3379147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</a:rPr>
                <a:t>4</a:t>
              </a:r>
              <a:endParaRPr lang="zh-CN" altLang="en-US" b="1" dirty="0">
                <a:solidFill>
                  <a:srgbClr val="BFBFBF"/>
                </a:solidFill>
              </a:endParaRPr>
            </a:p>
          </p:txBody>
        </p:sp>
        <p:sp>
          <p:nvSpPr>
            <p:cNvPr id="45" name="矩形: 圆角 44"/>
            <p:cNvSpPr/>
            <p:nvPr/>
          </p:nvSpPr>
          <p:spPr>
            <a:xfrm>
              <a:off x="5341138" y="2267164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2</a:t>
              </a:r>
              <a:endParaRPr lang="zh-CN" altLang="en-US" b="1" dirty="0">
                <a:solidFill>
                  <a:srgbClr val="BFBFB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47" name="矩形: 圆角 46"/>
            <p:cNvSpPr/>
            <p:nvPr/>
          </p:nvSpPr>
          <p:spPr>
            <a:xfrm>
              <a:off x="5327694" y="3924524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5</a:t>
              </a:r>
              <a:endParaRPr lang="zh-CN" altLang="en-US" b="1" dirty="0"/>
            </a:p>
          </p:txBody>
        </p:sp>
        <p:sp>
          <p:nvSpPr>
            <p:cNvPr id="67" name="矩形: 圆角 66"/>
            <p:cNvSpPr/>
            <p:nvPr/>
          </p:nvSpPr>
          <p:spPr>
            <a:xfrm>
              <a:off x="5323982" y="4491055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</a:rPr>
                <a:t>6</a:t>
              </a:r>
              <a:endParaRPr lang="zh-CN" altLang="en-US" b="1" dirty="0">
                <a:solidFill>
                  <a:srgbClr val="BFBFBF"/>
                </a:solidFill>
              </a:endParaRPr>
            </a:p>
          </p:txBody>
        </p:sp>
      </p:grp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 flipV="1">
            <a:off x="2820670" y="525145"/>
            <a:ext cx="8051165" cy="69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2222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、项目概况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81050" y="908685"/>
          <a:ext cx="10630535" cy="5041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7015"/>
                <a:gridCol w="360680"/>
                <a:gridCol w="288290"/>
                <a:gridCol w="2843530"/>
                <a:gridCol w="5621020"/>
              </a:tblGrid>
              <a:tr h="4864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项目编号</a:t>
                      </a:r>
                      <a:endParaRPr lang="zh-CN" alt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182245" marR="0" lvl="0" indent="-182245" algn="ctr" defTabSz="914400" rtl="0" eaLnBrk="0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&amp;2023082301V1.0</a:t>
                      </a:r>
                      <a:endParaRPr lang="en-US" altLang="zh-CN" sz="20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2910">
                <a:tc gridSpan="2">
                  <a:txBody>
                    <a:bodyPr/>
                    <a:lstStyle/>
                    <a:p>
                      <a:pPr algn="ctr" fontAlgn="ctr"/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000" dirty="0">
                        <a:solidFill>
                          <a:schemeClr val="tx1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  <a:sym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vMerge="1">
                  <a:tcPr/>
                </a:tc>
              </a:tr>
              <a:tr h="6223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设备名称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新宋体" panose="02010609030101010101" charset="-122"/>
                          <a:ea typeface="新宋体" panose="02010609030101010101" charset="-122"/>
                          <a:cs typeface="+mn-cs"/>
                        </a:rPr>
                        <a:t>注塑粒子视觉检测</a:t>
                      </a:r>
                      <a:endParaRPr kumimoji="0" lang="zh-CN" altLang="en-US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uLnTx/>
                        <a:uFillTx/>
                        <a:latin typeface="新宋体" panose="02010609030101010101" charset="-122"/>
                        <a:ea typeface="新宋体" panose="02010609030101010101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vMerge="1">
                  <a:tcPr/>
                </a:tc>
              </a:tr>
              <a:tr h="397510">
                <a:tc gridSpan="4"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vMerge="1">
                  <a:tcPr/>
                </a:tc>
              </a:tr>
              <a:tr h="8274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effectLst/>
                        </a:rPr>
                        <a:t>检测节拍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</a:rPr>
                        <a:t>     1.2-1.5pcs/s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vMerge="1">
                  <a:tcPr/>
                </a:tc>
              </a:tr>
              <a:tr h="5822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effectLst/>
                        </a:rPr>
                        <a:t>项目概述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</a:rPr>
                        <a:t>　对产品正面外圆缺料，反面飞边检测</a:t>
                      </a:r>
                      <a:endParaRPr lang="en-US" altLang="zh-CN" sz="1200" u="none" strike="noStrike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8384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effectLst/>
                        </a:rPr>
                        <a:t>具体需求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</a:rPr>
                        <a:t>缺料</a:t>
                      </a:r>
                      <a:endParaRPr lang="zh-CN" altLang="en-US" dirty="0">
                        <a:effectLst/>
                        <a:highlight>
                          <a:srgbClr val="000000">
                            <a:alpha val="0"/>
                          </a:srgbClr>
                        </a:highlight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63525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effectLst/>
                        </a:rPr>
                        <a:t>飞边</a:t>
                      </a:r>
                      <a:endParaRPr lang="zh-CN" altLang="en-US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83845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83845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dirty="0">
                        <a:effectLst/>
                        <a:sym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64160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altLang="zh-CN" sz="1800" b="0" i="0" u="none" strike="noStrike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64160">
                <a:tc v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\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endParaRPr lang="zh-CN" altLang="en-US" sz="1800" b="0" i="0" u="none" strike="noStrike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899785" y="1089025"/>
            <a:ext cx="2856230" cy="228155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825240" y="535305"/>
            <a:ext cx="7071995" cy="88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26834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、项目概况说明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81635" y="908685"/>
          <a:ext cx="11014710" cy="5022850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98320"/>
                <a:gridCol w="4784725"/>
                <a:gridCol w="4431665"/>
              </a:tblGrid>
              <a:tr h="434975">
                <a:tc>
                  <a:txBody>
                    <a:bodyPr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effectLst/>
                          <a:sym typeface="+mn-ea"/>
                        </a:rPr>
                        <a:t>塑料粒子</a:t>
                      </a:r>
                      <a:endParaRPr lang="zh-CN" altLang="en-US" sz="1600" dirty="0">
                        <a:effectLst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18465">
                <a:tc gridSpan="2">
                  <a:txBody>
                    <a:bodyPr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项目需求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9410">
                <a:tc gridSpan="2">
                  <a:txBody>
                    <a:bodyPr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产品：直径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12mm*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高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6mm</a:t>
                      </a:r>
                      <a:endParaRPr lang="en-US" altLang="zh-CN" sz="16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1.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检测产品正面底下外圆缺料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2.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检测产品反面多边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3.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产品目前只兼容单款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l">
                        <a:buNone/>
                      </a:pPr>
                      <a:endParaRPr lang="zh-CN" altLang="en-US" sz="16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1" name="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75310" y="2007870"/>
            <a:ext cx="3035300" cy="2425065"/>
          </a:xfrm>
          <a:prstGeom prst="rect">
            <a:avLst/>
          </a:prstGeom>
        </p:spPr>
      </p:pic>
      <p:cxnSp>
        <p:nvCxnSpPr>
          <p:cNvPr id="12" name="直接箭头连接符 11"/>
          <p:cNvCxnSpPr/>
          <p:nvPr/>
        </p:nvCxnSpPr>
        <p:spPr>
          <a:xfrm flipH="1" flipV="1">
            <a:off x="2729230" y="3611880"/>
            <a:ext cx="511175" cy="1073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3148965" y="3521075"/>
            <a:ext cx="277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060190" y="2007870"/>
            <a:ext cx="2520950" cy="223774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H="1" flipV="1">
            <a:off x="5770245" y="3557905"/>
            <a:ext cx="236855" cy="8750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038850" y="4432935"/>
            <a:ext cx="391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endParaRPr lang="en-US" altLang="zh-CN"/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、测试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分析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0695" y="952500"/>
            <a:ext cx="10912475" cy="5303520"/>
            <a:chOff x="1095" y="1773"/>
            <a:chExt cx="17185" cy="8352"/>
          </a:xfrm>
        </p:grpSpPr>
        <p:sp>
          <p:nvSpPr>
            <p:cNvPr id="6" name="文本框 5"/>
            <p:cNvSpPr txBox="1"/>
            <p:nvPr>
              <p:custDataLst>
                <p:tags r:id="rId3"/>
              </p:custDataLst>
            </p:nvPr>
          </p:nvSpPr>
          <p:spPr>
            <a:xfrm>
              <a:off x="1095" y="1773"/>
              <a:ext cx="8380" cy="835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pPr>
                <a:lnSpc>
                  <a:spcPct val="13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一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.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实验室与现场差异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Normal" panose="020B0400000000000000" charset="-122"/>
                  <a:sym typeface="+mn-ea"/>
                </a:rPr>
                <a:t>评估报告由实验室测试所得，成像效果可能与现场实际成像效果存在一定程度的差异。正式上线使用前，建议先在产线设备上进行测试，待检测系统稳定后再上线使用。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二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.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光学系统适用范围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Normal" panose="020B0400000000000000" charset="-122"/>
                  <a:sym typeface="+mn-ea"/>
                </a:rPr>
                <a:t>影像系统的光学打光系统是根据待检测产品的缺陷项目进行定制的，对于其要求以外的缺陷项目的特征显现并不一定适用，故无法兼容技术要求以外的检测需求。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三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.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视觉精度干扰因素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Normal" panose="020B0400000000000000" charset="-122"/>
                  <a:sym typeface="+mn-ea"/>
                </a:rPr>
                <a:t>视觉检测精度是相对于固定的检测区域而言，如若在使用过程中人为的扩大或缩小实际检测区域的范围，将导致影像系统的检测精度发生相应的变化。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四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.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软件检测适用范围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Normal" panose="020B0400000000000000" charset="-122"/>
                  <a:sym typeface="+mn-ea"/>
                </a:rPr>
                <a:t>影像系统的检测工具是依据不同产品、不同检测要求以及产线生产人员的使用习惯进行开发的，属于定制化。因此，在系统上线稳定使用后，为保证系统检测的准确性、稳定性，我司不建议临时增加或更改已经确定的缺陷检项目、位置等。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+mn-ea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4"/>
              </p:custDataLst>
            </p:nvPr>
          </p:nvSpPr>
          <p:spPr>
            <a:xfrm>
              <a:off x="9900" y="1773"/>
              <a:ext cx="8380" cy="835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pPr>
                <a:lnSpc>
                  <a:spcPct val="14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五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.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影像系统适用范围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Normal" panose="020B0400000000000000" charset="-122"/>
                  <a:sym typeface="+mn-ea"/>
                </a:rPr>
                <a:t>该系统仅能够适用于现场所提供样品的检测，如后续在使用的过程中待测产品的外形尺寸、结构、材质与所提供的实验测试样件不一致时，我司无法保证其产品的最终检出率，若需变更优化，费用由贵司承担。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endParaRPr>
            </a:p>
            <a:p>
              <a:pPr>
                <a:lnSpc>
                  <a:spcPct val="14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六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.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现场工作环境要求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无粉尘、无油污、无腐蚀性物质、无强光</a:t>
              </a: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(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如阳光或白炽灯</a:t>
              </a: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)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4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七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.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通讯协议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3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我司视觉通信协议为</a:t>
              </a: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:IO(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二入八出</a:t>
              </a: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),TCP/IP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自由协议</a:t>
              </a: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,232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串口通讯</a:t>
              </a: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,ModbusTCP/IP/RTU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3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八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.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服务调试范围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1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针对兼容型号、尺寸较多的项目，我司仅提供 1-2 种产品调试服务，并以此作为验收标准，其余的兼容型号，我司提供技术培训，由客户自行调试。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l">
                <a:lnSpc>
                  <a:spcPct val="130000"/>
                </a:lnSpc>
              </a:pP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、测试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分析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73405" y="908685"/>
          <a:ext cx="10821670" cy="5317490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7205"/>
                <a:gridCol w="1279525"/>
                <a:gridCol w="3642995"/>
                <a:gridCol w="1137920"/>
                <a:gridCol w="1816100"/>
                <a:gridCol w="1177925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测试项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方正粗黑宋简体" panose="02000000000000000000" pitchFamily="2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正面</a:t>
                      </a:r>
                      <a:r>
                        <a:rPr lang="en-US" altLang="zh-CN" sz="1600" b="1" kern="1200" dirty="0">
                          <a:solidFill>
                            <a:schemeClr val="bg1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方正粗黑宋简体" panose="02000000000000000000" pitchFamily="2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-</a:t>
                      </a: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方正粗黑宋简体" panose="02000000000000000000" pitchFamily="2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缺料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highlight>
                          <a:srgbClr val="000000">
                            <a:alpha val="0"/>
                          </a:srgbClr>
                        </a:highlight>
                        <a:latin typeface="方正粗黑宋简体" panose="02000000000000000000" pitchFamily="2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检测方法：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en-US" altLang="zh-CN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AI+</a:t>
                      </a: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传统算法</a:t>
                      </a:r>
                      <a:endParaRPr lang="zh-CN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工位一正面检测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highlight>
                          <a:srgbClr val="000000">
                            <a:alpha val="0"/>
                          </a:srgbClr>
                        </a:highlight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类型：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正面缺料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354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产品原图</a:t>
                      </a:r>
                      <a:r>
                        <a:rPr lang="en-US" altLang="zh-CN" sz="16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OK</a:t>
                      </a:r>
                      <a:r>
                        <a:rPr lang="zh-CN" altLang="en-US" sz="16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品</a:t>
                      </a:r>
                      <a:endParaRPr lang="zh-CN" altLang="en-US" sz="1600" b="1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软件处理图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局部放大图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分析总结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4177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65175" y="2585720"/>
            <a:ext cx="2753995" cy="26422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890010" y="2585720"/>
            <a:ext cx="3004820" cy="2984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404735" y="2585720"/>
            <a:ext cx="2445385" cy="63817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、测试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分析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73405" y="908685"/>
          <a:ext cx="10821670" cy="5346700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7205"/>
                <a:gridCol w="1279525"/>
                <a:gridCol w="3547110"/>
                <a:gridCol w="1061085"/>
                <a:gridCol w="1289050"/>
                <a:gridCol w="1877695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测试项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方正粗黑宋简体" panose="02000000000000000000" pitchFamily="2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正面</a:t>
                      </a:r>
                      <a:r>
                        <a:rPr lang="en-US" altLang="zh-CN" sz="1600" b="1" kern="1200" dirty="0">
                          <a:solidFill>
                            <a:schemeClr val="bg1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方正粗黑宋简体" panose="02000000000000000000" pitchFamily="2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-</a:t>
                      </a: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方正粗黑宋简体" panose="02000000000000000000" pitchFamily="2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缺料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highlight>
                          <a:srgbClr val="000000">
                            <a:alpha val="0"/>
                          </a:srgbClr>
                        </a:highlight>
                        <a:latin typeface="方正粗黑宋简体" panose="02000000000000000000" pitchFamily="2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检测方法：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en-US" altLang="zh-CN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AI+</a:t>
                      </a: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传统算法</a:t>
                      </a:r>
                      <a:endParaRPr lang="en-US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工位一正面检测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highlight>
                          <a:srgbClr val="000000">
                            <a:alpha val="0"/>
                          </a:srgbClr>
                        </a:highlight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类型：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正面缺料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1275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产品原图</a:t>
                      </a:r>
                      <a:r>
                        <a:rPr lang="en-US" altLang="zh-CN" sz="16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NG</a:t>
                      </a:r>
                      <a:r>
                        <a:rPr lang="zh-CN" altLang="en-US" sz="16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品</a:t>
                      </a:r>
                      <a:r>
                        <a:rPr lang="en-US" altLang="zh-CN" sz="16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1</a:t>
                      </a:r>
                      <a:endParaRPr lang="en-US" altLang="zh-CN" sz="1600" b="1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软件处理图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局部放大图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分析总结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4177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695700" y="2372995"/>
            <a:ext cx="3245485" cy="29038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327265" y="2372995"/>
            <a:ext cx="1387475" cy="24174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54380" y="2486025"/>
            <a:ext cx="2762250" cy="276225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、测试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分析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73405" y="908685"/>
          <a:ext cx="10821670" cy="5346700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7205"/>
                <a:gridCol w="1279525"/>
                <a:gridCol w="3642995"/>
                <a:gridCol w="1137920"/>
                <a:gridCol w="1116330"/>
                <a:gridCol w="1877695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测试项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方正粗黑宋简体" panose="02000000000000000000" pitchFamily="2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正面</a:t>
                      </a:r>
                      <a:r>
                        <a:rPr lang="en-US" altLang="zh-CN" sz="1600" b="1" kern="1200" dirty="0">
                          <a:solidFill>
                            <a:schemeClr val="bg1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方正粗黑宋简体" panose="02000000000000000000" pitchFamily="2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-</a:t>
                      </a: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方正粗黑宋简体" panose="02000000000000000000" pitchFamily="2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缺料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highlight>
                          <a:srgbClr val="000000">
                            <a:alpha val="0"/>
                          </a:srgbClr>
                        </a:highlight>
                        <a:latin typeface="方正粗黑宋简体" panose="02000000000000000000" pitchFamily="2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检测方法：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en-US" altLang="zh-CN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AI+</a:t>
                      </a: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传统算法</a:t>
                      </a:r>
                      <a:endParaRPr lang="zh-CN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工位一正面检测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highlight>
                          <a:srgbClr val="000000">
                            <a:alpha val="0"/>
                          </a:srgbClr>
                        </a:highlight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类型：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正面缺料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1275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产品原图</a:t>
                      </a:r>
                      <a:r>
                        <a:rPr lang="en-US" altLang="zh-CN" sz="16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NG</a:t>
                      </a:r>
                      <a:r>
                        <a:rPr lang="zh-CN" altLang="en-US" sz="16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品</a:t>
                      </a:r>
                      <a:r>
                        <a:rPr lang="en-US" altLang="zh-CN" sz="16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2</a:t>
                      </a:r>
                      <a:endParaRPr lang="en-US" altLang="zh-CN" sz="1600" b="1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软件处理图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局部放大图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分析总结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4177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97865" y="2669540"/>
            <a:ext cx="2847975" cy="27260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763010" y="2381885"/>
            <a:ext cx="3409315" cy="33007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305040" y="2381885"/>
            <a:ext cx="2141220" cy="316992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、测试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分析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73405" y="908685"/>
          <a:ext cx="10821670" cy="5246370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7205"/>
                <a:gridCol w="1877060"/>
                <a:gridCol w="3425825"/>
                <a:gridCol w="1025525"/>
                <a:gridCol w="1352550"/>
                <a:gridCol w="1373505"/>
              </a:tblGrid>
              <a:tr h="404495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测试项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方正粗黑宋简体" panose="02000000000000000000" pitchFamily="2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正面</a:t>
                      </a:r>
                      <a:r>
                        <a:rPr lang="en-US" altLang="zh-CN" sz="1600" b="1" kern="1200" dirty="0">
                          <a:solidFill>
                            <a:schemeClr val="bg1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方正粗黑宋简体" panose="02000000000000000000" pitchFamily="2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-</a:t>
                      </a: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方正粗黑宋简体" panose="02000000000000000000" pitchFamily="2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缺料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highlight>
                          <a:srgbClr val="000000">
                            <a:alpha val="0"/>
                          </a:srgbClr>
                        </a:highlight>
                        <a:latin typeface="方正粗黑宋简体" panose="02000000000000000000" pitchFamily="2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检测方法：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en-US" altLang="zh-CN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AI+</a:t>
                      </a: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传统算法</a:t>
                      </a:r>
                      <a:endParaRPr lang="zh-CN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工位一正面检测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highlight>
                          <a:srgbClr val="000000">
                            <a:alpha val="0"/>
                          </a:srgbClr>
                        </a:highlight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类型：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反面多边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1275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产品原图</a:t>
                      </a:r>
                      <a:endParaRPr lang="zh-CN" altLang="en-US" sz="1600" b="1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软件处理图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局部放大图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分析总结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4177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35635" y="2778125"/>
            <a:ext cx="3482340" cy="33604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393565" y="2778125"/>
            <a:ext cx="3041015" cy="29876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799705" y="2974975"/>
            <a:ext cx="2061210" cy="90805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FULL_TEXT_BEAUTIFY_COPY_ID" val="17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FULL_TEXT_BEAUTIFY_COPY_ID" val="10"/>
</p:tagLst>
</file>

<file path=ppt/tags/tag101.xml><?xml version="1.0" encoding="utf-8"?>
<p:tagLst xmlns:p="http://schemas.openxmlformats.org/presentationml/2006/main">
  <p:tag name="KSO_WM_FULL_TEXT_BEAUTIFY_COPY_ID" val="17"/>
</p:tagLst>
</file>

<file path=ppt/tags/tag102.xml><?xml version="1.0" encoding="utf-8"?>
<p:tagLst xmlns:p="http://schemas.openxmlformats.org/presentationml/2006/main">
  <p:tag name="KSO_WM_FULL_TEXT_BEAUTIFY_COPY_ID" val="17"/>
</p:tagLst>
</file>

<file path=ppt/tags/tag103.xml><?xml version="1.0" encoding="utf-8"?>
<p:tagLst xmlns:p="http://schemas.openxmlformats.org/presentationml/2006/main">
  <p:tag name="KSO_WM_FULL_TEXT_BEAUTIFY_COPY_ID" val="10"/>
</p:tagLst>
</file>

<file path=ppt/tags/tag104.xml><?xml version="1.0" encoding="utf-8"?>
<p:tagLst xmlns:p="http://schemas.openxmlformats.org/presentationml/2006/main">
  <p:tag name="KSO_WM_FULL_TEXT_BEAUTIFY_COPY_ID" val="17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FULL_TEXT_BEAUTIFY_COPY_ID" val="10"/>
</p:tagLst>
</file>

<file path=ppt/tags/tag108.xml><?xml version="1.0" encoding="utf-8"?>
<p:tagLst xmlns:p="http://schemas.openxmlformats.org/presentationml/2006/main">
  <p:tag name="KSO_WM_FULL_TEXT_BEAUTIFY_COPY_ID" val="10"/>
</p:tagLst>
</file>

<file path=ppt/tags/tag109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11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12.xml><?xml version="1.0" encoding="utf-8"?>
<p:tagLst xmlns:p="http://schemas.openxmlformats.org/presentationml/2006/main">
  <p:tag name="KSO_WM_FULL_TEXT_BEAUTIFY_COPY_ID" val="3"/>
</p:tagLst>
</file>

<file path=ppt/tags/tag113.xml><?xml version="1.0" encoding="utf-8"?>
<p:tagLst xmlns:p="http://schemas.openxmlformats.org/presentationml/2006/main">
  <p:tag name="KSO_WM_UNIT_TABLE_BEAUTIFY" val="smartTable{2a6be429-ae39-4923-af85-5ea069fd4605}"/>
  <p:tag name="TABLE_ENDDRAG_ORIGIN_RECT" val="837*366"/>
  <p:tag name="TABLE_ENDDRAG_RECT" val="55*99*837*366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16.xml><?xml version="1.0" encoding="utf-8"?>
<p:tagLst xmlns:p="http://schemas.openxmlformats.org/presentationml/2006/main">
  <p:tag name="KSO_WM_FULL_TEXT_BEAUTIFY_COPY_ID" val="3"/>
</p:tagLst>
</file>

<file path=ppt/tags/tag117.xml><?xml version="1.0" encoding="utf-8"?>
<p:tagLst xmlns:p="http://schemas.openxmlformats.org/presentationml/2006/main">
  <p:tag name="KSO_WM_FULL_TEXT_BEAUTIFY_COPY_ID" val="10"/>
</p:tagLst>
</file>

<file path=ppt/tags/tag118.xml><?xml version="1.0" encoding="utf-8"?>
<p:tagLst xmlns:p="http://schemas.openxmlformats.org/presentationml/2006/main">
  <p:tag name="KSO_WM_UNIT_TABLE_BEAUTIFY" val="smartTable{36fbbfac-e9fe-4cc1-9081-53e24cdcf363}"/>
  <p:tag name="TABLE_ENDDRAG_ORIGIN_RECT" val="867*418"/>
  <p:tag name="TABLE_ENDDRAG_RECT" val="30*71*867*418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22.xml><?xml version="1.0" encoding="utf-8"?>
<p:tagLst xmlns:p="http://schemas.openxmlformats.org/presentationml/2006/main">
  <p:tag name="KSO_WM_FULL_TEXT_BEAUTIFY_COPY_ID" val="3"/>
</p:tagLst>
</file>

<file path=ppt/tags/tag123.xml><?xml version="1.0" encoding="utf-8"?>
<p:tagLst xmlns:p="http://schemas.openxmlformats.org/presentationml/2006/main">
  <p:tag name="KSO_WM_FULL_TEXT_BEAUTIFY_COPY_ID" val="10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27.xml><?xml version="1.0" encoding="utf-8"?>
<p:tagLst xmlns:p="http://schemas.openxmlformats.org/presentationml/2006/main">
  <p:tag name="KSO_WM_FULL_TEXT_BEAUTIFY_COPY_ID" val="3"/>
</p:tagLst>
</file>

<file path=ppt/tags/tag128.xml><?xml version="1.0" encoding="utf-8"?>
<p:tagLst xmlns:p="http://schemas.openxmlformats.org/presentationml/2006/main">
  <p:tag name="KSO_WM_FULL_TEXT_BEAUTIFY_COPY_ID" val="10"/>
</p:tagLst>
</file>

<file path=ppt/tags/tag129.xml><?xml version="1.0" encoding="utf-8"?>
<p:tagLst xmlns:p="http://schemas.openxmlformats.org/presentationml/2006/main">
  <p:tag name="KSO_WM_UNIT_TABLE_BEAUTIFY" val="smartTable{070b46b9-776e-4a0f-8ca7-a02052b1246a}"/>
  <p:tag name="TABLE_ENDDRAG_ORIGIN_RECT" val="852*425"/>
  <p:tag name="TABLE_ENDDRAG_RECT" val="45*57*852*425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34.xml><?xml version="1.0" encoding="utf-8"?>
<p:tagLst xmlns:p="http://schemas.openxmlformats.org/presentationml/2006/main">
  <p:tag name="KSO_WM_FULL_TEXT_BEAUTIFY_COPY_ID" val="3"/>
</p:tagLst>
</file>

<file path=ppt/tags/tag135.xml><?xml version="1.0" encoding="utf-8"?>
<p:tagLst xmlns:p="http://schemas.openxmlformats.org/presentationml/2006/main">
  <p:tag name="KSO_WM_FULL_TEXT_BEAUTIFY_COPY_ID" val="10"/>
</p:tagLst>
</file>

<file path=ppt/tags/tag136.xml><?xml version="1.0" encoding="utf-8"?>
<p:tagLst xmlns:p="http://schemas.openxmlformats.org/presentationml/2006/main">
  <p:tag name="KSO_WM_UNIT_TABLE_BEAUTIFY" val="smartTable{737a3b64-c4bf-403f-a4cc-ce355d37bbeb}"/>
  <p:tag name="TABLE_ENDDRAG_ORIGIN_RECT" val="852*425"/>
  <p:tag name="TABLE_ENDDRAG_RECT" val="45*57*852*425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41.xml><?xml version="1.0" encoding="utf-8"?>
<p:tagLst xmlns:p="http://schemas.openxmlformats.org/presentationml/2006/main">
  <p:tag name="KSO_WM_FULL_TEXT_BEAUTIFY_COPY_ID" val="3"/>
</p:tagLst>
</file>

<file path=ppt/tags/tag142.xml><?xml version="1.0" encoding="utf-8"?>
<p:tagLst xmlns:p="http://schemas.openxmlformats.org/presentationml/2006/main">
  <p:tag name="KSO_WM_FULL_TEXT_BEAUTIFY_COPY_ID" val="10"/>
</p:tagLst>
</file>

<file path=ppt/tags/tag143.xml><?xml version="1.0" encoding="utf-8"?>
<p:tagLst xmlns:p="http://schemas.openxmlformats.org/presentationml/2006/main">
  <p:tag name="KSO_WM_UNIT_TABLE_BEAUTIFY" val="smartTable{4948d05f-d200-476d-894a-528cb72563d9}"/>
  <p:tag name="TABLE_ENDDRAG_ORIGIN_RECT" val="852*425"/>
  <p:tag name="TABLE_ENDDRAG_RECT" val="45*57*852*425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48.xml><?xml version="1.0" encoding="utf-8"?>
<p:tagLst xmlns:p="http://schemas.openxmlformats.org/presentationml/2006/main">
  <p:tag name="KSO_WM_FULL_TEXT_BEAUTIFY_COPY_ID" val="3"/>
</p:tagLst>
</file>

<file path=ppt/tags/tag149.xml><?xml version="1.0" encoding="utf-8"?>
<p:tagLst xmlns:p="http://schemas.openxmlformats.org/presentationml/2006/main">
  <p:tag name="KSO_WM_FULL_TEXT_BEAUTIFY_COPY_ID" val="1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TABLE_BEAUTIFY" val="smartTable{6726775f-b08b-4c13-aabc-b38a4818db0b}"/>
  <p:tag name="TABLE_ENDDRAG_ORIGIN_RECT" val="852*425"/>
  <p:tag name="TABLE_ENDDRAG_RECT" val="45*57*852*425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55.xml><?xml version="1.0" encoding="utf-8"?>
<p:tagLst xmlns:p="http://schemas.openxmlformats.org/presentationml/2006/main">
  <p:tag name="KSO_WM_FULL_TEXT_BEAUTIFY_COPY_ID" val="3"/>
</p:tagLst>
</file>

<file path=ppt/tags/tag156.xml><?xml version="1.0" encoding="utf-8"?>
<p:tagLst xmlns:p="http://schemas.openxmlformats.org/presentationml/2006/main">
  <p:tag name="KSO_WM_FULL_TEXT_BEAUTIFY_COPY_ID" val="10"/>
</p:tagLst>
</file>

<file path=ppt/tags/tag157.xml><?xml version="1.0" encoding="utf-8"?>
<p:tagLst xmlns:p="http://schemas.openxmlformats.org/presentationml/2006/main">
  <p:tag name="KSO_WM_UNIT_TABLE_BEAUTIFY" val="smartTable{0f73078e-8099-4f56-92f1-ac8ce2f662a9}"/>
  <p:tag name="TABLE_ENDDRAG_ORIGIN_RECT" val="852*425"/>
  <p:tag name="TABLE_ENDDRAG_RECT" val="45*57*852*425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62.xml><?xml version="1.0" encoding="utf-8"?>
<p:tagLst xmlns:p="http://schemas.openxmlformats.org/presentationml/2006/main">
  <p:tag name="KSO_WM_FULL_TEXT_BEAUTIFY_COPY_ID" val="3"/>
</p:tagLst>
</file>

<file path=ppt/tags/tag163.xml><?xml version="1.0" encoding="utf-8"?>
<p:tagLst xmlns:p="http://schemas.openxmlformats.org/presentationml/2006/main">
  <p:tag name="KSO_WM_FULL_TEXT_BEAUTIFY_COPY_ID" val="10"/>
</p:tagLst>
</file>

<file path=ppt/tags/tag164.xml><?xml version="1.0" encoding="utf-8"?>
<p:tagLst xmlns:p="http://schemas.openxmlformats.org/presentationml/2006/main">
  <p:tag name="KSO_WM_UNIT_TABLE_BEAUTIFY" val="smartTable{aeb85ff2-1bd4-4929-8021-51247aeffe58}"/>
  <p:tag name="TABLE_ENDDRAG_ORIGIN_RECT" val="809*437"/>
  <p:tag name="TABLE_ENDDRAG_RECT" val="48*64*809*437"/>
</p:tagLst>
</file>

<file path=ppt/tags/tag165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66.xml><?xml version="1.0" encoding="utf-8"?>
<p:tagLst xmlns:p="http://schemas.openxmlformats.org/presentationml/2006/main">
  <p:tag name="KSO_WM_FULL_TEXT_BEAUTIFY_COPY_ID" val="3"/>
</p:tagLst>
</file>

<file path=ppt/tags/tag167.xml><?xml version="1.0" encoding="utf-8"?>
<p:tagLst xmlns:p="http://schemas.openxmlformats.org/presentationml/2006/main">
  <p:tag name="KSO_WM_UNIT_TABLE_BEAUTIFY" val="smartTable{bb5ba552-073c-4223-ba05-0284e6015b17}"/>
  <p:tag name="TABLE_ENDDRAG_ORIGIN_RECT" val="852*426"/>
  <p:tag name="TABLE_ENDDRAG_RECT" val="53*67*852*426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81.xml><?xml version="1.0" encoding="utf-8"?>
<p:tagLst xmlns:p="http://schemas.openxmlformats.org/presentationml/2006/main">
  <p:tag name="KSO_WM_FULL_TEXT_BEAUTIFY_COPY_ID" val="3"/>
</p:tagLst>
</file>

<file path=ppt/tags/tag182.xml><?xml version="1.0" encoding="utf-8"?>
<p:tagLst xmlns:p="http://schemas.openxmlformats.org/presentationml/2006/main">
  <p:tag name="KSO_WM_UNIT_TABLE_BEAUTIFY" val="smartTable{7d3d3340-608b-4f80-8a0e-88d3f9a1fdfc}"/>
  <p:tag name="TABLE_ENDDRAG_ORIGIN_RECT" val="852*426"/>
  <p:tag name="TABLE_ENDDRAG_RECT" val="53*67*852*426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95.xml><?xml version="1.0" encoding="utf-8"?>
<p:tagLst xmlns:p="http://schemas.openxmlformats.org/presentationml/2006/main">
  <p:tag name="KSO_WM_FULL_TEXT_BEAUTIFY_COPY_ID" val="3"/>
</p:tagLst>
</file>

<file path=ppt/tags/tag196.xml><?xml version="1.0" encoding="utf-8"?>
<p:tagLst xmlns:p="http://schemas.openxmlformats.org/presentationml/2006/main">
  <p:tag name="KSO_WM_UNIT_TABLE_BEAUTIFY" val="smartTable{555e6aa4-85b6-4944-85bd-7253888ecf75}"/>
  <p:tag name="TABLE_ENDDRAG_ORIGIN_RECT" val="930*406"/>
  <p:tag name="TABLE_ENDDRAG_RECT" val="11*80*930*406"/>
</p:tagLst>
</file>

<file path=ppt/tags/tag197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98.xml><?xml version="1.0" encoding="utf-8"?>
<p:tagLst xmlns:p="http://schemas.openxmlformats.org/presentationml/2006/main">
  <p:tag name="KSO_WM_FULL_TEXT_BEAUTIFY_COPY_ID" val="3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FULL_TEXT_BEAUTIFY_COPY_ID" val="10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201.xml><?xml version="1.0" encoding="utf-8"?>
<p:tagLst xmlns:p="http://schemas.openxmlformats.org/presentationml/2006/main">
  <p:tag name="KSO_WM_FULL_TEXT_BEAUTIFY_COPY_ID" val="3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204.xml><?xml version="1.0" encoding="utf-8"?>
<p:tagLst xmlns:p="http://schemas.openxmlformats.org/presentationml/2006/main">
  <p:tag name="KSO_WM_FULL_TEXT_BEAUTIFY_COPY_ID" val="3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208.xml><?xml version="1.0" encoding="utf-8"?>
<p:tagLst xmlns:p="http://schemas.openxmlformats.org/presentationml/2006/main">
  <p:tag name="KSO_WM_FULL_TEXT_BEAUTIFY_COPY_ID" val="3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214.xml><?xml version="1.0" encoding="utf-8"?>
<p:tagLst xmlns:p="http://schemas.openxmlformats.org/presentationml/2006/main">
  <p:tag name="COMMONDATA" val="eyJoZGlkIjoiMjgxMzdiZjMyMzNiNDFlNTM5NjU0OTc1ZjI4YjM4YTcifQ=="/>
  <p:tag name="KSO_WPP_MARK_KEY" val="88259b0d-3fad-4187-9d1d-537aa91153b1"/>
  <p:tag name="commondata" val="eyJoZGlkIjoiNTQwZmI4YTliYzc1OGM5MGJkYzZhODhjODY1MDE4ZjEifQ==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FULL_TEXT_BEAUTIFY_COPY_ID" val="17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6.xml><?xml version="1.0" encoding="utf-8"?>
<p:tagLst xmlns:p="http://schemas.openxmlformats.org/presentationml/2006/main">
  <p:tag name="KSO_WM_FULL_TEXT_BEAUTIFY_COPY_ID" val="17"/>
</p:tagLst>
</file>

<file path=ppt/tags/tag67.xml><?xml version="1.0" encoding="utf-8"?>
<p:tagLst xmlns:p="http://schemas.openxmlformats.org/presentationml/2006/main">
  <p:tag name="KSO_WM_FULL_TEXT_BEAUTIFY_COPY_ID" val="10"/>
</p:tagLst>
</file>

<file path=ppt/tags/tag68.xml><?xml version="1.0" encoding="utf-8"?>
<p:tagLst xmlns:p="http://schemas.openxmlformats.org/presentationml/2006/main">
  <p:tag name="KSO_WM_FULL_TEXT_BEAUTIFY_COPY_ID" val="17"/>
</p:tagLst>
</file>

<file path=ppt/tags/tag69.xml><?xml version="1.0" encoding="utf-8"?>
<p:tagLst xmlns:p="http://schemas.openxmlformats.org/presentationml/2006/main">
  <p:tag name="KSO_WM_FULL_TEXT_BEAUTIFY_COPY_ID" val="17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FULL_TEXT_BEAUTIFY_COPY_ID" val="10"/>
</p:tagLst>
</file>

<file path=ppt/tags/tag71.xml><?xml version="1.0" encoding="utf-8"?>
<p:tagLst xmlns:p="http://schemas.openxmlformats.org/presentationml/2006/main">
  <p:tag name="KSO_WM_FULL_TEXT_BEAUTIFY_COPY_ID" val="17"/>
</p:tagLst>
</file>

<file path=ppt/tags/tag72.xml><?xml version="1.0" encoding="utf-8"?>
<p:tagLst xmlns:p="http://schemas.openxmlformats.org/presentationml/2006/main">
  <p:tag name="KSO_WM_FULL_TEXT_BEAUTIFY_COPY_ID" val="17"/>
</p:tagLst>
</file>

<file path=ppt/tags/tag73.xml><?xml version="1.0" encoding="utf-8"?>
<p:tagLst xmlns:p="http://schemas.openxmlformats.org/presentationml/2006/main">
  <p:tag name="KSO_WM_FULL_TEXT_BEAUTIFY_COPY_ID" val="10"/>
</p:tagLst>
</file>

<file path=ppt/tags/tag74.xml><?xml version="1.0" encoding="utf-8"?>
<p:tagLst xmlns:p="http://schemas.openxmlformats.org/presentationml/2006/main">
  <p:tag name="KSO_WM_FULL_TEXT_BEAUTIFY_COPY_ID" val="17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FULL_TEXT_BEAUTIFY_COPY_ID" val="17"/>
</p:tagLst>
</file>

<file path=ppt/tags/tag79.xml><?xml version="1.0" encoding="utf-8"?>
<p:tagLst xmlns:p="http://schemas.openxmlformats.org/presentationml/2006/main">
  <p:tag name="KSO_WM_FULL_TEXT_BEAUTIFY_COPY_ID" val="1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FULL_TEXT_BEAUTIFY_COPY_ID" val="17"/>
</p:tagLst>
</file>

<file path=ppt/tags/tag81.xml><?xml version="1.0" encoding="utf-8"?>
<p:tagLst xmlns:p="http://schemas.openxmlformats.org/presentationml/2006/main">
  <p:tag name="KSO_WM_FULL_TEXT_BEAUTIFY_COPY_ID" val="17"/>
</p:tagLst>
</file>

<file path=ppt/tags/tag82.xml><?xml version="1.0" encoding="utf-8"?>
<p:tagLst xmlns:p="http://schemas.openxmlformats.org/presentationml/2006/main">
  <p:tag name="KSO_WM_FULL_TEXT_BEAUTIFY_COPY_ID" val="10"/>
</p:tagLst>
</file>

<file path=ppt/tags/tag83.xml><?xml version="1.0" encoding="utf-8"?>
<p:tagLst xmlns:p="http://schemas.openxmlformats.org/presentationml/2006/main">
  <p:tag name="KSO_WM_FULL_TEXT_BEAUTIFY_COPY_ID" val="17"/>
</p:tagLst>
</file>

<file path=ppt/tags/tag84.xml><?xml version="1.0" encoding="utf-8"?>
<p:tagLst xmlns:p="http://schemas.openxmlformats.org/presentationml/2006/main">
  <p:tag name="KSO_WM_FULL_TEXT_BEAUTIFY_COPY_ID" val="17"/>
</p:tagLst>
</file>

<file path=ppt/tags/tag85.xml><?xml version="1.0" encoding="utf-8"?>
<p:tagLst xmlns:p="http://schemas.openxmlformats.org/presentationml/2006/main">
  <p:tag name="KSO_WM_FULL_TEXT_BEAUTIFY_COPY_ID" val="10"/>
</p:tagLst>
</file>

<file path=ppt/tags/tag86.xml><?xml version="1.0" encoding="utf-8"?>
<p:tagLst xmlns:p="http://schemas.openxmlformats.org/presentationml/2006/main">
  <p:tag name="KSO_WM_FULL_TEXT_BEAUTIFY_COPY_ID" val="17"/>
</p:tagLst>
</file>

<file path=ppt/tags/tag87.xml><?xml version="1.0" encoding="utf-8"?>
<p:tagLst xmlns:p="http://schemas.openxmlformats.org/presentationml/2006/main">
  <p:tag name="KSO_WM_FULL_TEXT_BEAUTIFY_COPY_ID" val="17"/>
</p:tagLst>
</file>

<file path=ppt/tags/tag88.xml><?xml version="1.0" encoding="utf-8"?>
<p:tagLst xmlns:p="http://schemas.openxmlformats.org/presentationml/2006/main">
  <p:tag name="KSO_WM_FULL_TEXT_BEAUTIFY_COPY_ID" val="10"/>
</p:tagLst>
</file>

<file path=ppt/tags/tag89.xml><?xml version="1.0" encoding="utf-8"?>
<p:tagLst xmlns:p="http://schemas.openxmlformats.org/presentationml/2006/main">
  <p:tag name="KSO_WM_FULL_TEXT_BEAUTIFY_COPY_ID" val="17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FULL_TEXT_BEAUTIFY_COPY_ID" val="17"/>
</p:tagLst>
</file>

<file path=ppt/tags/tag91.xml><?xml version="1.0" encoding="utf-8"?>
<p:tagLst xmlns:p="http://schemas.openxmlformats.org/presentationml/2006/main">
  <p:tag name="KSO_WM_FULL_TEXT_BEAUTIFY_COPY_ID" val="10"/>
</p:tagLst>
</file>

<file path=ppt/tags/tag92.xml><?xml version="1.0" encoding="utf-8"?>
<p:tagLst xmlns:p="http://schemas.openxmlformats.org/presentationml/2006/main">
  <p:tag name="KSO_WM_FULL_TEXT_BEAUTIFY_COPY_ID" val="17"/>
</p:tagLst>
</file>

<file path=ppt/tags/tag93.xml><?xml version="1.0" encoding="utf-8"?>
<p:tagLst xmlns:p="http://schemas.openxmlformats.org/presentationml/2006/main">
  <p:tag name="KSO_WM_FULL_TEXT_BEAUTIFY_COPY_ID" val="17"/>
</p:tagLst>
</file>

<file path=ppt/tags/tag94.xml><?xml version="1.0" encoding="utf-8"?>
<p:tagLst xmlns:p="http://schemas.openxmlformats.org/presentationml/2006/main">
  <p:tag name="KSO_WM_FULL_TEXT_BEAUTIFY_COPY_ID" val="10"/>
</p:tagLst>
</file>

<file path=ppt/tags/tag95.xml><?xml version="1.0" encoding="utf-8"?>
<p:tagLst xmlns:p="http://schemas.openxmlformats.org/presentationml/2006/main">
  <p:tag name="KSO_WM_FULL_TEXT_BEAUTIFY_COPY_ID" val="17"/>
</p:tagLst>
</file>

<file path=ppt/tags/tag96.xml><?xml version="1.0" encoding="utf-8"?>
<p:tagLst xmlns:p="http://schemas.openxmlformats.org/presentationml/2006/main">
  <p:tag name="KSO_WM_FULL_TEXT_BEAUTIFY_COPY_ID" val="17"/>
</p:tagLst>
</file>

<file path=ppt/tags/tag97.xml><?xml version="1.0" encoding="utf-8"?>
<p:tagLst xmlns:p="http://schemas.openxmlformats.org/presentationml/2006/main">
  <p:tag name="KSO_WM_FULL_TEXT_BEAUTIFY_COPY_ID" val="10"/>
</p:tagLst>
</file>

<file path=ppt/tags/tag98.xml><?xml version="1.0" encoding="utf-8"?>
<p:tagLst xmlns:p="http://schemas.openxmlformats.org/presentationml/2006/main">
  <p:tag name="KSO_WM_FULL_TEXT_BEAUTIFY_COPY_ID" val="17"/>
</p:tagLst>
</file>

<file path=ppt/tags/tag99.xml><?xml version="1.0" encoding="utf-8"?>
<p:tagLst xmlns:p="http://schemas.openxmlformats.org/presentationml/2006/main">
  <p:tag name="KSO_WM_FULL_TEXT_BEAUTIFY_COPY_ID" val="1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6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0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3042</Words>
  <Application>WPS 演示</Application>
  <PresentationFormat>宽屏</PresentationFormat>
  <Paragraphs>656</Paragraphs>
  <Slides>19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14</vt:i4>
      </vt:variant>
      <vt:variant>
        <vt:lpstr>幻灯片标题</vt:lpstr>
      </vt:variant>
      <vt:variant>
        <vt:i4>19</vt:i4>
      </vt:variant>
    </vt:vector>
  </HeadingPairs>
  <TitlesOfParts>
    <vt:vector size="53" baseType="lpstr">
      <vt:lpstr>Arial</vt:lpstr>
      <vt:lpstr>宋体</vt:lpstr>
      <vt:lpstr>Wingdings</vt:lpstr>
      <vt:lpstr>思源黑体</vt:lpstr>
      <vt:lpstr>黑体</vt:lpstr>
      <vt:lpstr>微软雅黑</vt:lpstr>
      <vt:lpstr>Wingdings</vt:lpstr>
      <vt:lpstr>思源黑体 CN Medium</vt:lpstr>
      <vt:lpstr>思源黑体 CN Normal</vt:lpstr>
      <vt:lpstr>汉仪雅酷黑 75W</vt:lpstr>
      <vt:lpstr>阿里巴巴普惠体 Heavy</vt:lpstr>
      <vt:lpstr>仿宋</vt:lpstr>
      <vt:lpstr>等线</vt:lpstr>
      <vt:lpstr>新宋体</vt:lpstr>
      <vt:lpstr>Helvetica Neue</vt:lpstr>
      <vt:lpstr>Helvetica Neue Light</vt:lpstr>
      <vt:lpstr>方正粗黑宋简体</vt:lpstr>
      <vt:lpstr>Arial Unicode MS</vt:lpstr>
      <vt:lpstr>等线 Light</vt:lpstr>
      <vt:lpstr>Calibri</vt:lpstr>
      <vt:lpstr>Office 主题​​</vt:lpstr>
      <vt:lpstr>自定义设计方案</vt:lpstr>
      <vt:lpstr>3_Office 主题​​</vt:lpstr>
      <vt:lpstr>4_Office 主题​​</vt:lpstr>
      <vt:lpstr>5_Office 主题​​</vt:lpstr>
      <vt:lpstr>7_Office 主题​​</vt:lpstr>
      <vt:lpstr>12_Office 主题​​</vt:lpstr>
      <vt:lpstr>22_Office 主题​​</vt:lpstr>
      <vt:lpstr>23_Office 主题​​</vt:lpstr>
      <vt:lpstr>24_Office 主题​​</vt:lpstr>
      <vt:lpstr>1_Office 主题​​</vt:lpstr>
      <vt:lpstr>2_Office 主题​​</vt:lpstr>
      <vt:lpstr>6_Office 主题​​</vt:lpstr>
      <vt:lpstr>10_Office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Administrater</dc:creator>
  <cp:lastModifiedBy>博视源企划｜郑百思</cp:lastModifiedBy>
  <cp:revision>335</cp:revision>
  <dcterms:created xsi:type="dcterms:W3CDTF">2019-11-19T13:27:00Z</dcterms:created>
  <dcterms:modified xsi:type="dcterms:W3CDTF">2024-07-18T06:15:49Z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268A6FD867A74A789C05F1CA18AD537A_13</vt:lpwstr>
  </property>
</Properties>
</file>