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6" r:id="rId5"/>
    <p:sldMasterId id="2147483699" r:id="rId6"/>
    <p:sldMasterId id="2147483712" r:id="rId7"/>
    <p:sldMasterId id="2147483725" r:id="rId8"/>
    <p:sldMasterId id="2147483738" r:id="rId9"/>
    <p:sldMasterId id="2147483751" r:id="rId10"/>
    <p:sldMasterId id="2147483764" r:id="rId11"/>
  </p:sldMasterIdLst>
  <p:notesMasterIdLst>
    <p:notesMasterId r:id="rId13"/>
  </p:notesMasterIdLst>
  <p:handoutMasterIdLst>
    <p:handoutMasterId r:id="rId33"/>
  </p:handoutMasterIdLst>
  <p:sldIdLst>
    <p:sldId id="2772" r:id="rId12"/>
    <p:sldId id="2716" r:id="rId14"/>
    <p:sldId id="2707" r:id="rId15"/>
    <p:sldId id="2810" r:id="rId16"/>
    <p:sldId id="2812" r:id="rId17"/>
    <p:sldId id="2790" r:id="rId18"/>
    <p:sldId id="2791" r:id="rId19"/>
    <p:sldId id="2800" r:id="rId20"/>
    <p:sldId id="2784" r:id="rId21"/>
    <p:sldId id="2802" r:id="rId22"/>
    <p:sldId id="2803" r:id="rId23"/>
    <p:sldId id="2775" r:id="rId24"/>
    <p:sldId id="2804" r:id="rId25"/>
    <p:sldId id="2805" r:id="rId26"/>
    <p:sldId id="2806" r:id="rId27"/>
    <p:sldId id="2711" r:id="rId28"/>
    <p:sldId id="2811" r:id="rId29"/>
    <p:sldId id="2808" r:id="rId30"/>
    <p:sldId id="2809" r:id="rId31"/>
    <p:sldId id="2757" r:id="rId32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1224284-8750-4B8F-B9C2-B60B62C70E6B}">
          <p14:sldIdLst>
            <p14:sldId id="2772"/>
            <p14:sldId id="2716"/>
            <p14:sldId id="2707"/>
            <p14:sldId id="2810"/>
            <p14:sldId id="2812"/>
            <p14:sldId id="2790"/>
            <p14:sldId id="2791"/>
            <p14:sldId id="2800"/>
            <p14:sldId id="2784"/>
            <p14:sldId id="2802"/>
            <p14:sldId id="2803"/>
            <p14:sldId id="2775"/>
            <p14:sldId id="2804"/>
            <p14:sldId id="2805"/>
            <p14:sldId id="2806"/>
            <p14:sldId id="2711"/>
            <p14:sldId id="2811"/>
            <p14:sldId id="2808"/>
            <p14:sldId id="2809"/>
            <p14:sldId id="2757"/>
          </p14:sldIdLst>
        </p14:section>
        <p14:section name="无标题节" id="{4AFB3A38-0D32-418E-8468-E6A7803A917B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  <p:cmAuthor id="2" name="作者" initials="A" lastIdx="0" clrIdx="1"/>
  <p:cmAuthor id="3" name="Author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B78"/>
    <a:srgbClr val="FFFFFF"/>
    <a:srgbClr val="E7E6E6"/>
    <a:srgbClr val="ED7D31"/>
    <a:srgbClr val="F37A29"/>
    <a:srgbClr val="D6680F"/>
    <a:srgbClr val="BF835A"/>
    <a:srgbClr val="FF9900"/>
    <a:srgbClr val="333F50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72" autoAdjust="0"/>
    <p:restoredTop sz="88628" autoAdjust="0"/>
  </p:normalViewPr>
  <p:slideViewPr>
    <p:cSldViewPr snapToGrid="0">
      <p:cViewPr varScale="1">
        <p:scale>
          <a:sx n="102" d="100"/>
          <a:sy n="102" d="100"/>
        </p:scale>
        <p:origin x="11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8" Type="http://schemas.openxmlformats.org/officeDocument/2006/relationships/tags" Target="tags/tag148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0.xml"/><Relationship Id="rId31" Type="http://schemas.openxmlformats.org/officeDocument/2006/relationships/slide" Target="slides/slide19.xml"/><Relationship Id="rId30" Type="http://schemas.openxmlformats.org/officeDocument/2006/relationships/slide" Target="slides/slide18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0" Type="http://schemas.openxmlformats.org/officeDocument/2006/relationships/slide" Target="slides/slide8.xml"/><Relationship Id="rId2" Type="http://schemas.openxmlformats.org/officeDocument/2006/relationships/theme" Target="theme/theme1.xml"/><Relationship Id="rId19" Type="http://schemas.openxmlformats.org/officeDocument/2006/relationships/slide" Target="slides/slide7.xml"/><Relationship Id="rId18" Type="http://schemas.openxmlformats.org/officeDocument/2006/relationships/slide" Target="slides/slide6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博视源企业宣传画册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7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tags" Target="../tags/tag31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6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69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2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5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7" Type="http://schemas.openxmlformats.org/officeDocument/2006/relationships/image" Target="../media/image8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tags" Target="../tags/tag84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734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  <p:sp>
        <p:nvSpPr>
          <p:cNvPr id="30" name="矩形 29"/>
          <p:cNvSpPr/>
          <p:nvPr userDrawn="1"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6739255"/>
            <a:ext cx="12192000" cy="118745"/>
          </a:xfrm>
          <a:prstGeom prst="rect">
            <a:avLst/>
          </a:prstGeom>
          <a:solidFill>
            <a:srgbClr val="D6680F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公司LOGO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977245" y="18234"/>
            <a:ext cx="997585" cy="806450"/>
          </a:xfrm>
          <a:prstGeom prst="rect">
            <a:avLst/>
          </a:prstGeom>
        </p:spPr>
      </p:pic>
      <p:sp>
        <p:nvSpPr>
          <p:cNvPr id="42" name="文本框 41"/>
          <p:cNvSpPr txBox="1"/>
          <p:nvPr userDrawn="1"/>
        </p:nvSpPr>
        <p:spPr>
          <a:xfrm>
            <a:off x="9925397" y="6308725"/>
            <a:ext cx="19867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 保密资料      版权所有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  <a:p>
            <a:r>
              <a:rPr lang="en-US" altLang="zh-CN" sz="1050" dirty="0">
                <a:latin typeface="思源黑体" panose="020B0400000000000000" charset="-122"/>
                <a:ea typeface="思源黑体" panose="020B0400000000000000" charset="-122"/>
                <a:cs typeface="思源黑体" panose="020B0400000000000000" charset="-122"/>
              </a:rPr>
              <a:t>Confidential  Information</a:t>
            </a:r>
            <a:endParaRPr lang="zh-CN" altLang="en-US" sz="1050" dirty="0">
              <a:latin typeface="思源黑体" panose="020B0400000000000000" charset="-122"/>
              <a:ea typeface="思源黑体" panose="020B0400000000000000" charset="-122"/>
              <a:cs typeface="思源黑体" panose="020B0400000000000000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4664710" y="6478905"/>
            <a:ext cx="2924810" cy="252730"/>
            <a:chOff x="7001" y="10215"/>
            <a:chExt cx="4606" cy="398"/>
          </a:xfrm>
        </p:grpSpPr>
        <p:pic>
          <p:nvPicPr>
            <p:cNvPr id="5" name="图片 4" descr="32313536303935323b32313536303930383bb5e7bbb0"/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01" y="10331"/>
              <a:ext cx="173" cy="173"/>
            </a:xfrm>
            <a:prstGeom prst="rect">
              <a:avLst/>
            </a:prstGeom>
          </p:spPr>
        </p:pic>
        <p:pic>
          <p:nvPicPr>
            <p:cNvPr id="7" name="图片 6" descr="32313534323535353b32313534323533323bcdf8c2e7"/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47" y="10274"/>
              <a:ext cx="230" cy="2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 userDrawn="1"/>
          </p:nvSpPr>
          <p:spPr>
            <a:xfrm>
              <a:off x="9209" y="10215"/>
              <a:ext cx="2398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00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http://www.xmbsy.net</a:t>
              </a:r>
              <a:endPara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  <p:sp>
          <p:nvSpPr>
            <p:cNvPr id="10" name="文本框 9"/>
            <p:cNvSpPr txBox="1"/>
            <p:nvPr userDrawn="1"/>
          </p:nvSpPr>
          <p:spPr>
            <a:xfrm>
              <a:off x="7174" y="10227"/>
              <a:ext cx="1873" cy="38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思源黑体" panose="020B0400000000000000" charset="-122"/>
                  <a:ea typeface="思源黑体" panose="020B0400000000000000" charset="-122"/>
                </a:rPr>
                <a:t>0592-6077810</a:t>
              </a:r>
              <a:endParaRPr lang="en-US" altLang="zh-CN" sz="1000" dirty="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endParaRPr>
            </a:p>
          </p:txBody>
        </p:sp>
      </p:grpSp>
      <p:sp>
        <p:nvSpPr>
          <p:cNvPr id="13" name="文本框 12"/>
          <p:cNvSpPr txBox="1"/>
          <p:nvPr userDrawn="1"/>
        </p:nvSpPr>
        <p:spPr>
          <a:xfrm>
            <a:off x="47625" y="6494145"/>
            <a:ext cx="2148205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" panose="020B0400000000000000" charset="-122"/>
                <a:ea typeface="思源黑体" panose="020B0400000000000000" charset="-122"/>
              </a:rPr>
              <a:t>厦门博视源机器视觉技术有限公司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" panose="020B0400000000000000" charset="-122"/>
              <a:ea typeface="思源黑体" panose="020B04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5678805"/>
            <a:ext cx="12209780" cy="1179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直角三角形 10"/>
          <p:cNvSpPr>
            <a:spLocks noChangeAspect="1"/>
          </p:cNvSpPr>
          <p:nvPr userDrawn="1"/>
        </p:nvSpPr>
        <p:spPr>
          <a:xfrm flipH="1" flipV="1">
            <a:off x="7234160" y="0"/>
            <a:ext cx="4968000" cy="496800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直角三角形 12"/>
          <p:cNvSpPr>
            <a:spLocks noChangeAspect="1"/>
          </p:cNvSpPr>
          <p:nvPr userDrawn="1"/>
        </p:nvSpPr>
        <p:spPr>
          <a:xfrm flipV="1">
            <a:off x="0" y="0"/>
            <a:ext cx="1620000" cy="162000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2" name="图片 11" descr="图片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255" y="19050"/>
            <a:ext cx="8275955" cy="6858000"/>
          </a:xfrm>
          <a:prstGeom prst="rect">
            <a:avLst/>
          </a:prstGeom>
        </p:spPr>
      </p:pic>
      <p:pic>
        <p:nvPicPr>
          <p:cNvPr id="14" name="图片 13" descr="公司LOGO白色字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98505" y="229235"/>
            <a:ext cx="978535" cy="791210"/>
          </a:xfrm>
          <a:prstGeom prst="rect">
            <a:avLst/>
          </a:prstGeom>
        </p:spPr>
      </p:pic>
      <p:pic>
        <p:nvPicPr>
          <p:cNvPr id="15" name="图片 14" descr="图片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37145" y="9525"/>
            <a:ext cx="4590415" cy="6858000"/>
          </a:xfrm>
          <a:prstGeom prst="rect">
            <a:avLst/>
          </a:prstGeom>
        </p:spPr>
      </p:pic>
      <p:pic>
        <p:nvPicPr>
          <p:cNvPr id="16" name="图片 15" descr="公司LOGO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641330" y="229054"/>
            <a:ext cx="997585" cy="806450"/>
          </a:xfrm>
          <a:prstGeom prst="rect">
            <a:avLst/>
          </a:prstGeom>
        </p:spPr>
      </p:pic>
      <p:pic>
        <p:nvPicPr>
          <p:cNvPr id="17" name="图片 16" descr="图片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-10160"/>
            <a:ext cx="3462655" cy="3273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9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3" Type="http://schemas.openxmlformats.org/officeDocument/2006/relationships/theme" Target="../theme/theme7.xml"/><Relationship Id="rId12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0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3.xml"/><Relationship Id="rId1" Type="http://schemas.openxmlformats.org/officeDocument/2006/relationships/slideLayout" Target="../slideLayouts/slideLayout84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7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5644B-2C09-4D17-8744-A9015C9421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786-B424-4A02-9209-1F4DBF3849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8.xml"/><Relationship Id="rId6" Type="http://schemas.openxmlformats.org/officeDocument/2006/relationships/tags" Target="../tags/tag116.xml"/><Relationship Id="rId5" Type="http://schemas.openxmlformats.org/officeDocument/2006/relationships/image" Target="../media/image16.png"/><Relationship Id="rId4" Type="http://schemas.openxmlformats.org/officeDocument/2006/relationships/image" Target="../media/image20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90.xml"/><Relationship Id="rId6" Type="http://schemas.openxmlformats.org/officeDocument/2006/relationships/tags" Target="../tags/tag120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27.xml"/><Relationship Id="rId3" Type="http://schemas.openxmlformats.org/officeDocument/2006/relationships/image" Target="../media/image22.png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2.xml"/><Relationship Id="rId4" Type="http://schemas.openxmlformats.org/officeDocument/2006/relationships/tags" Target="../tags/tag130.xml"/><Relationship Id="rId3" Type="http://schemas.openxmlformats.org/officeDocument/2006/relationships/image" Target="../media/image23.png"/><Relationship Id="rId2" Type="http://schemas.openxmlformats.org/officeDocument/2006/relationships/tags" Target="../tags/tag129.xml"/><Relationship Id="rId1" Type="http://schemas.openxmlformats.org/officeDocument/2006/relationships/tags" Target="../tags/tag12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4.xml"/><Relationship Id="rId4" Type="http://schemas.openxmlformats.org/officeDocument/2006/relationships/tags" Target="../tags/tag133.xml"/><Relationship Id="rId3" Type="http://schemas.openxmlformats.org/officeDocument/2006/relationships/image" Target="../media/image24.png"/><Relationship Id="rId2" Type="http://schemas.openxmlformats.org/officeDocument/2006/relationships/tags" Target="../tags/tag132.xml"/><Relationship Id="rId1" Type="http://schemas.openxmlformats.org/officeDocument/2006/relationships/tags" Target="../tags/tag13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3.xml"/><Relationship Id="rId3" Type="http://schemas.openxmlformats.org/officeDocument/2006/relationships/image" Target="../media/image25.png"/><Relationship Id="rId2" Type="http://schemas.openxmlformats.org/officeDocument/2006/relationships/tags" Target="../tags/tag142.xml"/><Relationship Id="rId1" Type="http://schemas.openxmlformats.org/officeDocument/2006/relationships/tags" Target="../tags/tag14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6.xml"/><Relationship Id="rId2" Type="http://schemas.openxmlformats.org/officeDocument/2006/relationships/tags" Target="../tags/tag145.xml"/><Relationship Id="rId1" Type="http://schemas.openxmlformats.org/officeDocument/2006/relationships/tags" Target="../tags/tag14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7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Relationship Id="rId3" Type="http://schemas.openxmlformats.org/officeDocument/2006/relationships/image" Target="../media/image10.png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01.xml"/><Relationship Id="rId4" Type="http://schemas.openxmlformats.org/officeDocument/2006/relationships/image" Target="../media/image14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54.xml"/><Relationship Id="rId6" Type="http://schemas.openxmlformats.org/officeDocument/2006/relationships/tags" Target="../tags/tag10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6.xml"/><Relationship Id="rId5" Type="http://schemas.openxmlformats.org/officeDocument/2006/relationships/tags" Target="../tags/tag108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2.xml"/><Relationship Id="rId6" Type="http://schemas.openxmlformats.org/officeDocument/2006/relationships/tags" Target="../tags/tag11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830" y="1925320"/>
            <a:ext cx="9836150" cy="702945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4000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  <a:cs typeface="阿里巴巴普惠体 Heavy" panose="00020600040101010101" charset="-122"/>
              </a:rPr>
              <a:t>厦门博视源机器视觉技术有限公司</a:t>
            </a:r>
            <a:endParaRPr lang="zh-CN" altLang="en-US" sz="4000" spc="600" dirty="0">
              <a:ln w="19050">
                <a:noFill/>
                <a:prstDash val="solid"/>
              </a:ln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  <a:cs typeface="阿里巴巴普惠体 Heavy" panose="00020600040101010101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8140" y="4542790"/>
            <a:ext cx="2312035" cy="51054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汇报人：刘蒙</a:t>
            </a:r>
            <a:endParaRPr lang="zh-CN" altLang="en-US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8140" y="5221605"/>
            <a:ext cx="2468245" cy="412750"/>
          </a:xfrm>
          <a:prstGeom prst="rect">
            <a:avLst/>
          </a:prstGeom>
          <a:solidFill>
            <a:srgbClr val="F37A29">
              <a:alpha val="63000"/>
            </a:srgbClr>
          </a:solidFill>
          <a:ln>
            <a:noFill/>
          </a:ln>
        </p:spPr>
        <p:txBody>
          <a:bodyPr wrap="square" anchor="ctr" anchorCtr="1">
            <a:no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时间：</a:t>
            </a:r>
            <a:r>
              <a:rPr lang="en-US" altLang="zh-CN" b="1" dirty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2022.12.17</a:t>
            </a:r>
            <a:endParaRPr lang="en-US" altLang="zh-CN" b="1" dirty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TextBox 5"/>
          <p:cNvSpPr txBox="1"/>
          <p:nvPr/>
        </p:nvSpPr>
        <p:spPr>
          <a:xfrm>
            <a:off x="358140" y="2982595"/>
            <a:ext cx="7559675" cy="641350"/>
          </a:xfrm>
          <a:prstGeom prst="rect">
            <a:avLst/>
          </a:prstGeom>
          <a:noFill/>
        </p:spPr>
        <p:txBody>
          <a:bodyPr wrap="square" lIns="87764" tIns="43882" rIns="87764" bIns="43882" rtlCol="0">
            <a:spAutoFit/>
          </a:bodyPr>
          <a:lstStyle/>
          <a:p>
            <a:pPr algn="l"/>
            <a:r>
              <a:rPr lang="zh-CN" altLang="en-US" sz="3600" spc="600" dirty="0">
                <a:ln w="19050">
                  <a:noFill/>
                  <a:prstDash val="soli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检测报告</a:t>
            </a:r>
            <a:endParaRPr lang="zh-CN" altLang="en-US" sz="3600" spc="600" dirty="0">
              <a:ln w="19050">
                <a:noFill/>
                <a:prstDash val="solid"/>
              </a:ln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8140" y="5801995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8140" y="3976613"/>
            <a:ext cx="1972580" cy="256854"/>
            <a:chOff x="565079" y="6325713"/>
            <a:chExt cx="1972580" cy="256854"/>
          </a:xfrm>
          <a:solidFill>
            <a:srgbClr val="FFFF00"/>
          </a:solidFill>
        </p:grpSpPr>
        <p:sp>
          <p:nvSpPr>
            <p:cNvPr id="4" name="星形: 五角 3"/>
            <p:cNvSpPr/>
            <p:nvPr/>
          </p:nvSpPr>
          <p:spPr>
            <a:xfrm>
              <a:off x="5650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星形: 五角 7"/>
            <p:cNvSpPr/>
            <p:nvPr/>
          </p:nvSpPr>
          <p:spPr>
            <a:xfrm>
              <a:off x="9965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五角 10"/>
            <p:cNvSpPr/>
            <p:nvPr/>
          </p:nvSpPr>
          <p:spPr>
            <a:xfrm>
              <a:off x="1428079" y="6325713"/>
              <a:ext cx="246579" cy="256854"/>
            </a:xfrm>
            <a:prstGeom prst="star5">
              <a:avLst/>
            </a:prstGeom>
            <a:grpFill/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星形: 五角 12"/>
            <p:cNvSpPr/>
            <p:nvPr/>
          </p:nvSpPr>
          <p:spPr>
            <a:xfrm>
              <a:off x="1859579" y="6325713"/>
              <a:ext cx="246579" cy="256854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星形: 五角 14"/>
            <p:cNvSpPr/>
            <p:nvPr/>
          </p:nvSpPr>
          <p:spPr>
            <a:xfrm>
              <a:off x="2291080" y="6325713"/>
              <a:ext cx="246579" cy="256854"/>
            </a:xfrm>
            <a:prstGeom prst="star5">
              <a:avLst/>
            </a:prstGeom>
            <a:solidFill>
              <a:schemeClr val="bg1"/>
            </a:solidFill>
            <a:ln>
              <a:solidFill>
                <a:srgbClr val="F7AB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ldLvl="0" animBg="1"/>
      <p:bldP spid="3" grpId="0" bldLvl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缺胶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+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混料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斑点检测</a:t>
                      </a:r>
                      <a:r>
                        <a:rPr lang="en-US" altLang="zh-CN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+</a:t>
                      </a: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直线毛刺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2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" y="2715895"/>
            <a:ext cx="5342890" cy="2785110"/>
          </a:xfrm>
          <a:prstGeom prst="rect">
            <a:avLst/>
          </a:prstGeom>
        </p:spPr>
      </p:pic>
      <p:pic>
        <p:nvPicPr>
          <p:cNvPr id="6" name="图片 5" descr="Image_20221213164217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1745" y="2495550"/>
            <a:ext cx="4725035" cy="35439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90664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底部干扰部分缺胶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瑕疵面积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3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50" y="2626360"/>
            <a:ext cx="5377815" cy="2803525"/>
          </a:xfrm>
          <a:prstGeom prst="rect">
            <a:avLst/>
          </a:prstGeom>
        </p:spPr>
      </p:pic>
      <p:pic>
        <p:nvPicPr>
          <p:cNvPr id="8" name="图片 7" descr="Image_202212171022008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655" y="2469515"/>
            <a:ext cx="4157345" cy="31178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390650" y="908685"/>
          <a:ext cx="9907905" cy="485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2965"/>
                <a:gridCol w="1864360"/>
                <a:gridCol w="2402840"/>
                <a:gridCol w="1165860"/>
                <a:gridCol w="1189990"/>
                <a:gridCol w="2421890"/>
              </a:tblGrid>
              <a:tr h="40830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判定标准定义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判定依据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备注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底部无干扰缺胶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缺胶面积</a:t>
                      </a:r>
                      <a:r>
                        <a:rPr lang="en-US" altLang="zh-CN" dirty="0"/>
                        <a:t>&gt;0.6</a:t>
                      </a:r>
                      <a:r>
                        <a:rPr lang="zh-CN" altLang="en-US" dirty="0"/>
                        <a:t>可检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实物样品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混料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有无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实物样品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sz="120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340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堵孔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有无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dirty="0"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实物样品</a:t>
                      </a: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54078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zh-CN" altLang="en-US" sz="1800" dirty="0">
                          <a:sym typeface="+mn-ea"/>
                        </a:rPr>
                        <a:t>底部干扰部分缺胶</a:t>
                      </a:r>
                      <a:endParaRPr lang="zh-CN" altLang="en-US" sz="1800" b="0" dirty="0">
                        <a:effectLst/>
                        <a:ea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缺胶面积</a:t>
                      </a:r>
                      <a:r>
                        <a:rPr lang="en-US" altLang="zh-CN" sz="1800" dirty="0">
                          <a:sym typeface="+mn-ea"/>
                        </a:rPr>
                        <a:t>&gt;0.4</a:t>
                      </a:r>
                      <a:r>
                        <a:rPr lang="zh-CN" altLang="en-US" sz="1800" dirty="0">
                          <a:sym typeface="+mn-ea"/>
                        </a:rPr>
                        <a:t>可检</a:t>
                      </a:r>
                      <a:endParaRPr lang="en-US" altLang="zh-CN" sz="1800" dirty="0">
                        <a:effectLst/>
                        <a:ea typeface="+mn-lt"/>
                        <a:cs typeface="+mn-lt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实物样品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部分可行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zh-CN" altLang="en-US" sz="12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缺胶过小则无法检测</a:t>
                      </a:r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5048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endParaRPr lang="zh-CN" altLang="en-US" sz="1800" b="0" dirty="0">
                        <a:effectLst/>
                        <a:ea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800" dirty="0">
                        <a:effectLst/>
                        <a:ea typeface="+mn-lt"/>
                        <a:cs typeface="+mn-lt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  <a:tr h="1289685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备注：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1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、检测时应保持背景干净，避免其他干扰物。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、避免其他杂光干扰。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 </a:t>
                      </a:r>
                      <a:endParaRPr lang="en-US" altLang="zh-CN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3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、此方案检测效果是以实验室模拟为标准。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latin typeface="+mn-ea"/>
                        <a:cs typeface="+mn-ea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4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+mn-ea"/>
                          <a:cs typeface="+mn-ea"/>
                          <a:sym typeface="+mn-ea"/>
                        </a:rPr>
                        <a:t>、方案检测项判定以技术协议专项为验收标准。</a:t>
                      </a:r>
                      <a:endParaRPr lang="zh-CN" altLang="en-US" sz="1400" u="none" strike="noStrike" dirty="0">
                        <a:effectLst/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 marL="9525" marR="9525" marT="9525" marB="0" anchor="ctr"/>
                </a:tc>
                <a:tc hMerge="1"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9" name="表格 7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50401" y="908685"/>
          <a:ext cx="10830627" cy="5147257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5091608"/>
                <a:gridCol w="1479479"/>
                <a:gridCol w="275776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030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堵孔</a:t>
                      </a: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+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混料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73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MV-CE013-80GM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1280*960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4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µm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60*50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364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25MM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背光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" y="2366645"/>
            <a:ext cx="5410835" cy="31235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9" name="表格 7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50401" y="908685"/>
          <a:ext cx="10830627" cy="5147257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5091608"/>
                <a:gridCol w="1479479"/>
                <a:gridCol w="275776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030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缺胶</a:t>
                      </a:r>
                      <a:r>
                        <a:rPr lang="en-US" altLang="zh-CN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+</a:t>
                      </a: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混料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73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MV-CE013-80GM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1280*960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4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µm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80*60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50us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364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16MM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环光</a:t>
                      </a:r>
                      <a:r>
                        <a:rPr lang="en-US" altLang="zh-CN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+</a:t>
                      </a: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背光</a:t>
                      </a:r>
                      <a:endParaRPr lang="zh-CN" altLang="en-US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771650"/>
            <a:ext cx="4934585" cy="42506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20670" y="532130"/>
            <a:ext cx="801243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4444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、视觉架设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9" name="表格 78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50401" y="908685"/>
          <a:ext cx="10830627" cy="5147477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501775"/>
                <a:gridCol w="5091608"/>
                <a:gridCol w="1479479"/>
                <a:gridCol w="275776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检测工位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</a:rPr>
                        <a:t>镜头相机参数</a:t>
                      </a:r>
                      <a:endParaRPr lang="zh-CN" altLang="en-US" sz="16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 hMerge="1"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检测项内容</a:t>
                      </a:r>
                      <a:r>
                        <a:rPr lang="en-US" altLang="zh-CN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1" kern="1200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缺胶</a:t>
                      </a:r>
                      <a:endParaRPr lang="zh-CN" altLang="en-US" sz="1600" b="1" kern="1200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873">
                <a:tc rowSpan="8"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相机分型号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MV-CE013-80GM*3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传感器类型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CMOS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分辨率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1280*960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0516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像元尺寸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4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µm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视野大小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35*30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/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曝光大小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1000us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364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镜头类型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25MM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9852">
                <a:tc vMerge="1" gridSpan="2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</a:rPr>
                        <a:t>光源类型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条光</a:t>
                      </a:r>
                      <a:endParaRPr lang="en-US" altLang="zh-CN" sz="1400" dirty="0"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515" y="1686560"/>
            <a:ext cx="5873115" cy="42608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350139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、视觉方案配置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89865" y="908685"/>
          <a:ext cx="11454130" cy="5869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5"/>
                <a:gridCol w="1776730"/>
                <a:gridCol w="2719705"/>
                <a:gridCol w="877570"/>
                <a:gridCol w="841375"/>
                <a:gridCol w="2004695"/>
                <a:gridCol w="1948180"/>
              </a:tblGrid>
              <a:tr h="57848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货物名称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型号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品牌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40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C4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不要显卡，扩展到</a:t>
                      </a: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个网口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V21</a:t>
                      </a:r>
                      <a:endParaRPr lang="en-US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显示器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lang="zh-CN" altLang="en-US" sz="1800" kern="1200" dirty="0">
                        <a:solidFill>
                          <a:schemeClr val="dk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15.6</a:t>
                      </a:r>
                      <a:r>
                        <a:rPr lang="zh-CN" altLang="en-US" sz="1800" dirty="0"/>
                        <a:t>寸</a:t>
                      </a:r>
                      <a:endParaRPr lang="zh-CN" altLang="en-US" sz="1800" dirty="0"/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2140">
                <a:tc>
                  <a:txBody>
                    <a:bodyPr/>
                    <a:lstStyle/>
                    <a:p>
                      <a:pPr algn="ctr">
                        <a:lnSpc>
                          <a:spcPct val="190000"/>
                        </a:lnSpc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80000"/>
                        </a:lnSpc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相机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-CE013-80GM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292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镜头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b="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</a:rPr>
                        <a:t>MFA230-S25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25mm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镜头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18160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lt"/>
                          <a:sym typeface="+mn-ea"/>
                        </a:rPr>
                        <a:t>MFA230-S16</a:t>
                      </a:r>
                      <a:endParaRPr lang="en-US" altLang="zh-CN" sz="1800" b="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lt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16mm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镜头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225"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BSY-2BS10238-W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条形光源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225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</a:t>
                      </a:r>
                      <a:r>
                        <a:rPr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-PHFS</a:t>
                      </a:r>
                      <a:r>
                        <a:rPr 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120120</a:t>
                      </a:r>
                      <a:r>
                        <a:rPr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</a:t>
                      </a:r>
                      <a:r>
                        <a:rPr 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W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背光源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0225">
                <a:tc vMerge="1"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BSY-RS12030-W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件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环形光源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光源控制器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BSY-DPS24120CM-8TD</a:t>
                      </a:r>
                      <a:endParaRPr lang="en-US" altLang="zh-CN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8</a:t>
                      </a:r>
                      <a:r>
                        <a:rPr lang="zh-CN" altLang="en-US" sz="1800" dirty="0"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路数字控制器</a:t>
                      </a:r>
                      <a:endParaRPr lang="zh-CN" altLang="en-US" sz="1800" dirty="0">
                        <a:latin typeface="宋体" panose="02010600030101010101" pitchFamily="2" charset="-122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06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en-US" altLang="zh-CN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en-US" altLang="zh-CN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buNone/>
                      </a:pPr>
                      <a:r>
                        <a:rPr lang="zh-CN" altLang="en-US" sz="18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通讯方式</a:t>
                      </a:r>
                      <a:endParaRPr lang="zh-CN" altLang="en-US" sz="18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网口通讯</a:t>
                      </a:r>
                      <a:endParaRPr lang="zh-CN" altLang="en-US" sz="1800" b="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83000" y="524510"/>
            <a:ext cx="7214235" cy="196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363791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、视觉方案总结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023005" y="1103682"/>
          <a:ext cx="10138330" cy="27499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8903"/>
                <a:gridCol w="2237032"/>
                <a:gridCol w="2843623"/>
                <a:gridCol w="1380056"/>
                <a:gridCol w="2808716"/>
              </a:tblGrid>
              <a:tr h="55543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序号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检测项名称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判定标准定义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可行性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30000"/>
                        </a:lnSpc>
                      </a:pPr>
                      <a:r>
                        <a:rPr lang="zh-CN" altLang="en-US" sz="1600" dirty="0">
                          <a:latin typeface="思源黑体" panose="020B0400000000000000" charset="-122"/>
                          <a:ea typeface="思源黑体" panose="020B0400000000000000" charset="-122"/>
                        </a:rPr>
                        <a:t>备注</a:t>
                      </a:r>
                      <a:endParaRPr lang="zh-CN" altLang="en-US" sz="1600" dirty="0"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底部无干扰缺胶</a:t>
                      </a:r>
                      <a:endParaRPr lang="zh-CN" altLang="en-US" dirty="0"/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缺胶面积</a:t>
                      </a:r>
                      <a:r>
                        <a:rPr lang="en-US" altLang="zh-CN" dirty="0"/>
                        <a:t>&gt;0.6</a:t>
                      </a:r>
                      <a:r>
                        <a:rPr lang="zh-CN" altLang="en-US" dirty="0"/>
                        <a:t>可检</a:t>
                      </a:r>
                      <a:endParaRPr lang="zh-CN" altLang="en-US" dirty="0"/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3175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混料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有无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340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堵孔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有无</a:t>
                      </a: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可行</a:t>
                      </a: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/>
                </a:tc>
              </a:tr>
              <a:tr h="3168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</a:pPr>
                      <a:r>
                        <a:rPr lang="zh-CN" altLang="en-US" sz="1800" dirty="0">
                          <a:sym typeface="+mn-ea"/>
                        </a:rPr>
                        <a:t>底部干扰部分缺胶</a:t>
                      </a:r>
                      <a:endParaRPr lang="zh-CN" altLang="en-US" sz="1800" b="0" dirty="0">
                        <a:effectLst/>
                        <a:ea typeface="+mn-lt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zh-CN" altLang="en-US" sz="1800" dirty="0">
                          <a:sym typeface="+mn-ea"/>
                        </a:rPr>
                        <a:t>缺胶面积</a:t>
                      </a:r>
                      <a:r>
                        <a:rPr lang="en-US" altLang="zh-CN" sz="1800" dirty="0">
                          <a:sym typeface="+mn-ea"/>
                        </a:rPr>
                        <a:t>&gt;0.4</a:t>
                      </a:r>
                      <a:r>
                        <a:rPr lang="zh-CN" altLang="en-US" sz="1800" dirty="0">
                          <a:sym typeface="+mn-ea"/>
                        </a:rPr>
                        <a:t>可检</a:t>
                      </a:r>
                      <a:endParaRPr lang="en-US" altLang="zh-CN" sz="1800" dirty="0">
                        <a:effectLst/>
                        <a:ea typeface="+mn-lt"/>
                        <a:cs typeface="+mn-lt"/>
                        <a:sym typeface="+mn-ea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sym typeface="+mn-ea"/>
                        </a:rPr>
                        <a:t>部分可行</a:t>
                      </a: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49466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>
                        <a:buClrTx/>
                        <a:buSzTx/>
                        <a:buFontTx/>
                        <a:buNone/>
                      </a:pPr>
                      <a:endParaRPr lang="zh-CN" altLang="en-US" sz="1800" b="0" dirty="0">
                        <a:effectLst/>
                        <a:ea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</a:pPr>
                      <a:endParaRPr lang="zh-CN" altLang="en-US" sz="1800" dirty="0">
                        <a:effectLst/>
                        <a:ea typeface="+mn-lt"/>
                        <a:cs typeface="+mn-lt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dirty="0">
                        <a:solidFill>
                          <a:schemeClr val="tx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sym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zh-CN" altLang="en-US" sz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36576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endParaRPr lang="en-US" altLang="zh-CN" sz="1400" kern="1200" dirty="0">
                        <a:solidFill>
                          <a:schemeClr val="dk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endParaRPr lang="zh-CN" altLang="en-US" sz="1400" u="none" strike="noStrike" kern="1200" dirty="0">
                        <a:solidFill>
                          <a:schemeClr val="dk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5081316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项目启动会议沟通事宜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61645" y="933949"/>
          <a:ext cx="10679856" cy="5165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17"/>
                <a:gridCol w="3260517"/>
                <a:gridCol w="3216636"/>
                <a:gridCol w="1457966"/>
                <a:gridCol w="1101171"/>
                <a:gridCol w="1177849"/>
              </a:tblGrid>
              <a:tr h="410571">
                <a:tc>
                  <a:txBody>
                    <a:bodyPr/>
                    <a:lstStyle/>
                    <a:p>
                      <a:pPr marL="0" marR="0" lvl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序号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项目问题及沟通事项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确认内容</a:t>
                      </a:r>
                      <a:endParaRPr lang="zh-CN" altLang="en-US" sz="1400" b="0" i="0" u="none" strike="noStrike" dirty="0" smtClean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责任人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确认完成时间</a:t>
                      </a:r>
                      <a:endParaRPr lang="zh-CN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  <a:cs typeface="+mn-cs"/>
                        </a:rPr>
                        <a:t>备注</a:t>
                      </a:r>
                      <a:endParaRPr lang="zh-CN" altLang="en-US" sz="14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828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上料：当前是整个平台两个振动盘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经沟通，两个振动盘子，两个架子、需要增加两个料仓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苏杭、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12/20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b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会议确认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108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en-US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客户效率要求：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40PCS/min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；</a:t>
                      </a:r>
                      <a:endParaRPr lang="en-US" altLang="zh-CN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主机型号：主机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C4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（不要显卡）、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Ubuntu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系统</a:t>
                      </a:r>
                      <a:endParaRPr lang="en-US" altLang="zh-CN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伟权、海平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12/20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会议确认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296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en-US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剔除和最后一个检测工位距离未确认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solidFill>
                            <a:schemeClr val="tx1"/>
                          </a:solidFill>
                        </a:rPr>
                        <a:t>待视觉方案确认后确定</a:t>
                      </a:r>
                      <a:endParaRPr lang="zh-CN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海平、刘蒙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12/21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5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组相机，已确认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61610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en-US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产品兼容，以图片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款重新确认架设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海平、刘蒙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12/21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待处理</a:t>
                      </a: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8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en-US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  <a:sym typeface="+mn-ea"/>
                        </a:rPr>
                        <a:t>打包机一包多少个？包装袋多大？未明确，需确认以上信息确认包装机型号</a:t>
                      </a:r>
                      <a:endParaRPr lang="en-US" altLang="zh-CN" sz="1400" dirty="0" smtClean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袋子长宽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28*40 </a:t>
                      </a:r>
                      <a:r>
                        <a:rPr lang="zh-CN" altLang="en-US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400</a:t>
                      </a:r>
                      <a:r>
                        <a:rPr lang="zh-CN" altLang="en-US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～</a:t>
                      </a: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500</a:t>
                      </a:r>
                      <a:r>
                        <a:rPr lang="zh-CN" altLang="en-US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个一袋，</a:t>
                      </a:r>
                      <a:endParaRPr lang="zh-CN" altLang="en-US" sz="16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  <a:sym typeface="+mn-ea"/>
                        </a:rPr>
                        <a:t>邱景孟，杨如寿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12/21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12/20</a:t>
                      </a:r>
                      <a:r>
                        <a:rPr lang="en-US" altLang="zh-CN" sz="1400" baseline="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zh-CN" altLang="en-US" sz="1400" baseline="0" dirty="0" smtClean="0">
                          <a:latin typeface="+mn-ea"/>
                          <a:ea typeface="+mn-ea"/>
                        </a:rPr>
                        <a:t>已确认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4105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6</a:t>
                      </a:r>
                      <a:endParaRPr lang="en-US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  <a:sym typeface="+mn-ea"/>
                        </a:rPr>
                        <a:t>确认是否需要贴标</a:t>
                      </a:r>
                      <a:endParaRPr lang="en-US" altLang="zh-CN" sz="1400" dirty="0" smtClean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邱景孟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12/21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待处理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96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7</a:t>
                      </a:r>
                      <a:endParaRPr lang="en-US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检测项</a:t>
                      </a:r>
                      <a:r>
                        <a:rPr lang="en-US" altLang="zh-CN" sz="1400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项</a:t>
                      </a:r>
                      <a:r>
                        <a:rPr lang="zh-CN" altLang="en-US" sz="1400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  <a:sym typeface="+mn-ea"/>
                        </a:rPr>
                        <a:t>，</a:t>
                      </a:r>
                      <a:r>
                        <a:rPr lang="zh-CN" altLang="en-US" sz="1400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验收标准未明确，</a:t>
                      </a:r>
                      <a:endParaRPr lang="en-US" altLang="zh-CN" sz="140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参考上一套的误报率，以及缺陷检测标准作为指标，业务进行沟通（明确检测项、标志，说明位置，）</a:t>
                      </a:r>
                      <a:endParaRPr lang="zh-CN" altLang="en-US" sz="1400" kern="1200" baseline="0" dirty="0" smtClean="0">
                        <a:solidFill>
                          <a:srgbClr val="FF0000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rgbClr val="FF0000"/>
                          </a:solidFill>
                          <a:latin typeface="+mn-ea"/>
                          <a:ea typeface="+mn-ea"/>
                          <a:cs typeface="+mn-cs"/>
                        </a:rPr>
                        <a:t>刘蒙、黄海平，邱景孟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12/21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待处理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44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8</a:t>
                      </a:r>
                      <a:endParaRPr lang="en-US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振动盘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打包机下单（每款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300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个产品，包装袋需要提供）</a:t>
                      </a:r>
                      <a:endParaRPr lang="zh-CN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最晚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12/26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明确 振动盘及打包机，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苏杭、杨如寿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12/26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待处理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927" y="3204281"/>
            <a:ext cx="504402" cy="41561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1645" y="6039565"/>
            <a:ext cx="8438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12/20 </a:t>
            </a:r>
            <a:r>
              <a:rPr lang="zh-CN" altLang="en-US" dirty="0" smtClean="0"/>
              <a:t>参会人员：陈伟权，黄海平，陈丽霞，刘蒙，杨如寿，苏杭，艾强，钟建华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3670300" y="492760"/>
            <a:ext cx="7083425" cy="2032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461645" y="263525"/>
            <a:ext cx="5081316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项目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进度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942659" y="908685"/>
          <a:ext cx="10209251" cy="4787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206"/>
                <a:gridCol w="1632159"/>
                <a:gridCol w="3196972"/>
                <a:gridCol w="2072359"/>
                <a:gridCol w="2590555"/>
              </a:tblGrid>
              <a:tr h="336694">
                <a:tc>
                  <a:txBody>
                    <a:bodyPr/>
                    <a:lstStyle/>
                    <a:p>
                      <a:pPr marL="0" marR="0" lvl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序号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任务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计划时间</a:t>
                      </a:r>
                      <a:endParaRPr lang="zh-CN" altLang="en-US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</a:rPr>
                        <a:t>责任人</a:t>
                      </a:r>
                      <a:endParaRPr lang="zh-CN" altLang="en-US" sz="1600" b="0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6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思源黑体" panose="020B0400000000000000"/>
                          <a:cs typeface="+mn-cs"/>
                        </a:rPr>
                        <a:t>备注</a:t>
                      </a:r>
                      <a:endParaRPr lang="zh-CN" altLang="en-US" sz="16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思源黑体" panose="020B0400000000000000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4154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视觉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&amp;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机构方案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12/20-12/21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苏杭、刘蒙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400" b="1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3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机械设计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&amp;BOM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12/22-12/29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苏杭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 smtClean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3</a:t>
                      </a:r>
                      <a:endParaRPr lang="en-US" altLang="en-US" sz="1400" b="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物料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—</a:t>
                      </a: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振动盘、打包机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zh-CN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最晚</a:t>
                      </a:r>
                      <a:r>
                        <a:rPr lang="en-US" altLang="zh-CN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12/26</a:t>
                      </a: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lang="zh-CN" altLang="en-US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确认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苏杭、刘丽智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35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400" b="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en-US" altLang="en-US" sz="1400" b="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原材料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-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加工件</a:t>
                      </a:r>
                      <a:endParaRPr lang="zh-CN" altLang="en-US" sz="1400" kern="1200" baseline="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12/30-2023/1/12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（扣除元旦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2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天）</a:t>
                      </a:r>
                      <a:endParaRPr lang="en-US" altLang="zh-CN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刘丽智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4</a:t>
                      </a:r>
                      <a:endParaRPr lang="en-US" altLang="zh-CN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组装</a:t>
                      </a: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&amp;</a:t>
                      </a: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通电</a:t>
                      </a:r>
                      <a:endParaRPr lang="zh-CN" altLang="en-US" sz="14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</a:rPr>
                        <a:t>2023/1/13-2023/1/17</a:t>
                      </a:r>
                      <a:endParaRPr lang="en-US" altLang="zh-CN" sz="14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dirty="0" smtClean="0">
                          <a:latin typeface="+mn-ea"/>
                          <a:ea typeface="+mn-ea"/>
                        </a:rPr>
                        <a:t>钟建华</a:t>
                      </a:r>
                      <a:endParaRPr lang="zh-CN" altLang="en-US" sz="1400" dirty="0" smtClean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+mn-ea"/>
                        <a:ea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2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5</a:t>
                      </a:r>
                      <a:endParaRPr lang="en-US" altLang="zh-CN" sz="1600" kern="1200" baseline="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内部初步调试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400" dirty="0" smtClean="0">
                          <a:latin typeface="+mn-ea"/>
                          <a:ea typeface="+mn-ea"/>
                          <a:sym typeface="+mn-ea"/>
                        </a:rPr>
                        <a:t>2023/1/29-2023/2/9</a:t>
                      </a:r>
                      <a:endParaRPr lang="en-US" altLang="zh-CN" sz="14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艾强、钟建华、江志远</a:t>
                      </a:r>
                      <a:endParaRPr lang="zh-CN" altLang="en-US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400" dirty="0">
                        <a:latin typeface="+mn-ea"/>
                        <a:ea typeface="+mn-ea"/>
                        <a:sym typeface="+mn-ea"/>
                      </a:endParaRPr>
                    </a:p>
                  </a:txBody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48064"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项目主要组员：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机构设计：苏杭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电气：艾强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视觉：江志远安排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组装：钟建华</a:t>
                      </a:r>
                      <a:endParaRPr lang="en-US" altLang="zh-CN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采购：刘丽智</a:t>
                      </a:r>
                      <a:endParaRPr lang="en-US" altLang="zh-CN" sz="1400" b="1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91444" marR="91444" marT="45700" marB="45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cPr marL="91444" marR="91444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832524" y="5768632"/>
            <a:ext cx="6612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收货地址：厦门市集美区杏林北二路</a:t>
            </a:r>
            <a:r>
              <a:rPr lang="en-US" altLang="zh-CN" dirty="0"/>
              <a:t>19</a:t>
            </a:r>
            <a:r>
              <a:rPr lang="zh-CN" altLang="en-US" dirty="0"/>
              <a:t>号之一第一层</a:t>
            </a:r>
            <a:r>
              <a:rPr lang="en-US" altLang="zh-CN" dirty="0"/>
              <a:t>A</a:t>
            </a:r>
            <a:r>
              <a:rPr lang="zh-CN" altLang="en-US" dirty="0" smtClean="0"/>
              <a:t>区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   </a:t>
            </a:r>
            <a:r>
              <a:rPr lang="zh-CN" altLang="en-US" dirty="0" smtClean="0"/>
              <a:t>联系人</a:t>
            </a:r>
            <a:r>
              <a:rPr lang="zh-CN" altLang="en-US" dirty="0"/>
              <a:t>：王洪</a:t>
            </a:r>
            <a:r>
              <a:rPr lang="zh-CN" altLang="en-US" dirty="0" smtClean="0"/>
              <a:t>刚   </a:t>
            </a:r>
            <a:r>
              <a:rPr lang="en-US" altLang="zh-CN" dirty="0" smtClean="0"/>
              <a:t>180 </a:t>
            </a:r>
            <a:r>
              <a:rPr lang="en-US" altLang="zh-CN" dirty="0"/>
              <a:t>5009 2156</a:t>
            </a:r>
            <a:r>
              <a:rPr lang="zh-CN" altLang="en-US" dirty="0" smtClean="0"/>
              <a:t>   需要</a:t>
            </a:r>
            <a:r>
              <a:rPr lang="zh-CN" altLang="en-US" dirty="0"/>
              <a:t>铭牌 和送货单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 flipH="1">
            <a:off x="-10160" y="264795"/>
            <a:ext cx="629920" cy="6305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16" name="矩形 15"/>
          <p:cNvSpPr/>
          <p:nvPr>
            <p:custDataLst>
              <p:tags r:id="rId2"/>
            </p:custDataLst>
          </p:nvPr>
        </p:nvSpPr>
        <p:spPr>
          <a:xfrm flipH="1">
            <a:off x="437515" y="543560"/>
            <a:ext cx="518160" cy="467360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756061" y="1601564"/>
            <a:ext cx="2455235" cy="3581620"/>
            <a:chOff x="1050203" y="1628603"/>
            <a:chExt cx="2455235" cy="3581620"/>
          </a:xfrm>
        </p:grpSpPr>
        <p:sp>
          <p:nvSpPr>
            <p:cNvPr id="31" name="MH_Others_1"/>
            <p:cNvSpPr txBox="1"/>
            <p:nvPr>
              <p:custDataLst>
                <p:tags r:id="rId3"/>
              </p:custDataLst>
            </p:nvPr>
          </p:nvSpPr>
          <p:spPr>
            <a:xfrm>
              <a:off x="1509314" y="1628603"/>
              <a:ext cx="1228725" cy="3581620"/>
            </a:xfrm>
            <a:prstGeom prst="rect">
              <a:avLst/>
            </a:prstGeom>
            <a:solidFill>
              <a:schemeClr val="bg1"/>
            </a:solidFill>
          </p:spPr>
          <p:txBody>
            <a:bodyPr vert="eaVert" wrap="square" lIns="0" tIns="0" rIns="0" bIns="0" rtlCol="0" anchor="ctr" anchorCtr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7990" b="1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目录</a:t>
              </a:r>
              <a:endParaRPr lang="zh-CN" altLang="en-US" sz="7990" b="1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2" name="MH_Others_2"/>
            <p:cNvSpPr txBox="1"/>
            <p:nvPr>
              <p:custDataLst>
                <p:tags r:id="rId4"/>
              </p:custDataLst>
            </p:nvPr>
          </p:nvSpPr>
          <p:spPr>
            <a:xfrm rot="5400000">
              <a:off x="-277623" y="3309739"/>
              <a:ext cx="3114122" cy="45847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 defTabSz="8648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98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rPr>
                <a:t>CONTENTS</a:t>
              </a:r>
              <a:endParaRPr lang="en-US" altLang="zh-CN" sz="298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041850" y="2627705"/>
              <a:ext cx="4635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600" dirty="0">
                  <a:solidFill>
                    <a:schemeClr val="tx2">
                      <a:lumMod val="75000"/>
                    </a:schemeClr>
                  </a:solidFill>
                  <a:latin typeface="黑体" panose="02010609060101010101" charset="-122"/>
                  <a:ea typeface="黑体" panose="02010609060101010101" charset="-122"/>
                </a:rPr>
                <a:t>|</a:t>
              </a:r>
              <a:endParaRPr lang="en-US" altLang="zh-CN" sz="9600" dirty="0">
                <a:solidFill>
                  <a:schemeClr val="tx2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80634" y="1167865"/>
            <a:ext cx="2804753" cy="3861533"/>
            <a:chOff x="5327694" y="1721787"/>
            <a:chExt cx="2320737" cy="2562737"/>
          </a:xfrm>
        </p:grpSpPr>
        <p:sp>
          <p:nvSpPr>
            <p:cNvPr id="15" name="TextBox 2"/>
            <p:cNvSpPr>
              <a:spLocks noChangeArrowheads="1"/>
            </p:cNvSpPr>
            <p:nvPr/>
          </p:nvSpPr>
          <p:spPr bwMode="auto">
            <a:xfrm>
              <a:off x="6068180" y="1779726"/>
              <a:ext cx="1158240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项目概况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3" name="TextBox 2"/>
            <p:cNvSpPr>
              <a:spLocks noChangeArrowheads="1"/>
            </p:cNvSpPr>
            <p:nvPr/>
          </p:nvSpPr>
          <p:spPr bwMode="auto">
            <a:xfrm>
              <a:off x="6070652" y="2325029"/>
              <a:ext cx="117792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检测说明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0" name="TextBox 2"/>
            <p:cNvSpPr>
              <a:spLocks noChangeArrowheads="1"/>
            </p:cNvSpPr>
            <p:nvPr/>
          </p:nvSpPr>
          <p:spPr bwMode="auto">
            <a:xfrm>
              <a:off x="6026466" y="2892704"/>
              <a:ext cx="1334037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视觉方案总结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3" name="TextBox 2"/>
            <p:cNvSpPr>
              <a:spLocks noChangeArrowheads="1"/>
            </p:cNvSpPr>
            <p:nvPr/>
          </p:nvSpPr>
          <p:spPr bwMode="auto">
            <a:xfrm>
              <a:off x="6070394" y="3441273"/>
              <a:ext cx="951865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视觉架设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56" name="TextBox 2"/>
            <p:cNvSpPr>
              <a:spLocks noChangeArrowheads="1"/>
            </p:cNvSpPr>
            <p:nvPr/>
          </p:nvSpPr>
          <p:spPr bwMode="auto">
            <a:xfrm>
              <a:off x="6075855" y="3990088"/>
              <a:ext cx="1572576" cy="24442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anchor="ctr">
              <a:spAutoFit/>
            </a:bodyPr>
            <a:lstStyle/>
            <a:p>
              <a:r>
                <a:rPr lang="zh-CN" altLang="en-US" b="1" dirty="0">
                  <a:latin typeface="黑体" panose="02010609060101010101" charset="-122"/>
                  <a:ea typeface="黑体" panose="02010609060101010101" charset="-122"/>
                </a:rPr>
                <a:t>视觉方案配置</a:t>
              </a:r>
              <a:endParaRPr lang="zh-CN" altLang="en-US" b="1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5341138" y="1721787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zh-CN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5341138" y="2824606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3</a:t>
              </a:r>
              <a:endParaRPr lang="zh-CN" altLang="en-US" b="1" dirty="0"/>
            </a:p>
          </p:txBody>
        </p:sp>
        <p:sp>
          <p:nvSpPr>
            <p:cNvPr id="44" name="矩形: 圆角 43"/>
            <p:cNvSpPr/>
            <p:nvPr/>
          </p:nvSpPr>
          <p:spPr>
            <a:xfrm>
              <a:off x="5327694" y="3379147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</a:rPr>
                <a:t>4</a:t>
              </a:r>
              <a:endParaRPr lang="zh-CN" altLang="en-US" b="1" dirty="0">
                <a:solidFill>
                  <a:srgbClr val="BFBFBF"/>
                </a:solidFill>
              </a:endParaRPr>
            </a:p>
          </p:txBody>
        </p:sp>
        <p:sp>
          <p:nvSpPr>
            <p:cNvPr id="45" name="矩形: 圆角 44"/>
            <p:cNvSpPr/>
            <p:nvPr/>
          </p:nvSpPr>
          <p:spPr>
            <a:xfrm>
              <a:off x="5341138" y="2267164"/>
              <a:ext cx="540000" cy="360000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BFBFBF"/>
                  </a:solidFill>
                  <a:latin typeface="等线" panose="02010600030101010101" pitchFamily="2" charset="-122"/>
                  <a:ea typeface="等线" panose="02010600030101010101" pitchFamily="2" charset="-122"/>
                </a:rPr>
                <a:t>2</a:t>
              </a:r>
              <a:endParaRPr lang="zh-CN" altLang="en-US" b="1" dirty="0">
                <a:solidFill>
                  <a:srgbClr val="BFBFBF"/>
                </a:solidFill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47" name="矩形: 圆角 46"/>
            <p:cNvSpPr/>
            <p:nvPr/>
          </p:nvSpPr>
          <p:spPr>
            <a:xfrm>
              <a:off x="5327694" y="3924524"/>
              <a:ext cx="540000" cy="360000"/>
            </a:xfrm>
            <a:prstGeom prst="roundRect">
              <a:avLst/>
            </a:prstGeom>
            <a:solidFill>
              <a:srgbClr val="D6680F"/>
            </a:solidFill>
            <a:ln>
              <a:solidFill>
                <a:srgbClr val="D668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/>
                <a:t>5</a:t>
              </a:r>
              <a:endParaRPr lang="zh-CN" altLang="en-US" b="1" dirty="0"/>
            </a:p>
          </p:txBody>
        </p:sp>
      </p:grp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" y="4306570"/>
            <a:ext cx="1207135" cy="120713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1359941" y="4315088"/>
            <a:ext cx="433156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spc="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厦门博视源机器视觉技术有限公司</a:t>
            </a:r>
            <a:endParaRPr lang="zh-CN" altLang="en-US" sz="1200" spc="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: 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福建省厦门市集美区杏林瑶山路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13-17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号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电话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 0592-6077810 / 15392038593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邮箱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tulinxiu@xmbsy.net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邮编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: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361021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官网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: http://www.xmbsy.net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TextBox 7"/>
          <p:cNvSpPr txBox="1"/>
          <p:nvPr/>
        </p:nvSpPr>
        <p:spPr>
          <a:xfrm>
            <a:off x="1922780" y="1884680"/>
            <a:ext cx="4648835" cy="1010920"/>
          </a:xfrm>
          <a:prstGeom prst="rect">
            <a:avLst/>
          </a:prstGeom>
          <a:noFill/>
          <a:effectLst/>
          <a:scene3d>
            <a:camera prst="orthographicFront">
              <a:rot lat="0" lon="0" rev="0"/>
            </a:camera>
            <a:lightRig rig="threePt" dir="t">
              <a:rot lat="0" lon="0" rev="0"/>
            </a:lightRig>
          </a:scene3d>
          <a:sp3d/>
        </p:spPr>
        <p:txBody>
          <a:bodyPr wrap="square" lIns="87764" tIns="43882" rIns="87764" bIns="43882" rtlCol="0">
            <a:spAutoFit/>
          </a:bodyPr>
          <a:lstStyle/>
          <a:p>
            <a:pPr algn="dist"/>
            <a:r>
              <a:rPr lang="zh-CN" altLang="en-US" sz="6000" b="1" spc="600" dirty="0">
                <a:ln w="19050">
                  <a:noFill/>
                  <a:prstDash val="solid"/>
                </a:ln>
                <a:solidFill>
                  <a:srgbClr val="F37A29"/>
                </a:solidFill>
                <a:latin typeface="黑体" panose="02010609060101010101" charset="-122"/>
                <a:ea typeface="黑体" panose="02010609060101010101" charset="-122"/>
                <a:cs typeface="阿里巴巴普惠体 Heavy" panose="00020600040101010101" charset="-122"/>
              </a:rPr>
              <a:t>谢谢观看</a:t>
            </a:r>
            <a:endParaRPr lang="zh-CN" altLang="en-US" sz="6000" b="1" spc="600" dirty="0">
              <a:ln w="19050">
                <a:noFill/>
                <a:prstDash val="solid"/>
              </a:ln>
              <a:solidFill>
                <a:srgbClr val="F37A29"/>
              </a:solidFill>
              <a:latin typeface="黑体" panose="02010609060101010101" charset="-122"/>
              <a:ea typeface="黑体" panose="02010609060101010101" charset="-122"/>
              <a:cs typeface="阿里巴巴普惠体 Heavy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3035" y="5765800"/>
            <a:ext cx="350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源于视觉  不止视觉</a:t>
            </a:r>
            <a:endParaRPr lang="en-US" altLang="zh-CN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  <a:p>
            <a:r>
              <a:rPr lang="zh-CN" altLang="en-US" sz="2800" dirty="0">
                <a:solidFill>
                  <a:srgbClr val="F37A29"/>
                </a:solidFill>
                <a:latin typeface="汉仪雅酷黑 75W" panose="020B0804020202020204" charset="-122"/>
                <a:ea typeface="汉仪雅酷黑 75W" panose="020B0804020202020204" charset="-122"/>
              </a:rPr>
              <a:t>源至精密  追求卓越</a:t>
            </a:r>
            <a:endParaRPr lang="zh-CN" altLang="en-US" sz="2800" dirty="0">
              <a:solidFill>
                <a:srgbClr val="F37A29"/>
              </a:solidFill>
              <a:latin typeface="汉仪雅酷黑 75W" panose="020B0804020202020204" charset="-122"/>
              <a:ea typeface="汉仪雅酷黑 75W" panose="020B0804020202020204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 flipV="1">
            <a:off x="2820670" y="525145"/>
            <a:ext cx="8051165" cy="69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"/>
          <p:cNvSpPr txBox="1"/>
          <p:nvPr/>
        </p:nvSpPr>
        <p:spPr>
          <a:xfrm>
            <a:off x="381635" y="263525"/>
            <a:ext cx="2522220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、项目概况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81050" y="908685"/>
          <a:ext cx="10630535" cy="4982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7015"/>
                <a:gridCol w="360680"/>
                <a:gridCol w="288290"/>
                <a:gridCol w="2843530"/>
                <a:gridCol w="5621020"/>
              </a:tblGrid>
              <a:tr h="4864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项目编号</a:t>
                      </a:r>
                      <a:endParaRPr lang="zh-CN" alt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182245" marR="0" lvl="0" indent="-182245" algn="ctr" defTabSz="914400" rtl="0" eaLnBrk="0" fontAlgn="base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&amp;2022121701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100" u="none" strike="noStrike" dirty="0">
                          <a:effectLst/>
                        </a:rPr>
                        <a:t>　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910">
                <a:tc gridSpan="2">
                  <a:txBody>
                    <a:bodyPr/>
                    <a:lstStyle/>
                    <a:p>
                      <a:pPr algn="ctr" fontAlgn="ctr"/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zh-CN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6223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设备名称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新宋体" panose="02010609030101010101" charset="-122"/>
                          <a:ea typeface="新宋体" panose="02010609030101010101" charset="-122"/>
                          <a:cs typeface="+mn-cs"/>
                        </a:rPr>
                        <a:t>卡扣外观检测</a:t>
                      </a:r>
                      <a:endParaRPr kumimoji="0" lang="zh-CN" altLang="en-US" sz="20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新宋体" panose="02010609030101010101" charset="-122"/>
                        <a:ea typeface="新宋体" panose="02010609030101010101" charset="-122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vMerge="1">
                  <a:tcPr/>
                </a:tc>
              </a:tr>
              <a:tr h="397510">
                <a:tc gridSpan="4">
                  <a:txBody>
                    <a:bodyPr/>
                    <a:lstStyle/>
                    <a:p>
                      <a:pPr algn="l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8274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检测节拍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新宋体" panose="02010609030101010101" charset="-122"/>
                          <a:ea typeface="新宋体" panose="02010609030101010101" charset="-122"/>
                        </a:rPr>
                        <a:t>       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新宋体" panose="02010609030101010101" charset="-122"/>
                        <a:ea typeface="新宋体" panose="02010609030101010101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vMerge="1">
                  <a:tcPr/>
                </a:tc>
              </a:tr>
              <a:tr h="58229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i="0" u="none" strike="noStrike" dirty="0">
                          <a:effectLst/>
                        </a:rPr>
                        <a:t>项目概述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1200" u="none" strike="noStrike" dirty="0">
                          <a:effectLst/>
                        </a:rPr>
                        <a:t>　外观检测</a:t>
                      </a:r>
                      <a:endParaRPr lang="zh-CN" altLang="en-US" sz="1200" u="none" strike="noStrike" dirty="0">
                        <a:effectLst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9555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effectLst/>
                        </a:rPr>
                        <a:t>具体需求</a:t>
                      </a:r>
                      <a:endParaRPr lang="zh-CN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侧面一圈缺胶</a:t>
                      </a:r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83845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/>
                        <a:t>混料</a:t>
                      </a:r>
                      <a:endParaRPr lang="zh-CN" altLang="en-US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u="none" strike="noStrike" dirty="0"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堵孔</a:t>
                      </a:r>
                      <a:endParaRPr lang="zh-CN" altLang="en-US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12001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/>
                </a:tc>
              </a:tr>
              <a:tr h="264160">
                <a:tc v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6</a:t>
                      </a:r>
                      <a:endParaRPr lang="en-US" altLang="zh-CN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934" y="1023550"/>
            <a:ext cx="3167213" cy="2376557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922" y="348792"/>
            <a:ext cx="7338005" cy="5788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388356" y="1345832"/>
            <a:ext cx="3729533" cy="3752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79" y="250590"/>
            <a:ext cx="7810766" cy="6150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67345" y="568198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有无堵孔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 descr="Image_2022121315452742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8835" y="1328420"/>
            <a:ext cx="6295390" cy="47218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93920" y="3667760"/>
            <a:ext cx="398145" cy="5556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86200" y="3667760"/>
            <a:ext cx="398145" cy="5556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67345" y="568198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缺胶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2" name="图片 1" descr="Image_2022121316420744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52245" y="1588770"/>
            <a:ext cx="4907280" cy="368046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73500" y="2341880"/>
            <a:ext cx="518795" cy="4032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Image_202212131642171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0410" y="1588770"/>
            <a:ext cx="4725035" cy="35439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178810" y="2440305"/>
            <a:ext cx="518795" cy="4032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67345" y="568198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缺胶</a:t>
            </a:r>
            <a:endParaRPr lang="zh-CN" altLang="en-US">
              <a:solidFill>
                <a:srgbClr val="FF0000"/>
              </a:solidFill>
            </a:endParaRPr>
          </a:p>
        </p:txBody>
      </p:sp>
      <p:pic>
        <p:nvPicPr>
          <p:cNvPr id="6" name="图片 5" descr="Image_20221217105027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180" y="1562735"/>
            <a:ext cx="4340225" cy="325501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57955" y="3319780"/>
            <a:ext cx="518795" cy="40322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Image_202212171022008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075" y="1870075"/>
            <a:ext cx="4157345" cy="311785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>
            <p:custDataLst>
              <p:tags r:id="rId1"/>
            </p:custDataLst>
          </p:nvPr>
        </p:nvCxnSpPr>
        <p:spPr>
          <a:xfrm>
            <a:off x="2893695" y="532130"/>
            <a:ext cx="8003540" cy="1206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 flipH="1">
            <a:off x="-2541" y="263275"/>
            <a:ext cx="384280" cy="467519"/>
          </a:xfrm>
          <a:prstGeom prst="rect">
            <a:avLst/>
          </a:prstGeom>
          <a:solidFill>
            <a:srgbClr val="D668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" panose="020B0400000000000000" charset="-122"/>
              <a:ea typeface="思源黑体" panose="020B0400000000000000" charset="-122"/>
              <a:sym typeface="思源黑体" panose="020B0400000000000000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461645" y="263525"/>
            <a:ext cx="2521585" cy="645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、检测说明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41350" y="1329039"/>
          <a:ext cx="10830656" cy="4892675"/>
        </p:xfrm>
        <a:graphic>
          <a:graphicData uri="http://schemas.openxmlformats.org/drawingml/2006/table">
            <a:tbl>
              <a:tblPr firstRow="1" bandRow="1">
                <a:effectLst/>
                <a:tableStyleId>{F2DE63D5-997A-4646-A377-4702673A728D}</a:tableStyleId>
              </a:tblPr>
              <a:tblGrid>
                <a:gridCol w="1768475"/>
                <a:gridCol w="3646805"/>
                <a:gridCol w="1145588"/>
                <a:gridCol w="4269788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检测产品规格</a:t>
                      </a: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:</a:t>
                      </a:r>
                      <a:endParaRPr kumimoji="0" lang="en-US" altLang="zh-C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effectLst/>
                          <a:sym typeface="+mn-ea"/>
                        </a:rPr>
                        <a:t>堵孔</a:t>
                      </a:r>
                      <a:r>
                        <a:rPr lang="en-US" altLang="zh-CN" sz="1600" dirty="0">
                          <a:effectLst/>
                          <a:sym typeface="+mn-ea"/>
                        </a:rPr>
                        <a:t>+</a:t>
                      </a:r>
                      <a:r>
                        <a:rPr lang="zh-CN" altLang="en-US" sz="1600" dirty="0">
                          <a:effectLst/>
                          <a:sym typeface="+mn-ea"/>
                        </a:rPr>
                        <a:t>混料</a:t>
                      </a:r>
                      <a:endParaRPr lang="zh-CN" altLang="en-US" sz="1600" dirty="0">
                        <a:effectLst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检测内容：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 typeface="Helvetica Neue Light" pitchFamily="2" charset="0"/>
                        <a:buNone/>
                        <a:tabLst>
                          <a:tab pos="850900" algn="l"/>
                        </a:tabLst>
                      </a:pPr>
                      <a:r>
                        <a:rPr lang="zh-CN" altLang="en-US" sz="16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斑点检测</a:t>
                      </a:r>
                      <a:endParaRPr lang="zh-CN" altLang="en-US" sz="16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检</a:t>
                      </a:r>
                      <a:r>
                        <a:rPr lang="zh-CN" altLang="en-US" sz="1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测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工位</a:t>
                      </a:r>
                      <a:r>
                        <a:rPr kumimoji="0" lang="zh-CN" alt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Helvetica Neue" charset="0"/>
                        </a:rPr>
                        <a:t>：</a:t>
                      </a:r>
                      <a:endParaRPr kumimoji="0" lang="zh-CN" alt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思源黑体" panose="020B0400000000000000" charset="-122"/>
                          <a:ea typeface="思源黑体" panose="020B0400000000000000" charset="-122"/>
                          <a:cs typeface="思源黑体" panose="020B0400000000000000" charset="-122"/>
                          <a:sym typeface="+mn-ea"/>
                        </a:rPr>
                        <a:t>1</a:t>
                      </a:r>
                      <a:endParaRPr lang="en-US" altLang="zh-CN" sz="1600" b="1" dirty="0">
                        <a:solidFill>
                          <a:schemeClr val="bg1"/>
                        </a:solidFill>
                        <a:latin typeface="思源黑体" panose="020B0400000000000000" charset="-122"/>
                        <a:ea typeface="思源黑体" panose="020B0400000000000000" charset="-122"/>
                        <a:cs typeface="思源黑体" panose="020B0400000000000000" charset="-122"/>
                        <a:sym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280"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12001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0900" algn="l"/>
                        </a:tabLst>
                        <a:defRPr/>
                      </a:pPr>
                      <a:r>
                        <a:rPr kumimoji="0" lang="zh-CN" alt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思源黑体" panose="020B0400000000000000" charset="-122"/>
                          <a:sym typeface="Helvetica Neue" charset="0"/>
                        </a:rPr>
                        <a:t>效果图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思源黑体" panose="020B0400000000000000" charset="-122"/>
                        <a:sym typeface="Helvetica Neue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3886835">
                <a:tc gridSpan="2">
                  <a:txBody>
                    <a:bodyPr/>
                    <a:lstStyle/>
                    <a:p>
                      <a:pPr algn="ctr"/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1400" dirty="0">
                        <a:solidFill>
                          <a:schemeClr val="tx1"/>
                        </a:solidFill>
                        <a:latin typeface="思源黑体" panose="020B0400000000000000" charset="-122"/>
                        <a:ea typeface="思源黑体" panose="020B0400000000000000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 descr="Image_202212131545274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0225" y="2762885"/>
            <a:ext cx="3816350" cy="28625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50" y="2762885"/>
            <a:ext cx="5427980" cy="26301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tags/tag1.xml><?xml version="1.0" encoding="utf-8"?>
<p:tagLst xmlns:p="http://schemas.openxmlformats.org/presentationml/2006/main">
  <p:tag name="KSO_WM_FULL_TEXT_BEAUTIFY_COPY_ID" val="17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10800,&quot;width&quot;:14400}"/>
</p:tagLst>
</file>

<file path=ppt/tags/tag101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2.xml><?xml version="1.0" encoding="utf-8"?>
<p:tagLst xmlns:p="http://schemas.openxmlformats.org/presentationml/2006/main">
  <p:tag name="KSO_WM_FULL_TEXT_BEAUTIFY_COPY_ID" val="3"/>
</p:tagLst>
</file>

<file path=ppt/tags/tag103.xml><?xml version="1.0" encoding="utf-8"?>
<p:tagLst xmlns:p="http://schemas.openxmlformats.org/presentationml/2006/main">
  <p:tag name="KSO_WM_FULL_TEXT_BEAUTIFY_COPY_ID" val="10"/>
</p:tagLst>
</file>

<file path=ppt/tags/tag104.xml><?xml version="1.0" encoding="utf-8"?>
<p:tagLst xmlns:p="http://schemas.openxmlformats.org/presentationml/2006/main">
  <p:tag name="KSO_WM_UNIT_PLACING_PICTURE_USER_VIEWPORT" val="{&quot;height&quot;:5796,&quot;width&quot;:7728}"/>
</p:tagLst>
</file>

<file path=ppt/tags/tag105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6.xml><?xml version="1.0" encoding="utf-8"?>
<p:tagLst xmlns:p="http://schemas.openxmlformats.org/presentationml/2006/main">
  <p:tag name="KSO_WM_FULL_TEXT_BEAUTIFY_COPY_ID" val="3"/>
</p:tagLst>
</file>

<file path=ppt/tags/tag107.xml><?xml version="1.0" encoding="utf-8"?>
<p:tagLst xmlns:p="http://schemas.openxmlformats.org/presentationml/2006/main">
  <p:tag name="KSO_WM_FULL_TEXT_BEAUTIFY_COPY_ID" val="10"/>
</p:tagLst>
</file>

<file path=ppt/tags/tag108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09.xml><?xml version="1.0" encoding="utf-8"?>
<p:tagLst xmlns:p="http://schemas.openxmlformats.org/presentationml/2006/main">
  <p:tag name="KSO_WM_FULL_TEXT_BEAUTIFY_COPY_ID" val="3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FULL_TEXT_BEAUTIFY_COPY_ID" val="10"/>
</p:tagLst>
</file>

<file path=ppt/tags/tag111.xml><?xml version="1.0" encoding="utf-8"?>
<p:tagLst xmlns:p="http://schemas.openxmlformats.org/presentationml/2006/main">
  <p:tag name="KSO_WM_UNIT_TABLE_BEAUTIFY" val="smartTable{cf37d5f8-f551-4dff-90ff-9dd85a95a8da}"/>
</p:tagLst>
</file>

<file path=ppt/tags/tag112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3.xml><?xml version="1.0" encoding="utf-8"?>
<p:tagLst xmlns:p="http://schemas.openxmlformats.org/presentationml/2006/main">
  <p:tag name="KSO_WM_FULL_TEXT_BEAUTIFY_COPY_ID" val="3"/>
</p:tagLst>
</file>

<file path=ppt/tags/tag114.xml><?xml version="1.0" encoding="utf-8"?>
<p:tagLst xmlns:p="http://schemas.openxmlformats.org/presentationml/2006/main">
  <p:tag name="KSO_WM_FULL_TEXT_BEAUTIFY_COPY_ID" val="10"/>
</p:tagLst>
</file>

<file path=ppt/tags/tag115.xml><?xml version="1.0" encoding="utf-8"?>
<p:tagLst xmlns:p="http://schemas.openxmlformats.org/presentationml/2006/main">
  <p:tag name="KSO_WM_UNIT_TABLE_BEAUTIFY" val="smartTable{cf37d5f8-f551-4dff-90ff-9dd85a95a8da}"/>
</p:tagLst>
</file>

<file path=ppt/tags/tag11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17.xml><?xml version="1.0" encoding="utf-8"?>
<p:tagLst xmlns:p="http://schemas.openxmlformats.org/presentationml/2006/main">
  <p:tag name="KSO_WM_FULL_TEXT_BEAUTIFY_COPY_ID" val="3"/>
</p:tagLst>
</file>

<file path=ppt/tags/tag118.xml><?xml version="1.0" encoding="utf-8"?>
<p:tagLst xmlns:p="http://schemas.openxmlformats.org/presentationml/2006/main">
  <p:tag name="KSO_WM_FULL_TEXT_BEAUTIFY_COPY_ID" val="10"/>
</p:tagLst>
</file>

<file path=ppt/tags/tag119.xml><?xml version="1.0" encoding="utf-8"?>
<p:tagLst xmlns:p="http://schemas.openxmlformats.org/presentationml/2006/main">
  <p:tag name="KSO_WM_UNIT_TABLE_BEAUTIFY" val="smartTable{cf37d5f8-f551-4dff-90ff-9dd85a95a8da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1.xml><?xml version="1.0" encoding="utf-8"?>
<p:tagLst xmlns:p="http://schemas.openxmlformats.org/presentationml/2006/main">
  <p:tag name="KSO_WM_FULL_TEXT_BEAUTIFY_COPY_ID" val="3"/>
</p:tagLst>
</file>

<file path=ppt/tags/tag122.xml><?xml version="1.0" encoding="utf-8"?>
<p:tagLst xmlns:p="http://schemas.openxmlformats.org/presentationml/2006/main">
  <p:tag name="KSO_WM_FULL_TEXT_BEAUTIFY_COPY_ID" val="10"/>
</p:tagLst>
</file>

<file path=ppt/tags/tag123.xml><?xml version="1.0" encoding="utf-8"?>
<p:tagLst xmlns:p="http://schemas.openxmlformats.org/presentationml/2006/main">
  <p:tag name="KSO_WM_UNIT_TABLE_BEAUTIFY" val="smartTable{df0d8998-f4f3-46d2-b5a2-ea0aece305d1}"/>
  <p:tag name="TABLE_ENDDRAG_ORIGIN_RECT" val="780*390"/>
  <p:tag name="TABLE_ENDDRAG_RECT" val="118*66*780*390"/>
</p:tagLst>
</file>

<file path=ppt/tags/tag12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5.xml><?xml version="1.0" encoding="utf-8"?>
<p:tagLst xmlns:p="http://schemas.openxmlformats.org/presentationml/2006/main">
  <p:tag name="KSO_WM_FULL_TEXT_BEAUTIFY_COPY_ID" val="3"/>
</p:tagLst>
</file>

<file path=ppt/tags/tag126.xml><?xml version="1.0" encoding="utf-8"?>
<p:tagLst xmlns:p="http://schemas.openxmlformats.org/presentationml/2006/main">
  <p:tag name="KSO_WM_UNIT_TABLE_BEAUTIFY" val="smartTable{cf37d5f8-f551-4dff-90ff-9dd85a95a8da}"/>
</p:tagLst>
</file>

<file path=ppt/tags/tag12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28.xml><?xml version="1.0" encoding="utf-8"?>
<p:tagLst xmlns:p="http://schemas.openxmlformats.org/presentationml/2006/main">
  <p:tag name="KSO_WM_FULL_TEXT_BEAUTIFY_COPY_ID" val="3"/>
</p:tagLst>
</file>

<file path=ppt/tags/tag129.xml><?xml version="1.0" encoding="utf-8"?>
<p:tagLst xmlns:p="http://schemas.openxmlformats.org/presentationml/2006/main">
  <p:tag name="KSO_WM_UNIT_TABLE_BEAUTIFY" val="smartTable{cf37d5f8-f551-4dff-90ff-9dd85a95a8da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1.xml><?xml version="1.0" encoding="utf-8"?>
<p:tagLst xmlns:p="http://schemas.openxmlformats.org/presentationml/2006/main">
  <p:tag name="KSO_WM_FULL_TEXT_BEAUTIFY_COPY_ID" val="3"/>
</p:tagLst>
</file>

<file path=ppt/tags/tag132.xml><?xml version="1.0" encoding="utf-8"?>
<p:tagLst xmlns:p="http://schemas.openxmlformats.org/presentationml/2006/main">
  <p:tag name="KSO_WM_UNIT_TABLE_BEAUTIFY" val="smartTable{cf37d5f8-f551-4dff-90ff-9dd85a95a8da}"/>
</p:tagLst>
</file>

<file path=ppt/tags/tag13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4.xml><?xml version="1.0" encoding="utf-8"?>
<p:tagLst xmlns:p="http://schemas.openxmlformats.org/presentationml/2006/main">
  <p:tag name="KSO_WM_FULL_TEXT_BEAUTIFY_COPY_ID" val="3"/>
</p:tagLst>
</file>

<file path=ppt/tags/tag135.xml><?xml version="1.0" encoding="utf-8"?>
<p:tagLst xmlns:p="http://schemas.openxmlformats.org/presentationml/2006/main">
  <p:tag name="KSO_WM_UNIT_TABLE_BEAUTIFY" val="smartTable{254daf79-d011-4d99-afef-c6e068268b0b}"/>
  <p:tag name="TABLE_ENDDRAG_ORIGIN_RECT" val="901*412"/>
  <p:tag name="TABLE_ENDDRAG_RECT" val="14*71*901*412"/>
</p:tagLst>
</file>

<file path=ppt/tags/tag13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37.xml><?xml version="1.0" encoding="utf-8"?>
<p:tagLst xmlns:p="http://schemas.openxmlformats.org/presentationml/2006/main">
  <p:tag name="KSO_WM_FULL_TEXT_BEAUTIFY_COPY_ID" val="3"/>
</p:tagLst>
</file>

<file path=ppt/tags/tag138.xml><?xml version="1.0" encoding="utf-8"?>
<p:tagLst xmlns:p="http://schemas.openxmlformats.org/presentationml/2006/main">
  <p:tag name="KSO_WM_FULL_TEXT_BEAUTIFY_COPY_ID" val="10"/>
</p:tagLst>
</file>

<file path=ppt/tags/tag139.xml><?xml version="1.0" encoding="utf-8"?>
<p:tagLst xmlns:p="http://schemas.openxmlformats.org/presentationml/2006/main">
  <p:tag name="KSO_WM_UNIT_TABLE_BEAUTIFY" val="smartTable{df0d8998-f4f3-46d2-b5a2-ea0aece305d1}"/>
  <p:tag name="TABLE_ENDDRAG_ORIGIN_RECT" val="780*390"/>
  <p:tag name="TABLE_ENDDRAG_RECT" val="118*66*780*39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1.xml><?xml version="1.0" encoding="utf-8"?>
<p:tagLst xmlns:p="http://schemas.openxmlformats.org/presentationml/2006/main">
  <p:tag name="KSO_WM_FULL_TEXT_BEAUTIFY_COPY_ID" val="3"/>
</p:tagLst>
</file>

<file path=ppt/tags/tag142.xml><?xml version="1.0" encoding="utf-8"?>
<p:tagLst xmlns:p="http://schemas.openxmlformats.org/presentationml/2006/main">
  <p:tag name="KSO_WM_UNIT_TABLE_BEAUTIFY" val="smartTable{254daf79-d011-4d99-afef-c6e068268b0b}"/>
  <p:tag name="TABLE_ENDDRAG_ORIGIN_RECT" val="930*406"/>
  <p:tag name="TABLE_ENDDRAG_RECT" val="11*80*930*406"/>
</p:tagLst>
</file>

<file path=ppt/tags/tag143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4.xml><?xml version="1.0" encoding="utf-8"?>
<p:tagLst xmlns:p="http://schemas.openxmlformats.org/presentationml/2006/main">
  <p:tag name="KSO_WM_FULL_TEXT_BEAUTIFY_COPY_ID" val="3"/>
</p:tagLst>
</file>

<file path=ppt/tags/tag145.xml><?xml version="1.0" encoding="utf-8"?>
<p:tagLst xmlns:p="http://schemas.openxmlformats.org/presentationml/2006/main">
  <p:tag name="KSO_WM_UNIT_TABLE_BEAUTIFY" val="smartTable{254daf79-d011-4d99-afef-c6e068268b0b}"/>
  <p:tag name="TABLE_ENDDRAG_ORIGIN_RECT" val="930*406"/>
  <p:tag name="TABLE_ENDDRAG_RECT" val="11*80*930*406"/>
</p:tagLst>
</file>

<file path=ppt/tags/tag146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148.xml><?xml version="1.0" encoding="utf-8"?>
<p:tagLst xmlns:p="http://schemas.openxmlformats.org/presentationml/2006/main">
  <p:tag name="COMMONDATA" val="eyJoZGlkIjoiYzRjOTEyMmQxZmEwNzNkMTg0OThhYWNhODI3ZDY1NzMifQ=="/>
  <p:tag name="KSO_WPP_MARK_KEY" val="88259b0d-3fad-4187-9d1d-537aa91153b1"/>
  <p:tag name="commondata" val="eyJoZGlkIjoiNTQwZmI4YTliYzc1OGM5MGJkYzZhODhjODY1MDE4ZjEifQ==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FULL_TEXT_BEAUTIFY_COPY_ID" val="1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FULL_TEXT_BEAUTIFY_COPY_ID" val="17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p="http://schemas.openxmlformats.org/presentationml/2006/main">
  <p:tag name="KSO_WM_FULL_TEXT_BEAUTIFY_COPY_ID" val="17"/>
</p:tagLst>
</file>

<file path=ppt/tags/tag67.xml><?xml version="1.0" encoding="utf-8"?>
<p:tagLst xmlns:p="http://schemas.openxmlformats.org/presentationml/2006/main">
  <p:tag name="KSO_WM_FULL_TEXT_BEAUTIFY_COPY_ID" val="10"/>
</p:tagLst>
</file>

<file path=ppt/tags/tag68.xml><?xml version="1.0" encoding="utf-8"?>
<p:tagLst xmlns:p="http://schemas.openxmlformats.org/presentationml/2006/main">
  <p:tag name="KSO_WM_FULL_TEXT_BEAUTIFY_COPY_ID" val="17"/>
</p:tagLst>
</file>

<file path=ppt/tags/tag69.xml><?xml version="1.0" encoding="utf-8"?>
<p:tagLst xmlns:p="http://schemas.openxmlformats.org/presentationml/2006/main">
  <p:tag name="KSO_WM_FULL_TEXT_BEAUTIFY_COPY_ID" val="17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FULL_TEXT_BEAUTIFY_COPY_ID" val="10"/>
</p:tagLst>
</file>

<file path=ppt/tags/tag71.xml><?xml version="1.0" encoding="utf-8"?>
<p:tagLst xmlns:p="http://schemas.openxmlformats.org/presentationml/2006/main">
  <p:tag name="KSO_WM_FULL_TEXT_BEAUTIFY_COPY_ID" val="17"/>
</p:tagLst>
</file>

<file path=ppt/tags/tag72.xml><?xml version="1.0" encoding="utf-8"?>
<p:tagLst xmlns:p="http://schemas.openxmlformats.org/presentationml/2006/main">
  <p:tag name="KSO_WM_FULL_TEXT_BEAUTIFY_COPY_ID" val="17"/>
</p:tagLst>
</file>

<file path=ppt/tags/tag73.xml><?xml version="1.0" encoding="utf-8"?>
<p:tagLst xmlns:p="http://schemas.openxmlformats.org/presentationml/2006/main">
  <p:tag name="KSO_WM_FULL_TEXT_BEAUTIFY_COPY_ID" val="10"/>
</p:tagLst>
</file>

<file path=ppt/tags/tag74.xml><?xml version="1.0" encoding="utf-8"?>
<p:tagLst xmlns:p="http://schemas.openxmlformats.org/presentationml/2006/main">
  <p:tag name="KSO_WM_FULL_TEXT_BEAUTIFY_COPY_ID" val="17"/>
</p:tagLst>
</file>

<file path=ppt/tags/tag75.xml><?xml version="1.0" encoding="utf-8"?>
<p:tagLst xmlns:p="http://schemas.openxmlformats.org/presentationml/2006/main">
  <p:tag name="KSO_WM_FULL_TEXT_BEAUTIFY_COPY_ID" val="17"/>
</p:tagLst>
</file>

<file path=ppt/tags/tag76.xml><?xml version="1.0" encoding="utf-8"?>
<p:tagLst xmlns:p="http://schemas.openxmlformats.org/presentationml/2006/main">
  <p:tag name="KSO_WM_FULL_TEXT_BEAUTIFY_COPY_ID" val="10"/>
</p:tagLst>
</file>

<file path=ppt/tags/tag77.xml><?xml version="1.0" encoding="utf-8"?>
<p:tagLst xmlns:p="http://schemas.openxmlformats.org/presentationml/2006/main">
  <p:tag name="KSO_WM_FULL_TEXT_BEAUTIFY_COPY_ID" val="17"/>
</p:tagLst>
</file>

<file path=ppt/tags/tag78.xml><?xml version="1.0" encoding="utf-8"?>
<p:tagLst xmlns:p="http://schemas.openxmlformats.org/presentationml/2006/main">
  <p:tag name="KSO_WM_FULL_TEXT_BEAUTIFY_COPY_ID" val="17"/>
</p:tagLst>
</file>

<file path=ppt/tags/tag79.xml><?xml version="1.0" encoding="utf-8"?>
<p:tagLst xmlns:p="http://schemas.openxmlformats.org/presentationml/2006/main">
  <p:tag name="KSO_WM_FULL_TEXT_BEAUTIFY_COPY_ID" val="1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FULL_TEXT_BEAUTIFY_COPY_ID" val="17"/>
</p:tagLst>
</file>

<file path=ppt/tags/tag81.xml><?xml version="1.0" encoding="utf-8"?>
<p:tagLst xmlns:p="http://schemas.openxmlformats.org/presentationml/2006/main">
  <p:tag name="KSO_WM_FULL_TEXT_BEAUTIFY_COPY_ID" val="17"/>
</p:tagLst>
</file>

<file path=ppt/tags/tag82.xml><?xml version="1.0" encoding="utf-8"?>
<p:tagLst xmlns:p="http://schemas.openxmlformats.org/presentationml/2006/main">
  <p:tag name="KSO_WM_FULL_TEXT_BEAUTIFY_COPY_ID" val="10"/>
</p:tagLst>
</file>

<file path=ppt/tags/tag83.xml><?xml version="1.0" encoding="utf-8"?>
<p:tagLst xmlns:p="http://schemas.openxmlformats.org/presentationml/2006/main">
  <p:tag name="KSO_WM_FULL_TEXT_BEAUTIFY_COPY_ID" val="17"/>
</p:tagLst>
</file>

<file path=ppt/tags/tag84.xml><?xml version="1.0" encoding="utf-8"?>
<p:tagLst xmlns:p="http://schemas.openxmlformats.org/presentationml/2006/main">
  <p:tag name="KSO_WM_FULL_TEXT_BEAUTIFY_COPY_ID" val="17"/>
</p:tagLst>
</file>

<file path=ppt/tags/tag85.xml><?xml version="1.0" encoding="utf-8"?>
<p:tagLst xmlns:p="http://schemas.openxmlformats.org/presentationml/2006/main">
  <p:tag name="KSO_WM_FULL_TEXT_BEAUTIFY_COPY_ID" val="10"/>
</p:tagLst>
</file>

<file path=ppt/tags/tag86.xml><?xml version="1.0" encoding="utf-8"?>
<p:tagLst xmlns:p="http://schemas.openxmlformats.org/presentationml/2006/main">
  <p:tag name="KSO_WM_FULL_TEXT_BEAUTIFY_COPY_ID" val="17"/>
</p:tagLst>
</file>

<file path=ppt/tags/tag87.xml><?xml version="1.0" encoding="utf-8"?>
<p:tagLst xmlns:p="http://schemas.openxmlformats.org/presentationml/2006/main">
  <p:tag name="KSO_WM_FULL_TEXT_BEAUTIFY_COPY_ID" val="17"/>
</p:tagLst>
</file>

<file path=ppt/tags/tag88.xml><?xml version="1.0" encoding="utf-8"?>
<p:tagLst xmlns:p="http://schemas.openxmlformats.org/presentationml/2006/main">
  <p:tag name="KSO_WM_FULL_TEXT_BEAUTIFY_COPY_ID" val="10"/>
</p:tagLst>
</file>

<file path=ppt/tags/tag89.xml><?xml version="1.0" encoding="utf-8"?>
<p:tagLst xmlns:p="http://schemas.openxmlformats.org/presentationml/2006/main">
  <p:tag name="KSO_WM_FULL_TEXT_BEAUTIFY_COPY_ID" val="17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FULL_TEXT_BEAUTIFY_COPY_ID" val="10"/>
</p:tagLst>
</file>

<file path=ppt/tags/tag91.xml><?xml version="1.0" encoding="utf-8"?>
<p:tagLst xmlns:p="http://schemas.openxmlformats.org/presentationml/2006/main">
  <p:tag name="KSO_WM_FULL_TEXT_BEAUTIFY_COPY_ID" val="10"/>
</p:tagLst>
</file>

<file path=ppt/tags/tag9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3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94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5.xml><?xml version="1.0" encoding="utf-8"?>
<p:tagLst xmlns:p="http://schemas.openxmlformats.org/presentationml/2006/main">
  <p:tag name="KSO_WM_FULL_TEXT_BEAUTIFY_COPY_ID" val="3"/>
</p:tagLst>
</file>

<file path=ppt/tags/tag96.xml><?xml version="1.0" encoding="utf-8"?>
<p:tagLst xmlns:p="http://schemas.openxmlformats.org/presentationml/2006/main">
  <p:tag name="KSO_WM_UNIT_TABLE_BEAUTIFY" val="smartTable{f0fd903a-db07-4ea3-ad08-5e09bb194ab3}"/>
  <p:tag name="TABLE_ENDDRAG_ORIGIN_RECT" val="837*366"/>
  <p:tag name="TABLE_ENDDRAG_RECT" val="55*99*837*366"/>
</p:tagLst>
</file>

<file path=ppt/tags/tag97.xml><?xml version="1.0" encoding="utf-8"?>
<p:tagLst xmlns:p="http://schemas.openxmlformats.org/presentationml/2006/main">
  <p:tag name="KSO_WM_BEAUTIFY_FLAG" val="#wm#"/>
  <p:tag name="KSO_WM_TEMPLATE_CATEGORY" val="diagram"/>
  <p:tag name="KSO_WM_TEMPLATE_INDEX" val="20211020"/>
</p:tagLst>
</file>

<file path=ppt/tags/tag98.xml><?xml version="1.0" encoding="utf-8"?>
<p:tagLst xmlns:p="http://schemas.openxmlformats.org/presentationml/2006/main">
  <p:tag name="KSO_WM_FULL_TEXT_BEAUTIFY_COPY_ID" val="3"/>
</p:tagLst>
</file>

<file path=ppt/tags/tag99.xml><?xml version="1.0" encoding="utf-8"?>
<p:tagLst xmlns:p="http://schemas.openxmlformats.org/presentationml/2006/main">
  <p:tag name="KSO_WM_FULL_TEXT_BEAUTIFY_COPY_ID" val="1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2866</Words>
  <Application>WPS 演示</Application>
  <PresentationFormat>宽屏</PresentationFormat>
  <Paragraphs>870</Paragraphs>
  <Slides>20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10</vt:i4>
      </vt:variant>
      <vt:variant>
        <vt:lpstr>幻灯片标题</vt:lpstr>
      </vt:variant>
      <vt:variant>
        <vt:i4>20</vt:i4>
      </vt:variant>
    </vt:vector>
  </HeadingPairs>
  <TitlesOfParts>
    <vt:vector size="49" baseType="lpstr">
      <vt:lpstr>Arial</vt:lpstr>
      <vt:lpstr>宋体</vt:lpstr>
      <vt:lpstr>Wingdings</vt:lpstr>
      <vt:lpstr>思源黑体</vt:lpstr>
      <vt:lpstr>黑体</vt:lpstr>
      <vt:lpstr>微软雅黑</vt:lpstr>
      <vt:lpstr>Wingdings</vt:lpstr>
      <vt:lpstr>汉仪雅酷黑 75W</vt:lpstr>
      <vt:lpstr>阿里巴巴普惠体 Heavy</vt:lpstr>
      <vt:lpstr>仿宋</vt:lpstr>
      <vt:lpstr>等线</vt:lpstr>
      <vt:lpstr>新宋体</vt:lpstr>
      <vt:lpstr>Helvetica Neue</vt:lpstr>
      <vt:lpstr>Helvetica Neue Light</vt:lpstr>
      <vt:lpstr>方正粗黑宋简体</vt:lpstr>
      <vt:lpstr>Arial Unicode MS</vt:lpstr>
      <vt:lpstr>等线 Light</vt:lpstr>
      <vt:lpstr>Calibri</vt:lpstr>
      <vt:lpstr>思源黑体</vt:lpstr>
      <vt:lpstr>Office 主题​​</vt:lpstr>
      <vt:lpstr>自定义设计方案</vt:lpstr>
      <vt:lpstr>3_Office 主题​​</vt:lpstr>
      <vt:lpstr>5_Office 主题​​</vt:lpstr>
      <vt:lpstr>1_Office 主题​​</vt:lpstr>
      <vt:lpstr>2_Office 主题​​</vt:lpstr>
      <vt:lpstr>4_Office 主题​​</vt:lpstr>
      <vt:lpstr>6_Office 主题​​</vt:lpstr>
      <vt:lpstr>7_Office 主题​​</vt:lpstr>
      <vt:lpstr>8_Office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Administrater</dc:creator>
  <cp:lastModifiedBy>博视源企划｜郑百思</cp:lastModifiedBy>
  <cp:revision>292</cp:revision>
  <dcterms:created xsi:type="dcterms:W3CDTF">2019-11-19T13:27:00Z</dcterms:created>
  <dcterms:modified xsi:type="dcterms:W3CDTF">2024-03-22T10:15:04Z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42EECE3FB668430E94A54B4343E05415</vt:lpwstr>
  </property>
</Properties>
</file>