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4" r:id="rId4"/>
    <p:sldMasterId id="2147483657" r:id="rId5"/>
    <p:sldMasterId id="2147483660" r:id="rId6"/>
    <p:sldMasterId id="2147483663" r:id="rId7"/>
    <p:sldMasterId id="2147483666" r:id="rId8"/>
    <p:sldMasterId id="2147483669" r:id="rId9"/>
    <p:sldMasterId id="2147483672" r:id="rId10"/>
    <p:sldMasterId id="2147483675" r:id="rId11"/>
    <p:sldMasterId id="2147483678" r:id="rId12"/>
    <p:sldMasterId id="2147483681" r:id="rId13"/>
    <p:sldMasterId id="2147483684" r:id="rId14"/>
  </p:sldMasterIdLst>
  <p:notesMasterIdLst>
    <p:notesMasterId r:id="rId17"/>
  </p:notesMasterIdLst>
  <p:sldIdLst>
    <p:sldId id="256" r:id="rId15"/>
    <p:sldId id="268" r:id="rId16"/>
    <p:sldId id="258" r:id="rId18"/>
    <p:sldId id="283" r:id="rId19"/>
    <p:sldId id="284" r:id="rId20"/>
    <p:sldId id="285" r:id="rId21"/>
    <p:sldId id="312" r:id="rId22"/>
    <p:sldId id="278" r:id="rId23"/>
    <p:sldId id="363" r:id="rId24"/>
    <p:sldId id="365" r:id="rId25"/>
    <p:sldId id="366" r:id="rId26"/>
    <p:sldId id="367" r:id="rId27"/>
    <p:sldId id="380" r:id="rId28"/>
    <p:sldId id="361" r:id="rId29"/>
    <p:sldId id="362" r:id="rId30"/>
    <p:sldId id="323" r:id="rId31"/>
    <p:sldId id="259" r:id="rId32"/>
    <p:sldId id="294" r:id="rId33"/>
    <p:sldId id="324" r:id="rId34"/>
    <p:sldId id="350" r:id="rId35"/>
    <p:sldId id="296" r:id="rId36"/>
    <p:sldId id="264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yb" initials="w" lastIdx="1" clrIdx="0"/>
  <p:cmAuthor id="1" name="HESHILONG" initials="H" lastIdx="3" clrIdx="0"/>
  <p:cmAuthor id="2" name="作者" initials="A" lastIdx="0" clrIdx="1"/>
  <p:cmAuthor id="3" name="Author" initials="A" lastIdx="1" clrIdx="2"/>
  <p:cmAuthor id="4" name="Deanna Schuler (Bookey Consulting)" initials="D" lastIdx="2" clrIdx="0"/>
  <p:cmAuthor id="5" name="moliemylin" initials="m" lastIdx="1" clrIdx="0"/>
  <p:cmAuthor id="6" name="Xinxchen" initials="X" lastIdx="2" clrIdx="0"/>
  <p:cmAuthor id="7" name="S0209388" initials="S" lastIdx="0" clrIdx="0"/>
  <p:cmAuthor id="8" name="ShiauHuaSun" initials="S" lastIdx="3" clrIdx="0"/>
  <p:cmAuthor id="9" name="happyyao" initials="h" lastIdx="0" clrIdx="0"/>
  <p:cmAuthor id="10" name="jiantingchen" initials="j" lastIdx="4" clrIdx="1"/>
  <p:cmAuthor id="11" name="x1029157" initials="x" lastIdx="1" clrIdx="0"/>
  <p:cmAuthor id="12" name="zhipeng" initials="z" lastIdx="1" clrIdx="0"/>
  <p:cmAuthor id="13" name="Paula White (Silver Fox)" initials="P" lastIdx="4" clrIdx="0"/>
  <p:cmAuthor id="14" name="x0923560" initials="x" lastIdx="1" clrIdx="0"/>
  <p:cmAuthor id="15" name="zzhen.wang" initials="z" lastIdx="1" clrIdx="0"/>
  <p:cmAuthor id="18" name="au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3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2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93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tags" Target="../tags/tag97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101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tags" Target="../tags/tag105.xml"/><Relationship Id="rId7" Type="http://schemas.openxmlformats.org/officeDocument/2006/relationships/image" Target="../media/image33.png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109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113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1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1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Relationship Id="rId3" Type="http://schemas.openxmlformats.org/officeDocument/2006/relationships/image" Target="../media/image10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tags" Target="../tags/tag123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24.png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5" Type="http://schemas.openxmlformats.org/officeDocument/2006/relationships/notesSlide" Target="../notesSlides/notesSlide1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48.xml"/><Relationship Id="rId22" Type="http://schemas.openxmlformats.org/officeDocument/2006/relationships/image" Target="../media/image9.png"/><Relationship Id="rId21" Type="http://schemas.openxmlformats.org/officeDocument/2006/relationships/image" Target="../media/image10.png"/><Relationship Id="rId20" Type="http://schemas.openxmlformats.org/officeDocument/2006/relationships/tags" Target="../tags/tag47.xml"/><Relationship Id="rId2" Type="http://schemas.openxmlformats.org/officeDocument/2006/relationships/tags" Target="../tags/tag29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26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3" Type="http://schemas.openxmlformats.org/officeDocument/2006/relationships/image" Target="../media/image9.pn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3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4.jpeg"/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10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tags" Target="../tags/tag4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61.xml"/><Relationship Id="rId15" Type="http://schemas.openxmlformats.org/officeDocument/2006/relationships/image" Target="../media/image9.png"/><Relationship Id="rId14" Type="http://schemas.openxmlformats.org/officeDocument/2006/relationships/image" Target="../media/image10.png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5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18.png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77.xml"/><Relationship Id="rId14" Type="http://schemas.openxmlformats.org/officeDocument/2006/relationships/image" Target="../media/image9.png"/><Relationship Id="rId13" Type="http://schemas.openxmlformats.org/officeDocument/2006/relationships/image" Target="../media/image10.png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1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9.png"/><Relationship Id="rId7" Type="http://schemas.openxmlformats.org/officeDocument/2006/relationships/image" Target="../media/image10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89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3945635" y="0"/>
            <a:ext cx="8246364" cy="6858000"/>
          </a:xfrm>
          <a:prstGeom prst="rect">
            <a:avLst/>
          </a:prstGeom>
        </p:spPr>
      </p:pic>
      <p:sp>
        <p:nvSpPr>
          <p:cNvPr id="3" name="path"/>
          <p:cNvSpPr/>
          <p:nvPr/>
        </p:nvSpPr>
        <p:spPr>
          <a:xfrm>
            <a:off x="0" y="0"/>
            <a:ext cx="1620011" cy="1620011"/>
          </a:xfrm>
          <a:custGeom>
            <a:avLst/>
            <a:gdLst/>
            <a:ahLst/>
            <a:cxnLst/>
            <a:rect l="0" t="0" r="0" b="0"/>
            <a:pathLst>
              <a:path w="2551" h="2551">
                <a:moveTo>
                  <a:pt x="0" y="0"/>
                </a:moveTo>
                <a:lnTo>
                  <a:pt x="0" y="2551"/>
                </a:lnTo>
                <a:lnTo>
                  <a:pt x="2551" y="0"/>
                </a:lnTo>
                <a:lnTo>
                  <a:pt x="0" y="0"/>
                </a:lnTo>
              </a:path>
            </a:pathLst>
          </a:custGeom>
          <a:solidFill>
            <a:srgbClr val="2E75B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3462528" cy="3262883"/>
          </a:xfrm>
          <a:prstGeom prst="rect">
            <a:avLst/>
          </a:prstGeom>
        </p:spPr>
      </p:pic>
      <p:sp>
        <p:nvSpPr>
          <p:cNvPr id="5" name="textbox 4"/>
          <p:cNvSpPr/>
          <p:nvPr/>
        </p:nvSpPr>
        <p:spPr>
          <a:xfrm>
            <a:off x="381635" y="1999615"/>
            <a:ext cx="9792335" cy="6375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5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8000"/>
              </a:lnSpc>
            </a:pPr>
            <a:r>
              <a:rPr sz="480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上海元锐光学科技有限公司</a:t>
            </a:r>
            <a:endParaRPr lang="zh-CN" altLang="en-US" sz="4800" dirty="0">
              <a:solidFill>
                <a:srgbClr val="F37A29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textbox 5"/>
          <p:cNvSpPr/>
          <p:nvPr/>
        </p:nvSpPr>
        <p:spPr>
          <a:xfrm>
            <a:off x="427863" y="5682499"/>
            <a:ext cx="3211829" cy="8572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源于视觉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不止视</a:t>
            </a:r>
            <a:r>
              <a:rPr sz="2700" spc="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觉</a:t>
            </a:r>
            <a:endParaRPr lang="en-US" altLang="en-US" sz="2700" dirty="0"/>
          </a:p>
          <a:p>
            <a:pPr marL="12700" algn="l" rtl="0" eaLnBrk="0">
              <a:lnSpc>
                <a:spcPct val="98000"/>
              </a:lnSpc>
              <a:spcBef>
                <a:spcPts val="185"/>
              </a:spcBef>
            </a:pP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源至精密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追求卓</a:t>
            </a:r>
            <a:r>
              <a:rPr sz="2700" spc="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越</a:t>
            </a:r>
            <a:endParaRPr lang="en-US" altLang="en-US" sz="2700" dirty="0"/>
          </a:p>
        </p:txBody>
      </p:sp>
      <p:sp>
        <p:nvSpPr>
          <p:cNvPr id="7" name="textbox 6"/>
          <p:cNvSpPr/>
          <p:nvPr/>
        </p:nvSpPr>
        <p:spPr>
          <a:xfrm>
            <a:off x="335280" y="4323587"/>
            <a:ext cx="2468879" cy="442594"/>
          </a:xfrm>
          <a:prstGeom prst="rect">
            <a:avLst/>
          </a:prstGeom>
          <a:solidFill>
            <a:srgbClr val="F37A29">
              <a:alpha val="62745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457835" algn="l" rtl="0" eaLnBrk="0">
              <a:lnSpc>
                <a:spcPts val="2070"/>
              </a:lnSpc>
              <a:spcBef>
                <a:spcPts val="5"/>
              </a:spcBef>
            </a:pPr>
            <a:r>
              <a:rPr sz="1700" spc="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时间：202</a:t>
            </a:r>
            <a:r>
              <a:rPr lang="en-US" sz="1700" spc="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4-8-08</a:t>
            </a:r>
            <a:endParaRPr lang="en-US" sz="1700" spc="60" dirty="0">
              <a:ln w="6537" cap="flat" cmpd="sng">
                <a:solidFill>
                  <a:srgbClr val="FFFFFF">
                    <a:alpha val="100000"/>
                  </a:srgbClr>
                </a:solidFill>
                <a:prstDash val="solid"/>
                <a:bevel/>
              </a:ln>
              <a:solidFill>
                <a:srgbClr val="FFFFFF">
                  <a:alpha val="100000"/>
                </a:srgb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textbox 7"/>
          <p:cNvSpPr/>
          <p:nvPr/>
        </p:nvSpPr>
        <p:spPr>
          <a:xfrm>
            <a:off x="335280" y="4971287"/>
            <a:ext cx="2039620" cy="441325"/>
          </a:xfrm>
          <a:prstGeom prst="rect">
            <a:avLst/>
          </a:prstGeom>
          <a:solidFill>
            <a:srgbClr val="F37A29">
              <a:alpha val="62745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455295" algn="l" rtl="0" eaLnBrk="0">
              <a:lnSpc>
                <a:spcPts val="2065"/>
              </a:lnSpc>
              <a:spcBef>
                <a:spcPts val="5"/>
              </a:spcBef>
            </a:pPr>
            <a:r>
              <a:rPr sz="1700" spc="9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版本：</a:t>
            </a:r>
            <a:r>
              <a:rPr sz="1700" spc="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</a:t>
            </a:r>
            <a:r>
              <a:rPr lang="en-US" sz="1700" spc="9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sz="1700" spc="9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.</a:t>
            </a:r>
            <a:r>
              <a:rPr sz="1700" spc="4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</a:t>
            </a:r>
            <a:endParaRPr lang="en-US" altLang="en-US" sz="1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642092" y="228600"/>
            <a:ext cx="998219" cy="80619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572414" y="228776"/>
            <a:ext cx="1450416" cy="1235946"/>
            <a:chOff x="16798" y="-236"/>
            <a:chExt cx="2447" cy="266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</a:t>
                      </a:r>
                      <a:r>
                        <a:rPr lang="en-US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Image_20240809144359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268220"/>
            <a:ext cx="4646930" cy="38881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28265" y="4571365"/>
            <a:ext cx="516890" cy="27559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145" y="2854960"/>
            <a:ext cx="4480560" cy="2715260"/>
          </a:xfrm>
          <a:prstGeom prst="rect">
            <a:avLst/>
          </a:prstGeom>
        </p:spPr>
      </p:pic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3145155" y="4010025"/>
            <a:ext cx="5264785" cy="69913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</a:t>
                      </a:r>
                      <a:r>
                        <a:rPr lang="en-US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Image_202408091436176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360295"/>
            <a:ext cx="4517390" cy="37795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19070" y="4913630"/>
            <a:ext cx="426085" cy="12700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3068320"/>
            <a:ext cx="4708525" cy="2204085"/>
          </a:xfrm>
          <a:prstGeom prst="rect">
            <a:avLst/>
          </a:prstGeom>
        </p:spPr>
      </p:pic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3145155" y="4432935"/>
            <a:ext cx="4530725" cy="54419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</a:t>
                      </a:r>
                      <a:r>
                        <a:rPr lang="en-US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Image_202408091434126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360295"/>
            <a:ext cx="5006975" cy="36309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52090" y="4829175"/>
            <a:ext cx="1065530" cy="19812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65120"/>
            <a:ext cx="5128260" cy="2788285"/>
          </a:xfrm>
          <a:prstGeom prst="rect">
            <a:avLst/>
          </a:prstGeom>
        </p:spPr>
      </p:pic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3817620" y="4336415"/>
            <a:ext cx="4423410" cy="59182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</a:t>
                      </a:r>
                      <a:r>
                        <a:rPr lang="en-US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282190"/>
            <a:ext cx="4549140" cy="38703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52140" y="4037965"/>
            <a:ext cx="486410" cy="63436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0840" y="2360295"/>
            <a:ext cx="2806700" cy="3774440"/>
          </a:xfrm>
          <a:prstGeom prst="rect">
            <a:avLst/>
          </a:prstGeom>
        </p:spPr>
      </p:pic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3638550" y="4341495"/>
            <a:ext cx="3893820" cy="1397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CCD3</a:t>
                      </a:r>
                      <a:endParaRPr lang="en-US" altLang="zh-CN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Image_202408091519157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254885"/>
            <a:ext cx="4669790" cy="3907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5" y="2360295"/>
            <a:ext cx="4462780" cy="38036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39620" y="4944745"/>
            <a:ext cx="304165" cy="4337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2343785" y="4138295"/>
            <a:ext cx="5859145" cy="102362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CCD3</a:t>
                      </a:r>
                      <a:endParaRPr lang="en-US" altLang="zh-CN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Image_202408091545151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250440"/>
            <a:ext cx="4651375" cy="38912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44190" y="5344160"/>
            <a:ext cx="516890" cy="57594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05" y="2360295"/>
            <a:ext cx="5455920" cy="3765550"/>
          </a:xfrm>
          <a:prstGeom prst="rect">
            <a:avLst/>
          </a:prstGeom>
        </p:spPr>
      </p:pic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3561080" y="4171950"/>
            <a:ext cx="3844290" cy="14605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、视觉方案总结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98525" y="1480185"/>
          <a:ext cx="9998710" cy="47117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1220"/>
                <a:gridCol w="1846580"/>
                <a:gridCol w="1403985"/>
                <a:gridCol w="1020445"/>
                <a:gridCol w="1332230"/>
                <a:gridCol w="3524250"/>
              </a:tblGrid>
              <a:tr h="4083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判定依据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风险说明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676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注胶顶面不良 （三角是否完整无缺）</a:t>
                      </a:r>
                      <a:endParaRPr lang="zh-CN" altLang="en-US" sz="1400" b="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缺料面积长宽大于</a:t>
                      </a:r>
                      <a:r>
                        <a:rPr lang="en-US" altLang="zh-CN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0.2mm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可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检</a:t>
                      </a:r>
                      <a:endParaRPr lang="zh-CN" altLang="en-US" sz="140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样品实测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/>
                </a:tc>
              </a:tr>
              <a:tr h="6381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注胶侧面不良（开裂、缺失、缺少等）</a:t>
                      </a:r>
                      <a:endParaRPr lang="zh-CN" altLang="en-US" sz="1400" b="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algn="ctr"/>
                      <a:endParaRPr lang="zh-CN" altLang="en-US" sz="1400" b="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缺料面积长宽大于</a:t>
                      </a:r>
                      <a:r>
                        <a:rPr lang="en-US" altLang="zh-CN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0.2mm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可检</a:t>
                      </a:r>
                      <a:endParaRPr lang="zh-CN" altLang="en-US" sz="140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样品实测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/>
                </a:tc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400" b="0" i="0" u="none" strike="noStrike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注胶底面不良 （内圈有无缺损）</a:t>
                      </a:r>
                      <a:endParaRPr lang="zh-CN" altLang="en-US" sz="1400" b="0" i="0" u="none" strike="noStrike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缺料面积长宽大于</a:t>
                      </a:r>
                      <a:r>
                        <a:rPr lang="en-US" altLang="zh-CN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0.2mm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可检</a:t>
                      </a:r>
                      <a:endParaRPr lang="zh-CN" altLang="en-US" sz="140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样品实测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57150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底面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缺胶不良</a:t>
                      </a:r>
                      <a:endParaRPr lang="zh-CN" altLang="en-US" sz="1400" b="0" i="0" u="none" strike="noStrike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缺料面积长宽大于</a:t>
                      </a:r>
                      <a:r>
                        <a:rPr lang="en-US" altLang="zh-CN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0.8mm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可检</a:t>
                      </a:r>
                      <a:endParaRPr lang="zh-CN" altLang="en-US" sz="140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样品实测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待定</a:t>
                      </a: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样品缺陷人为制造，未有实际样品测试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57150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i="0" u="none" strike="noStrike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侧面卡扣缺胶</a:t>
                      </a:r>
                      <a:r>
                        <a:rPr lang="zh-CN" altLang="en-US" sz="1400" b="0" i="0" u="none" strike="noStrike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</a:rPr>
                        <a:t>不良</a:t>
                      </a:r>
                      <a:endParaRPr lang="zh-CN" altLang="en-US" sz="1400" b="0" i="0" u="none" strike="noStrike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缺料面积长宽大于</a:t>
                      </a:r>
                      <a:r>
                        <a:rPr lang="en-US" altLang="zh-CN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0.4mm</a:t>
                      </a: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可检</a:t>
                      </a:r>
                      <a:endParaRPr lang="zh-CN" altLang="en-US" sz="140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样品实测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样品缺陷人为制造，未有实际样品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测试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128968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备注：测试风险评估，项目风险点概括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评估报告由实验室测试所得 ，成像效果可能与现场实际成像效果存在一定程度的差异。 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正式上线使用前 ，建议先在产线设备上进行测试 ，待检测系统稳定后再上线使用。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9"/>
          <p:cNvSpPr/>
          <p:nvPr/>
        </p:nvSpPr>
        <p:spPr>
          <a:xfrm>
            <a:off x="561865" y="1081074"/>
            <a:ext cx="5262879" cy="53219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3970" algn="l" rtl="0" eaLnBrk="0">
              <a:lnSpc>
                <a:spcPts val="2570"/>
              </a:lnSpc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一.实验室与现场差</a:t>
            </a:r>
            <a:r>
              <a:rPr sz="17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</a:t>
            </a:r>
            <a:endParaRPr lang="en-US" altLang="en-US" sz="1700" dirty="0"/>
          </a:p>
          <a:p>
            <a:pPr marL="12700" indent="635" algn="l" rtl="0" eaLnBrk="0">
              <a:lnSpc>
                <a:spcPct val="125000"/>
              </a:lnSpc>
              <a:spcBef>
                <a:spcPts val="10"/>
              </a:spcBef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评估报告由实验室测试所得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，成像效果可能与现场实际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像效果存在一定程度的差异。</a:t>
            </a:r>
            <a:r>
              <a:rPr sz="1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正式上线使用前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，建议先在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产线设备上进行测试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，待检测系统稳定后再上线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用。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7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二.光学系统适用范</a:t>
            </a:r>
            <a:r>
              <a:rPr sz="17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2700" algn="l" rtl="0" eaLnBrk="0">
              <a:lnSpc>
                <a:spcPct val="117000"/>
              </a:lnSpc>
              <a:spcBef>
                <a:spcPts val="415"/>
              </a:spcBef>
            </a:pP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影像系统的光学打光系统是根据待检测产品的缺陷项目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行定制的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，对于其要求以外的缺陷项目的特征显现并不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定适用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，故无法兼容技术要求以外的检测需求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17145" algn="l" rtl="0" eaLnBrk="0">
              <a:lnSpc>
                <a:spcPts val="2105"/>
              </a:lnSpc>
              <a:spcBef>
                <a:spcPts val="800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三.视觉精度干扰因</a:t>
            </a:r>
            <a:r>
              <a:rPr sz="17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素</a:t>
            </a:r>
            <a:endParaRPr lang="en-US" altLang="en-US" sz="1700" dirty="0"/>
          </a:p>
          <a:p>
            <a:pPr marL="12700" algn="l" rtl="0" eaLnBrk="0">
              <a:lnSpc>
                <a:spcPct val="117000"/>
              </a:lnSpc>
              <a:spcBef>
                <a:spcPts val="485"/>
              </a:spcBef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视觉检测精度是相对于固定的检测区域而言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，如若在使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过程中人为的扩大或缩小实际检测区域的范围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，将导致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像系统的检测精度发生相应的变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31115" algn="l" rtl="0" eaLnBrk="0">
              <a:lnSpc>
                <a:spcPct val="97000"/>
              </a:lnSpc>
              <a:spcBef>
                <a:spcPts val="805"/>
              </a:spcBef>
            </a:pPr>
            <a:r>
              <a:rPr sz="17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四.软件检测适用范</a:t>
            </a:r>
            <a:r>
              <a:rPr sz="17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2700" indent="0" algn="l" rtl="0" eaLnBrk="0">
              <a:lnSpc>
                <a:spcPct val="113000"/>
              </a:lnSpc>
              <a:spcBef>
                <a:spcPts val="430"/>
              </a:spcBef>
            </a:pP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影像系统的检测工具是依据不同产品、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不同检测要求以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产线生产人员的使用习惯进行开发的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，属于定制化。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因此，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在系统上线稳定使用后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为保证系统检测的准确性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稳定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，我司不建议临时增加或更改已经确定的缺陷检项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位置等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</p:txBody>
      </p:sp>
      <p:sp>
        <p:nvSpPr>
          <p:cNvPr id="50" name="textbox 50"/>
          <p:cNvSpPr/>
          <p:nvPr/>
        </p:nvSpPr>
        <p:spPr>
          <a:xfrm>
            <a:off x="6152667" y="1104620"/>
            <a:ext cx="5143500" cy="46018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5240" algn="l" rtl="0" eaLnBrk="0">
              <a:lnSpc>
                <a:spcPts val="2065"/>
              </a:lnSpc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五.影像系统适用范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4605" indent="-635" algn="l" rtl="0" eaLnBrk="0">
              <a:lnSpc>
                <a:spcPct val="120000"/>
              </a:lnSpc>
              <a:spcBef>
                <a:spcPts val="540"/>
              </a:spcBef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该系统仅能够适用于现场所提供样品的检测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，如后续在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用的过程中待测产品的外形尺寸、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结构、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质与所提供的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实验测试样件不一致时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，我司无法保证其产品的最终检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率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，若需变更优化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，费用由贵司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承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担。</a:t>
            </a:r>
            <a:endParaRPr lang="en-US" altLang="en-US" sz="1500" dirty="0"/>
          </a:p>
          <a:p>
            <a:pPr marL="16510" algn="l" rtl="0" eaLnBrk="0">
              <a:lnSpc>
                <a:spcPct val="97000"/>
              </a:lnSpc>
              <a:spcBef>
                <a:spcPts val="1000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六.现场工作环境要</a:t>
            </a:r>
            <a:r>
              <a:rPr sz="17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求</a:t>
            </a:r>
            <a:endParaRPr lang="en-US" altLang="en-US" sz="1700" dirty="0"/>
          </a:p>
          <a:p>
            <a:pPr marL="13335" indent="1270" algn="l" rtl="0" eaLnBrk="0">
              <a:lnSpc>
                <a:spcPct val="130000"/>
              </a:lnSpc>
              <a:spcBef>
                <a:spcPts val="95"/>
              </a:spcBef>
            </a:pP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无粉尘、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无油污、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无腐蚀性物质、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无强光(如阳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光或白炽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灯)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16510" algn="l" rtl="0" eaLnBrk="0">
              <a:lnSpc>
                <a:spcPct val="98000"/>
              </a:lnSpc>
              <a:spcBef>
                <a:spcPts val="855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七.通讯协</a:t>
            </a:r>
            <a:r>
              <a:rPr sz="17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议</a:t>
            </a:r>
            <a:endParaRPr lang="en-US" altLang="en-US" sz="1700" dirty="0"/>
          </a:p>
          <a:p>
            <a:pPr marL="27305" indent="-14605" algn="l" rtl="0" eaLnBrk="0">
              <a:lnSpc>
                <a:spcPct val="142000"/>
              </a:lnSpc>
              <a:spcBef>
                <a:spcPts val="55"/>
              </a:spcBef>
            </a:pP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我司视觉通信协议为: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(二入八出),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TCP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自由协议,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串口通讯,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ModbusTCP</a:t>
            </a:r>
            <a:r>
              <a:rPr sz="150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sz="150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RTU</a:t>
            </a:r>
            <a:r>
              <a:rPr sz="150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12700" algn="l" rtl="0" eaLnBrk="0">
              <a:lnSpc>
                <a:spcPct val="98000"/>
              </a:lnSpc>
              <a:spcBef>
                <a:spcPts val="655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八.服务调试范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3335" indent="0" algn="l" rtl="0" eaLnBrk="0">
              <a:lnSpc>
                <a:spcPct val="110000"/>
              </a:lnSpc>
              <a:spcBef>
                <a:spcPts val="425"/>
              </a:spcBef>
            </a:pP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针对兼容型号、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尺寸较多的项目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，我司仅提供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调试服务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并以此作为验收标准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，其余的兼容型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提供技术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培训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由客户自行调试。</a:t>
            </a:r>
            <a:endParaRPr lang="en-US" altLang="en-US" sz="1500" dirty="0"/>
          </a:p>
        </p:txBody>
      </p:sp>
      <p:sp>
        <p:nvSpPr>
          <p:cNvPr id="51" name="rect"/>
          <p:cNvSpPr/>
          <p:nvPr/>
        </p:nvSpPr>
        <p:spPr>
          <a:xfrm>
            <a:off x="0" y="6732904"/>
            <a:ext cx="12192000" cy="125095"/>
          </a:xfrm>
          <a:prstGeom prst="rect">
            <a:avLst/>
          </a:prstGeom>
          <a:solidFill>
            <a:srgbClr val="DA6D0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" name="textbox 52"/>
          <p:cNvSpPr/>
          <p:nvPr/>
        </p:nvSpPr>
        <p:spPr>
          <a:xfrm>
            <a:off x="563992" y="306572"/>
            <a:ext cx="2272664" cy="5245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930"/>
              </a:lnSpc>
            </a:pPr>
            <a:r>
              <a:rPr lang="en-US" sz="320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320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320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检测说明</a:t>
            </a:r>
            <a:endParaRPr lang="zh-CN" sz="3200" spc="-4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3" name="picture 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977371" y="18288"/>
            <a:ext cx="998219" cy="806195"/>
          </a:xfrm>
          <a:prstGeom prst="rect">
            <a:avLst/>
          </a:prstGeom>
        </p:spPr>
      </p:pic>
      <p:sp>
        <p:nvSpPr>
          <p:cNvPr id="54" name="textbox 54"/>
          <p:cNvSpPr/>
          <p:nvPr/>
        </p:nvSpPr>
        <p:spPr>
          <a:xfrm>
            <a:off x="5935979" y="6488429"/>
            <a:ext cx="1504950" cy="215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300" dirty="0"/>
          </a:p>
          <a:p>
            <a:pPr marL="189230" algn="l" rtl="0" eaLnBrk="0">
              <a:lnSpc>
                <a:spcPts val="1115"/>
              </a:lnSpc>
              <a:spcBef>
                <a:spcPts val="0"/>
              </a:spcBef>
              <a:tabLst>
                <a:tab pos="228600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://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www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900" spc="1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900" dirty="0"/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48679" y="6501129"/>
            <a:ext cx="176529" cy="176529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130282" y="6539267"/>
            <a:ext cx="1925954" cy="168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spc="10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</a:t>
            </a:r>
            <a:r>
              <a:rPr sz="900" spc="6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900" dirty="0"/>
          </a:p>
        </p:txBody>
      </p:sp>
      <p:sp>
        <p:nvSpPr>
          <p:cNvPr id="57" name="textbox 57"/>
          <p:cNvSpPr/>
          <p:nvPr/>
        </p:nvSpPr>
        <p:spPr>
          <a:xfrm>
            <a:off x="10008823" y="6513037"/>
            <a:ext cx="1688464" cy="193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20"/>
              </a:lnSpc>
            </a:pP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Confidential</a:t>
            </a:r>
            <a:r>
              <a:rPr sz="1000" spc="3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2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Information</a:t>
            </a:r>
            <a:endParaRPr lang="en-US" altLang="en-US" sz="1000" dirty="0"/>
          </a:p>
        </p:txBody>
      </p:sp>
      <p:sp>
        <p:nvSpPr>
          <p:cNvPr id="58" name="textbox 58"/>
          <p:cNvSpPr/>
          <p:nvPr/>
        </p:nvSpPr>
        <p:spPr>
          <a:xfrm>
            <a:off x="10074961" y="6353016"/>
            <a:ext cx="1489075" cy="1784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保密资料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版权所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endParaRPr lang="en-US" altLang="en-US" sz="1000" dirty="0"/>
          </a:p>
        </p:txBody>
      </p:sp>
      <p:sp>
        <p:nvSpPr>
          <p:cNvPr id="59" name="rect"/>
          <p:cNvSpPr/>
          <p:nvPr/>
        </p:nvSpPr>
        <p:spPr>
          <a:xfrm>
            <a:off x="0" y="263652"/>
            <a:ext cx="381000" cy="467867"/>
          </a:xfrm>
          <a:prstGeom prst="rect">
            <a:avLst/>
          </a:prstGeom>
          <a:solidFill>
            <a:srgbClr val="D6680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rect"/>
          <p:cNvSpPr/>
          <p:nvPr/>
        </p:nvSpPr>
        <p:spPr>
          <a:xfrm>
            <a:off x="2893695" y="528320"/>
            <a:ext cx="8003539" cy="19684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" name="textbox 61"/>
          <p:cNvSpPr/>
          <p:nvPr/>
        </p:nvSpPr>
        <p:spPr>
          <a:xfrm>
            <a:off x="4636770" y="6524625"/>
            <a:ext cx="1003935" cy="1930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53035" algn="l" rtl="0" eaLnBrk="0">
              <a:lnSpc>
                <a:spcPct val="86000"/>
              </a:lnSpc>
              <a:spcBef>
                <a:spcPts val="0"/>
              </a:spcBef>
              <a:tabLst>
                <a:tab pos="233045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0592-607781</a:t>
            </a:r>
            <a:r>
              <a:rPr sz="900" spc="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endParaRPr lang="en-US" altLang="en-US" sz="900" dirty="0"/>
          </a:p>
        </p:txBody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649470" y="6537325"/>
            <a:ext cx="140334" cy="14033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53020" y="723265"/>
          <a:ext cx="3376295" cy="55257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44955"/>
                <a:gridCol w="1831340"/>
              </a:tblGrid>
              <a:tr h="6489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6926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MV-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CS050-10GM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21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2448*2048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21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2/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3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21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49mm*41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800us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8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棱镜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CST-HRS196-W/CST-RS13220-W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21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像素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精度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0.035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1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175" y="5953760"/>
            <a:ext cx="7944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  <p:pic>
        <p:nvPicPr>
          <p:cNvPr id="83" name="图片 82" descr="Image_202410150903375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470" y="1511935"/>
            <a:ext cx="3134995" cy="2623185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00" y="2188845"/>
            <a:ext cx="4107815" cy="37649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973060" y="926449"/>
          <a:ext cx="3376295" cy="550989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491615"/>
                <a:gridCol w="1884680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MV-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CS050-10GM*3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2448*2048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2/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3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57mm*48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800us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35mm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CST-RS12030-W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/CST-HFS7070-W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像素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精度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0.02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84175" y="852805"/>
            <a:ext cx="4198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175" y="5953760"/>
            <a:ext cx="7944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15" name="图片 14" descr="Image_202408091458518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470" y="853440"/>
            <a:ext cx="2303145" cy="192786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" y="3307080"/>
            <a:ext cx="6696075" cy="27432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Others_2"/>
            <p:cNvSpPr txBox="1"/>
            <p:nvPr>
              <p:custDataLst>
                <p:tags r:id="rId4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  <a:endParaRPr lang="en-US" altLang="zh-CN" sz="298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  <a:endParaRPr lang="en-US" altLang="zh-CN" sz="96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898005" y="3394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449695" y="1123709"/>
            <a:ext cx="2704465" cy="2886236"/>
            <a:chOff x="5323982" y="1694701"/>
            <a:chExt cx="2331248" cy="3193878"/>
          </a:xfrm>
        </p:grpSpPr>
        <p:sp>
          <p:nvSpPr>
            <p:cNvPr id="5" name="TextBox 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092812" y="1694701"/>
              <a:ext cx="1158240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TextBox 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068661" y="2244194"/>
              <a:ext cx="1573979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设备结构说明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TextBox 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082637" y="2772619"/>
              <a:ext cx="1560004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设备尺寸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TextBox 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070594" y="3323523"/>
              <a:ext cx="1480635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设备流程说明 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TextBox 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082503" y="3875155"/>
              <a:ext cx="1572576" cy="7139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检测说明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" name="TextBox 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093162" y="4481022"/>
              <a:ext cx="1562068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视觉检测分析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矩形: 圆角 3"/>
            <p:cNvSpPr/>
            <p:nvPr>
              <p:custDataLst>
                <p:tags r:id="rId11"/>
              </p:custDataLst>
            </p:nvPr>
          </p:nvSpPr>
          <p:spPr>
            <a:xfrm>
              <a:off x="5327764" y="1722372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: 圆角 37"/>
            <p:cNvSpPr/>
            <p:nvPr>
              <p:custDataLst>
                <p:tags r:id="rId12"/>
              </p:custDataLst>
            </p:nvPr>
          </p:nvSpPr>
          <p:spPr>
            <a:xfrm>
              <a:off x="5327764" y="2823437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17" name="矩形: 圆角 43"/>
            <p:cNvSpPr/>
            <p:nvPr>
              <p:custDataLst>
                <p:tags r:id="rId13"/>
              </p:custDataLst>
            </p:nvPr>
          </p:nvSpPr>
          <p:spPr>
            <a:xfrm>
              <a:off x="5327694" y="3379147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4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  <p:sp>
          <p:nvSpPr>
            <p:cNvPr id="19" name="矩形: 圆角 44"/>
            <p:cNvSpPr/>
            <p:nvPr>
              <p:custDataLst>
                <p:tags r:id="rId14"/>
              </p:custDataLst>
            </p:nvPr>
          </p:nvSpPr>
          <p:spPr>
            <a:xfrm>
              <a:off x="5327764" y="2267164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  <a:latin typeface="等线" panose="02010600030101010101" charset="-122"/>
                  <a:ea typeface="等线" panose="02010600030101010101" charset="-122"/>
                </a:rPr>
                <a:t>2</a:t>
              </a:r>
              <a:endParaRPr lang="zh-CN" altLang="en-US" b="1" dirty="0">
                <a:solidFill>
                  <a:srgbClr val="BFBFB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" name="矩形: 圆角 46"/>
            <p:cNvSpPr/>
            <p:nvPr>
              <p:custDataLst>
                <p:tags r:id="rId15"/>
              </p:custDataLst>
            </p:nvPr>
          </p:nvSpPr>
          <p:spPr>
            <a:xfrm>
              <a:off x="5327694" y="3924524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5</a:t>
              </a:r>
              <a:endParaRPr lang="zh-CN" altLang="en-US" b="1" dirty="0"/>
            </a:p>
          </p:txBody>
        </p:sp>
        <p:sp>
          <p:nvSpPr>
            <p:cNvPr id="21" name="矩形: 圆角 66"/>
            <p:cNvSpPr/>
            <p:nvPr>
              <p:custDataLst>
                <p:tags r:id="rId16"/>
              </p:custDataLst>
            </p:nvPr>
          </p:nvSpPr>
          <p:spPr>
            <a:xfrm>
              <a:off x="5323982" y="4491055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6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</p:grpSp>
      <p:sp>
        <p:nvSpPr>
          <p:cNvPr id="46" name="TextBox 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341870" y="4139565"/>
            <a:ext cx="18129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视觉方案总结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矩形: 圆角 37"/>
          <p:cNvSpPr/>
          <p:nvPr>
            <p:custDataLst>
              <p:tags r:id="rId18"/>
            </p:custDataLst>
          </p:nvPr>
        </p:nvSpPr>
        <p:spPr>
          <a:xfrm>
            <a:off x="6466147" y="4137623"/>
            <a:ext cx="626450" cy="325324"/>
          </a:xfrm>
          <a:prstGeom prst="roundRect">
            <a:avLst/>
          </a:prstGeom>
          <a:solidFill>
            <a:srgbClr val="D6680F"/>
          </a:solidFill>
          <a:ln>
            <a:solidFill>
              <a:srgbClr val="D66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7</a:t>
            </a:r>
            <a:endParaRPr lang="zh-CN" altLang="en-US" b="1" dirty="0"/>
          </a:p>
        </p:txBody>
      </p:sp>
      <p:sp>
        <p:nvSpPr>
          <p:cNvPr id="4" name="矩形: 圆角 66"/>
          <p:cNvSpPr/>
          <p:nvPr>
            <p:custDataLst>
              <p:tags r:id="rId19"/>
            </p:custDataLst>
          </p:nvPr>
        </p:nvSpPr>
        <p:spPr>
          <a:xfrm>
            <a:off x="6449695" y="4655281"/>
            <a:ext cx="626450" cy="32532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BFBFBF"/>
                </a:solidFill>
              </a:rPr>
              <a:t>8</a:t>
            </a:r>
            <a:endParaRPr lang="en-US" altLang="zh-CN" b="1" dirty="0">
              <a:solidFill>
                <a:srgbClr val="BFBFBF"/>
              </a:solidFill>
            </a:endParaRPr>
          </a:p>
        </p:txBody>
      </p:sp>
      <p:sp>
        <p:nvSpPr>
          <p:cNvPr id="12" name="TextBox 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407910" y="4652010"/>
            <a:ext cx="18129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视觉方案配置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74610" y="926449"/>
          <a:ext cx="3376295" cy="550989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44955"/>
                <a:gridCol w="1831340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MV-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CS050-10GM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2448*2048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2/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3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49mm*41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800us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35mm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CST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-RS-12030-W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像素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精度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0.02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3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175" y="5953760"/>
            <a:ext cx="7944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" y="3026410"/>
            <a:ext cx="5958840" cy="3295650"/>
          </a:xfrm>
          <a:prstGeom prst="rect">
            <a:avLst/>
          </a:prstGeom>
        </p:spPr>
      </p:pic>
      <p:pic>
        <p:nvPicPr>
          <p:cNvPr id="16" name="图片 15" descr="Image_202408091519157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55" y="908685"/>
            <a:ext cx="2715895" cy="22733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配置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34720" y="788035"/>
          <a:ext cx="9794240" cy="564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720"/>
                <a:gridCol w="2423795"/>
                <a:gridCol w="1986915"/>
                <a:gridCol w="1383030"/>
                <a:gridCol w="2684780"/>
              </a:tblGrid>
              <a:tr h="53022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941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windows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多线程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41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15.6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寸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相机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件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500W高清工业相机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 rowSpan="2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件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FA35MM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镜头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棱镜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330">
                <a:tc rowSpan="6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背光</a:t>
                      </a: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100*100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330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CST-RS-12030-W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330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CST-RS-12060-W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330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CST-HRS196-W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0695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CST-RS13220-W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354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件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通道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频闪控制器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41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IO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10932160" y="8890"/>
            <a:ext cx="1640840" cy="1374775"/>
            <a:chOff x="16760" y="14"/>
            <a:chExt cx="2584" cy="216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0" y="14"/>
              <a:ext cx="1802" cy="171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6984" y="1551"/>
              <a:ext cx="236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551920" y="1430655"/>
            <a:ext cx="4093845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234427" y="0"/>
            <a:ext cx="4957572" cy="4968240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45635" y="9144"/>
            <a:ext cx="8246364" cy="6848855"/>
          </a:xfrm>
          <a:prstGeom prst="rect">
            <a:avLst/>
          </a:prstGeom>
        </p:spPr>
      </p:pic>
      <p:sp>
        <p:nvSpPr>
          <p:cNvPr id="122" name="path"/>
          <p:cNvSpPr/>
          <p:nvPr/>
        </p:nvSpPr>
        <p:spPr>
          <a:xfrm>
            <a:off x="0" y="0"/>
            <a:ext cx="1620011" cy="1620011"/>
          </a:xfrm>
          <a:custGeom>
            <a:avLst/>
            <a:gdLst/>
            <a:ahLst/>
            <a:cxnLst/>
            <a:rect l="0" t="0" r="0" b="0"/>
            <a:pathLst>
              <a:path w="2551" h="2551">
                <a:moveTo>
                  <a:pt x="0" y="0"/>
                </a:moveTo>
                <a:lnTo>
                  <a:pt x="0" y="2551"/>
                </a:lnTo>
                <a:lnTo>
                  <a:pt x="2551" y="0"/>
                </a:lnTo>
                <a:lnTo>
                  <a:pt x="0" y="0"/>
                </a:lnTo>
              </a:path>
            </a:pathLst>
          </a:custGeom>
          <a:solidFill>
            <a:srgbClr val="2E75B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23" name="picture 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3462528" cy="3262883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1443405" y="4304195"/>
            <a:ext cx="3221354" cy="11106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0" algn="l" rtl="0" eaLnBrk="0" fontAlgn="auto">
              <a:lnSpc>
                <a:spcPts val="2500"/>
              </a:lnSpc>
            </a:pPr>
            <a:r>
              <a:rPr lang="en-US" altLang="en-US" sz="1200" dirty="0"/>
              <a:t>公司名称:上海元锐光学科技有限公司</a:t>
            </a:r>
            <a:endParaRPr lang="en-US" altLang="en-US" sz="1200" dirty="0"/>
          </a:p>
          <a:p>
            <a:pPr indent="0" algn="l" rtl="0" eaLnBrk="0" fontAlgn="auto">
              <a:lnSpc>
                <a:spcPts val="2500"/>
              </a:lnSpc>
            </a:pPr>
            <a:r>
              <a:rPr lang="en-US" altLang="en-US" sz="1200" dirty="0"/>
              <a:t>统一信用代码:91310120582068223L</a:t>
            </a:r>
            <a:endParaRPr lang="en-US" altLang="en-US" sz="1200" dirty="0"/>
          </a:p>
          <a:p>
            <a:pPr indent="0" algn="l" rtl="0" eaLnBrk="0" fontAlgn="auto">
              <a:lnSpc>
                <a:spcPts val="2500"/>
              </a:lnSpc>
            </a:pPr>
            <a:r>
              <a:rPr lang="en-US" altLang="en-US" sz="1200" dirty="0"/>
              <a:t>地址:上海市奉贤区杨牌路628号8幢445室</a:t>
            </a:r>
            <a:endParaRPr lang="en-US" altLang="en-US" sz="1200" dirty="0"/>
          </a:p>
          <a:p>
            <a:pPr indent="0" algn="l" rtl="0" eaLnBrk="0" fontAlgn="auto">
              <a:lnSpc>
                <a:spcPts val="2500"/>
              </a:lnSpc>
            </a:pPr>
            <a:r>
              <a:rPr lang="en-US" altLang="en-US" sz="1200" dirty="0"/>
              <a:t>电话:021-58226613</a:t>
            </a:r>
            <a:endParaRPr lang="en-US" altLang="en-US" sz="1200" dirty="0"/>
          </a:p>
        </p:txBody>
      </p:sp>
      <p:sp>
        <p:nvSpPr>
          <p:cNvPr id="125" name="textbox 125"/>
          <p:cNvSpPr/>
          <p:nvPr/>
        </p:nvSpPr>
        <p:spPr>
          <a:xfrm>
            <a:off x="2039620" y="1978786"/>
            <a:ext cx="3166745" cy="8972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5900" spc="25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谢</a:t>
            </a:r>
            <a:r>
              <a:rPr sz="5900" spc="25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5900" spc="25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谢</a:t>
            </a:r>
            <a:r>
              <a:rPr sz="5900" spc="25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5900" spc="22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</a:t>
            </a:r>
            <a:endParaRPr lang="en-US" altLang="en-US" sz="5900" dirty="0"/>
          </a:p>
        </p:txBody>
      </p:sp>
      <p:pic>
        <p:nvPicPr>
          <p:cNvPr id="126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2400" y="4306823"/>
            <a:ext cx="1207008" cy="1207008"/>
          </a:xfrm>
          <a:prstGeom prst="rect">
            <a:avLst/>
          </a:prstGeom>
        </p:spPr>
      </p:pic>
      <p:sp>
        <p:nvSpPr>
          <p:cNvPr id="127" name="textbox 127"/>
          <p:cNvSpPr/>
          <p:nvPr/>
        </p:nvSpPr>
        <p:spPr>
          <a:xfrm>
            <a:off x="245618" y="5829185"/>
            <a:ext cx="3211829" cy="4305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700" spc="9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源于视觉，不止视</a:t>
            </a:r>
            <a:r>
              <a:rPr sz="2700" spc="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觉</a:t>
            </a:r>
            <a:endParaRPr lang="en-US" altLang="en-US" sz="2700" dirty="0"/>
          </a:p>
        </p:txBody>
      </p:sp>
      <p:sp>
        <p:nvSpPr>
          <p:cNvPr id="128" name="textbox 128"/>
          <p:cNvSpPr/>
          <p:nvPr/>
        </p:nvSpPr>
        <p:spPr>
          <a:xfrm>
            <a:off x="5656579" y="1978786"/>
            <a:ext cx="760730" cy="902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5900" spc="-12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</a:t>
            </a:r>
            <a:endParaRPr lang="en-US" altLang="en-US" sz="59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0576560" y="8890"/>
            <a:ext cx="1640840" cy="1415415"/>
            <a:chOff x="16760" y="14"/>
            <a:chExt cx="2584" cy="222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0" y="14"/>
              <a:ext cx="1802" cy="171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984" y="1615"/>
              <a:ext cx="236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44525" y="902335"/>
          <a:ext cx="9956800" cy="5062220"/>
        </p:xfrm>
        <a:graphic>
          <a:graphicData uri="http://schemas.openxmlformats.org/drawingml/2006/table">
            <a:tbl>
              <a:tblPr/>
              <a:tblGrid>
                <a:gridCol w="1543685"/>
                <a:gridCol w="3534410"/>
                <a:gridCol w="4878705"/>
              </a:tblGrid>
              <a:tr h="449580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00000"/>
                        </a:lnSpc>
                      </a:pPr>
                      <a:endParaRPr lang="en-US" altLang="en-US" sz="800" dirty="0"/>
                    </a:p>
                    <a:p>
                      <a:pPr marL="442595" algn="ctr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2000" b="1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项目</a:t>
                      </a:r>
                      <a:r>
                        <a:rPr sz="2000" b="1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编</a:t>
                      </a:r>
                      <a:r>
                        <a:rPr sz="2000" b="1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号</a:t>
                      </a:r>
                      <a:endParaRPr lang="en-US" altLang="en-US" sz="2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40000"/>
                        </a:lnSpc>
                      </a:pPr>
                      <a:r>
                        <a:rPr lang="en-US" altLang="en-US" sz="1600" dirty="0"/>
                        <a:t>20240808013</a:t>
                      </a: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20000"/>
                        </a:lnSpc>
                      </a:pPr>
                      <a:r>
                        <a:rPr lang="zh-CN" sz="2000" b="1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设备</a:t>
                      </a:r>
                      <a:r>
                        <a:rPr lang="zh-CN" sz="2000" b="1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名称</a:t>
                      </a:r>
                      <a:endParaRPr lang="zh-CN" sz="2000" b="1" spc="0" dirty="0">
                        <a:solidFill>
                          <a:srgbClr val="000000">
                            <a:alpha val="100000"/>
                          </a:srgb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21000"/>
                        </a:lnSpc>
                      </a:pPr>
                      <a:r>
                        <a:rPr lang="zh-CN" altLang="en-US" sz="2000" dirty="0">
                          <a:ea typeface="宋体" panose="02010600030101010101" pitchFamily="2" charset="-122"/>
                        </a:rPr>
                        <a:t>在线检测</a:t>
                      </a:r>
                      <a:r>
                        <a:rPr lang="zh-CN" altLang="en-US" sz="2000" dirty="0">
                          <a:ea typeface="宋体" panose="02010600030101010101" pitchFamily="2" charset="-122"/>
                        </a:rPr>
                        <a:t>筛选机</a:t>
                      </a:r>
                      <a:endParaRPr lang="zh-CN" altLang="en-US" sz="20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 gridSpan="2">
                  <a:txBody>
                    <a:bodyPr/>
                    <a:lstStyle/>
                    <a:p>
                      <a:pPr algn="ctr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3025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96000"/>
                        </a:lnSpc>
                      </a:pPr>
                      <a:r>
                        <a:rPr sz="1700" b="1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检测节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拍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96000"/>
                        </a:lnSpc>
                      </a:pPr>
                      <a:r>
                        <a:rPr lang="en-US" altLang="zh-CN" sz="1700" dirty="0">
                          <a:ea typeface="宋体" panose="02010600030101010101" pitchFamily="2" charset="-122"/>
                        </a:rPr>
                        <a:t>1pcs/3</a:t>
                      </a:r>
                      <a:r>
                        <a:rPr lang="en-US" altLang="zh-CN" sz="1700" dirty="0">
                          <a:ea typeface="宋体" panose="02010600030101010101" pitchFamily="2" charset="-122"/>
                        </a:rPr>
                        <a:t>s</a:t>
                      </a:r>
                      <a:endParaRPr lang="en-US" altLang="zh-CN" sz="17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algn="ctr" rtl="0" eaLnBrk="0">
                        <a:lnSpc>
                          <a:spcPct val="120000"/>
                        </a:lnSpc>
                      </a:pPr>
                      <a:endParaRPr lang="en-US" altLang="en-US" sz="1000" dirty="0"/>
                    </a:p>
                    <a:p>
                      <a:pPr algn="ctr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312420" algn="ctr" rtl="0" eaLnBrk="0">
                        <a:lnSpc>
                          <a:spcPct val="91000"/>
                        </a:lnSpc>
                      </a:pPr>
                      <a:r>
                        <a:rPr sz="1700" b="1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项目概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述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1000"/>
                        </a:lnSpc>
                      </a:pPr>
                      <a:r>
                        <a:rPr lang="zh-CN" altLang="en-US" sz="1700" dirty="0">
                          <a:ea typeface="宋体" panose="02010600030101010101" pitchFamily="2" charset="-122"/>
                        </a:rPr>
                        <a:t>检测注胶有无</a:t>
                      </a:r>
                      <a:r>
                        <a:rPr lang="zh-CN" altLang="en-US" sz="1700" dirty="0">
                          <a:ea typeface="宋体" panose="02010600030101010101" pitchFamily="2" charset="-122"/>
                        </a:rPr>
                        <a:t>不良</a:t>
                      </a:r>
                      <a:endParaRPr lang="zh-CN" altLang="en-US" sz="17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40">
                <a:tc rowSpan="4">
                  <a:txBody>
                    <a:bodyPr/>
                    <a:lstStyle/>
                    <a:p>
                      <a:pPr algn="ctr" rtl="0" eaLnBrk="0">
                        <a:lnSpc>
                          <a:spcPct val="9000"/>
                        </a:lnSpc>
                      </a:pP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308610" algn="ctr" rtl="0" eaLnBrk="0">
                        <a:lnSpc>
                          <a:spcPts val="2185"/>
                        </a:lnSpc>
                      </a:pP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308610" algn="ctr" rtl="0" eaLnBrk="0">
                        <a:lnSpc>
                          <a:spcPts val="2185"/>
                        </a:lnSpc>
                      </a:pP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308610" algn="ctr" rtl="0" eaLnBrk="0">
                        <a:lnSpc>
                          <a:spcPts val="2185"/>
                        </a:lnSpc>
                      </a:pP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</a:rPr>
                        <a:t>具体需求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注胶顶面不良</a:t>
                      </a:r>
                      <a:r>
                        <a:rPr lang="en-US" altLang="zh-CN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 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（三角是否完整无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缺）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 vMerge="1"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</a:rPr>
                        <a:t>注胶侧面不良（开裂、缺失、缺少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</a:rPr>
                        <a:t>等）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 vMerge="1"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r>
                        <a:rPr lang="en-US" altLang="zh-CN" sz="1800" dirty="0"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注胶底面不良</a:t>
                      </a:r>
                      <a:r>
                        <a:rPr lang="en-US" altLang="zh-CN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 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（内圈有无</a:t>
                      </a:r>
                      <a:r>
                        <a:rPr lang="zh-CN" altLang="en-US" sz="18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缺损）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 vMerge="1"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p>
                      <a:pPr algn="l" rtl="0" eaLnBrk="0">
                        <a:lnSpc>
                          <a:spcPct val="120000"/>
                        </a:lnSpc>
                        <a:buNone/>
                      </a:pP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rect"/>
          <p:cNvSpPr/>
          <p:nvPr/>
        </p:nvSpPr>
        <p:spPr>
          <a:xfrm>
            <a:off x="0" y="6732904"/>
            <a:ext cx="12192000" cy="125095"/>
          </a:xfrm>
          <a:prstGeom prst="rect">
            <a:avLst/>
          </a:prstGeom>
          <a:solidFill>
            <a:srgbClr val="DA6D0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textbox 38"/>
          <p:cNvSpPr/>
          <p:nvPr/>
        </p:nvSpPr>
        <p:spPr>
          <a:xfrm>
            <a:off x="-12700" y="250952"/>
            <a:ext cx="2769870" cy="5911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400" dirty="0"/>
          </a:p>
          <a:p>
            <a:pPr marL="393700" algn="l" rtl="0" eaLnBrk="0">
              <a:lnSpc>
                <a:spcPts val="3935"/>
              </a:lnSpc>
              <a:spcBef>
                <a:spcPts val="5"/>
              </a:spcBef>
              <a:tabLst>
                <a:tab pos="527050" algn="l"/>
              </a:tabLst>
            </a:pPr>
            <a:r>
              <a:rPr sz="32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1、项目概</a:t>
            </a:r>
            <a:r>
              <a:rPr sz="320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况</a:t>
            </a:r>
            <a:endParaRPr lang="en-US" altLang="en-US" sz="3200" dirty="0"/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63652"/>
            <a:ext cx="381000" cy="46786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977371" y="18288"/>
            <a:ext cx="998219" cy="806195"/>
          </a:xfrm>
          <a:prstGeom prst="rect">
            <a:avLst/>
          </a:prstGeom>
        </p:spPr>
      </p:pic>
      <p:sp>
        <p:nvSpPr>
          <p:cNvPr id="41" name="textbox 41"/>
          <p:cNvSpPr/>
          <p:nvPr/>
        </p:nvSpPr>
        <p:spPr>
          <a:xfrm>
            <a:off x="5935979" y="6488429"/>
            <a:ext cx="1504950" cy="215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300" dirty="0"/>
          </a:p>
          <a:p>
            <a:pPr marL="189230" algn="l" rtl="0" eaLnBrk="0">
              <a:lnSpc>
                <a:spcPts val="1115"/>
              </a:lnSpc>
              <a:spcBef>
                <a:spcPts val="0"/>
              </a:spcBef>
              <a:tabLst>
                <a:tab pos="228600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://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www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900" spc="1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900" dirty="0"/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948679" y="6501129"/>
            <a:ext cx="176529" cy="176529"/>
          </a:xfrm>
          <a:prstGeom prst="rect">
            <a:avLst/>
          </a:prstGeom>
        </p:spPr>
      </p:pic>
      <p:sp>
        <p:nvSpPr>
          <p:cNvPr id="43" name="textbox 43"/>
          <p:cNvSpPr/>
          <p:nvPr/>
        </p:nvSpPr>
        <p:spPr>
          <a:xfrm>
            <a:off x="130282" y="6539267"/>
            <a:ext cx="1925954" cy="168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spc="10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</a:t>
            </a:r>
            <a:r>
              <a:rPr sz="900" spc="6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900" dirty="0"/>
          </a:p>
        </p:txBody>
      </p:sp>
      <p:sp>
        <p:nvSpPr>
          <p:cNvPr id="44" name="textbox 44"/>
          <p:cNvSpPr/>
          <p:nvPr/>
        </p:nvSpPr>
        <p:spPr>
          <a:xfrm>
            <a:off x="10008823" y="6513037"/>
            <a:ext cx="1688464" cy="193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20"/>
              </a:lnSpc>
            </a:pP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Confidential</a:t>
            </a:r>
            <a:r>
              <a:rPr sz="1000" spc="3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2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Information</a:t>
            </a:r>
            <a:endParaRPr lang="en-US" altLang="en-US" sz="1000" dirty="0"/>
          </a:p>
        </p:txBody>
      </p:sp>
      <p:sp>
        <p:nvSpPr>
          <p:cNvPr id="45" name="textbox 45"/>
          <p:cNvSpPr/>
          <p:nvPr/>
        </p:nvSpPr>
        <p:spPr>
          <a:xfrm>
            <a:off x="10074961" y="6353016"/>
            <a:ext cx="1489075" cy="1784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保密资料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版权所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endParaRPr lang="en-US" altLang="en-US" sz="1000" dirty="0"/>
          </a:p>
        </p:txBody>
      </p:sp>
      <p:sp>
        <p:nvSpPr>
          <p:cNvPr id="46" name="textbox 46"/>
          <p:cNvSpPr/>
          <p:nvPr/>
        </p:nvSpPr>
        <p:spPr>
          <a:xfrm>
            <a:off x="4636770" y="6524625"/>
            <a:ext cx="1003935" cy="1930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53035" algn="l" rtl="0" eaLnBrk="0">
              <a:lnSpc>
                <a:spcPct val="86000"/>
              </a:lnSpc>
              <a:spcBef>
                <a:spcPts val="0"/>
              </a:spcBef>
              <a:tabLst>
                <a:tab pos="233045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0592-607781</a:t>
            </a:r>
            <a:r>
              <a:rPr sz="900" spc="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endParaRPr lang="en-US" altLang="en-US" sz="900" dirty="0"/>
          </a:p>
        </p:txBody>
      </p:sp>
      <p:pic>
        <p:nvPicPr>
          <p:cNvPr id="47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49470" y="6537325"/>
            <a:ext cx="140334" cy="140334"/>
          </a:xfrm>
          <a:prstGeom prst="rect">
            <a:avLst/>
          </a:prstGeom>
        </p:spPr>
      </p:pic>
      <p:sp>
        <p:nvSpPr>
          <p:cNvPr id="48" name="rect"/>
          <p:cNvSpPr/>
          <p:nvPr/>
        </p:nvSpPr>
        <p:spPr>
          <a:xfrm>
            <a:off x="2820670" y="521334"/>
            <a:ext cx="8051164" cy="14605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150" y="902335"/>
            <a:ext cx="4783455" cy="269049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9062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设备结构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示意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3355" y="1123315"/>
            <a:ext cx="3791585" cy="46107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785" y="1777365"/>
            <a:ext cx="4848860" cy="2990215"/>
          </a:xfrm>
          <a:prstGeom prst="rect">
            <a:avLst/>
          </a:prstGeom>
        </p:spPr>
      </p:pic>
      <p:sp>
        <p:nvSpPr>
          <p:cNvPr id="29" name="圆角矩形标注 28"/>
          <p:cNvSpPr/>
          <p:nvPr>
            <p:custDataLst>
              <p:tags r:id="rId6"/>
            </p:custDataLst>
          </p:nvPr>
        </p:nvSpPr>
        <p:spPr>
          <a:xfrm>
            <a:off x="4621439" y="1910715"/>
            <a:ext cx="713740" cy="524510"/>
          </a:xfrm>
          <a:prstGeom prst="wedgeRoundRectCallout">
            <a:avLst>
              <a:gd name="adj1" fmla="val -82193"/>
              <a:gd name="adj2" fmla="val 2062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振动盘上料</a:t>
            </a:r>
            <a:endParaRPr lang="zh-CN" sz="1200"/>
          </a:p>
        </p:txBody>
      </p:sp>
      <p:sp>
        <p:nvSpPr>
          <p:cNvPr id="33" name="圆角矩形标注 32"/>
          <p:cNvSpPr/>
          <p:nvPr>
            <p:custDataLst>
              <p:tags r:id="rId7"/>
            </p:custDataLst>
          </p:nvPr>
        </p:nvSpPr>
        <p:spPr>
          <a:xfrm>
            <a:off x="6067425" y="2171065"/>
            <a:ext cx="723900" cy="339725"/>
          </a:xfrm>
          <a:prstGeom prst="wedgeRoundRectCallout">
            <a:avLst>
              <a:gd name="adj1" fmla="val 123157"/>
              <a:gd name="adj2" fmla="val 1610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CCD2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35" name="圆角矩形标注 34"/>
          <p:cNvSpPr/>
          <p:nvPr>
            <p:custDataLst>
              <p:tags r:id="rId8"/>
            </p:custDataLst>
          </p:nvPr>
        </p:nvSpPr>
        <p:spPr>
          <a:xfrm>
            <a:off x="7727950" y="1348105"/>
            <a:ext cx="765810" cy="264160"/>
          </a:xfrm>
          <a:prstGeom prst="wedgeRoundRectCallout">
            <a:avLst>
              <a:gd name="adj1" fmla="val 27446"/>
              <a:gd name="adj2" fmla="val 2925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OK</a:t>
            </a:r>
            <a:r>
              <a:rPr lang="zh-CN" altLang="en-US" sz="1200"/>
              <a:t>下料</a:t>
            </a:r>
            <a:endParaRPr lang="zh-CN" altLang="en-US" sz="1200"/>
          </a:p>
        </p:txBody>
      </p:sp>
      <p:sp>
        <p:nvSpPr>
          <p:cNvPr id="4" name="圆角矩形标注 3"/>
          <p:cNvSpPr/>
          <p:nvPr>
            <p:custDataLst>
              <p:tags r:id="rId9"/>
            </p:custDataLst>
          </p:nvPr>
        </p:nvSpPr>
        <p:spPr>
          <a:xfrm>
            <a:off x="8620760" y="1348105"/>
            <a:ext cx="765810" cy="264160"/>
          </a:xfrm>
          <a:prstGeom prst="wedgeRoundRectCallout">
            <a:avLst>
              <a:gd name="adj1" fmla="val -40132"/>
              <a:gd name="adj2" fmla="val 3288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NG</a:t>
            </a:r>
            <a:r>
              <a:rPr lang="zh-CN" altLang="en-US" sz="1200"/>
              <a:t>下料</a:t>
            </a:r>
            <a:endParaRPr lang="zh-CN" altLang="en-US" sz="1200"/>
          </a:p>
        </p:txBody>
      </p:sp>
      <p:sp>
        <p:nvSpPr>
          <p:cNvPr id="6" name="圆角矩形标注 5"/>
          <p:cNvSpPr/>
          <p:nvPr>
            <p:custDataLst>
              <p:tags r:id="rId10"/>
            </p:custDataLst>
          </p:nvPr>
        </p:nvSpPr>
        <p:spPr>
          <a:xfrm>
            <a:off x="9513570" y="1348105"/>
            <a:ext cx="535305" cy="264160"/>
          </a:xfrm>
          <a:prstGeom prst="wedgeRoundRectCallout">
            <a:avLst>
              <a:gd name="adj1" fmla="val -133392"/>
              <a:gd name="adj2" fmla="val 4230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漏检</a:t>
            </a:r>
            <a:endParaRPr lang="zh-CN" sz="1200"/>
          </a:p>
        </p:txBody>
      </p:sp>
      <p:sp>
        <p:nvSpPr>
          <p:cNvPr id="7" name="圆角矩形标注 6"/>
          <p:cNvSpPr/>
          <p:nvPr>
            <p:custDataLst>
              <p:tags r:id="rId11"/>
            </p:custDataLst>
          </p:nvPr>
        </p:nvSpPr>
        <p:spPr>
          <a:xfrm>
            <a:off x="8726170" y="5076190"/>
            <a:ext cx="697230" cy="295275"/>
          </a:xfrm>
          <a:prstGeom prst="wedgeRoundRectCallout">
            <a:avLst>
              <a:gd name="adj1" fmla="val -84061"/>
              <a:gd name="adj2" fmla="val -5891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导向</a:t>
            </a:r>
            <a:endParaRPr lang="zh-CN" sz="1200"/>
          </a:p>
        </p:txBody>
      </p:sp>
      <p:sp>
        <p:nvSpPr>
          <p:cNvPr id="31" name="圆角矩形标注 30"/>
          <p:cNvSpPr/>
          <p:nvPr>
            <p:custDataLst>
              <p:tags r:id="rId12"/>
            </p:custDataLst>
          </p:nvPr>
        </p:nvSpPr>
        <p:spPr>
          <a:xfrm>
            <a:off x="7727950" y="5076190"/>
            <a:ext cx="887095" cy="295910"/>
          </a:xfrm>
          <a:prstGeom prst="wedgeRoundRectCallout">
            <a:avLst>
              <a:gd name="adj1" fmla="val 17143"/>
              <a:gd name="adj2" fmla="val -5427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光电感应</a:t>
            </a:r>
            <a:endParaRPr lang="zh-CN" sz="1200"/>
          </a:p>
        </p:txBody>
      </p:sp>
      <p:sp>
        <p:nvSpPr>
          <p:cNvPr id="8" name="圆角矩形标注 7"/>
          <p:cNvSpPr/>
          <p:nvPr>
            <p:custDataLst>
              <p:tags r:id="rId13"/>
            </p:custDataLst>
          </p:nvPr>
        </p:nvSpPr>
        <p:spPr>
          <a:xfrm>
            <a:off x="6892925" y="5031740"/>
            <a:ext cx="723900" cy="339725"/>
          </a:xfrm>
          <a:prstGeom prst="wedgeRoundRectCallout">
            <a:avLst>
              <a:gd name="adj1" fmla="val 59561"/>
              <a:gd name="adj2" fmla="val -4569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CCD1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、设备尺寸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93695" y="813435"/>
            <a:ext cx="6588125" cy="565340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7420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、设备流程说明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14140" y="407670"/>
            <a:ext cx="4546600" cy="6314440"/>
          </a:xfrm>
          <a:prstGeom prst="rect">
            <a:avLst/>
          </a:prstGeom>
        </p:spPr>
      </p:pic>
      <p:sp>
        <p:nvSpPr>
          <p:cNvPr id="41" name="环形箭头 40"/>
          <p:cNvSpPr/>
          <p:nvPr>
            <p:custDataLst>
              <p:tags r:id="rId4"/>
            </p:custDataLst>
          </p:nvPr>
        </p:nvSpPr>
        <p:spPr>
          <a:xfrm rot="16440000">
            <a:off x="4453988" y="3000442"/>
            <a:ext cx="1678305" cy="1679575"/>
          </a:xfrm>
          <a:prstGeom prst="circularArrow">
            <a:avLst>
              <a:gd name="adj1" fmla="val 5028"/>
              <a:gd name="adj2" fmla="val 944478"/>
              <a:gd name="adj3" fmla="val 19967095"/>
              <a:gd name="adj4" fmla="val 7446423"/>
              <a:gd name="adj5" fmla="val 103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角矩形标注 11"/>
          <p:cNvSpPr/>
          <p:nvPr>
            <p:custDataLst>
              <p:tags r:id="rId5"/>
            </p:custDataLst>
          </p:nvPr>
        </p:nvSpPr>
        <p:spPr>
          <a:xfrm>
            <a:off x="9460865" y="2992120"/>
            <a:ext cx="697230" cy="381000"/>
          </a:xfrm>
          <a:prstGeom prst="wedgeRoundRectCallout">
            <a:avLst>
              <a:gd name="adj1" fmla="val -233788"/>
              <a:gd name="adj2" fmla="val -405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>
                <a:sym typeface="+mn-ea"/>
              </a:rPr>
              <a:t>振动盘上料</a:t>
            </a:r>
            <a:endParaRPr lang="zh-CN" sz="1200"/>
          </a:p>
        </p:txBody>
      </p:sp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>
            <a:off x="5187315" y="986155"/>
            <a:ext cx="731520" cy="264160"/>
          </a:xfrm>
          <a:prstGeom prst="wedgeRoundRectCallout">
            <a:avLst>
              <a:gd name="adj1" fmla="val -6944"/>
              <a:gd name="adj2" fmla="val 194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下料</a:t>
            </a:r>
            <a:endParaRPr lang="zh-CN" sz="1200"/>
          </a:p>
        </p:txBody>
      </p:sp>
      <p:sp>
        <p:nvSpPr>
          <p:cNvPr id="7" name="圆角矩形标注 6"/>
          <p:cNvSpPr/>
          <p:nvPr>
            <p:custDataLst>
              <p:tags r:id="rId7"/>
            </p:custDataLst>
          </p:nvPr>
        </p:nvSpPr>
        <p:spPr>
          <a:xfrm>
            <a:off x="4328160" y="986155"/>
            <a:ext cx="765810" cy="264160"/>
          </a:xfrm>
          <a:prstGeom prst="wedgeRoundRectCallout">
            <a:avLst>
              <a:gd name="adj1" fmla="val 21227"/>
              <a:gd name="adj2" fmla="val 234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OK</a:t>
            </a:r>
            <a:r>
              <a:rPr lang="zh-CN" altLang="en-US" sz="1200"/>
              <a:t>下料</a:t>
            </a:r>
            <a:endParaRPr lang="zh-CN" altLang="en-US" sz="1200"/>
          </a:p>
        </p:txBody>
      </p:sp>
      <p:sp>
        <p:nvSpPr>
          <p:cNvPr id="3" name="圆角矩形标注 2"/>
          <p:cNvSpPr/>
          <p:nvPr>
            <p:custDataLst>
              <p:tags r:id="rId8"/>
            </p:custDataLst>
          </p:nvPr>
        </p:nvSpPr>
        <p:spPr>
          <a:xfrm>
            <a:off x="6012180" y="986155"/>
            <a:ext cx="559435" cy="264160"/>
          </a:xfrm>
          <a:prstGeom prst="wedgeRoundRectCallout">
            <a:avLst>
              <a:gd name="adj1" fmla="val -27951"/>
              <a:gd name="adj2" fmla="val 169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漏检</a:t>
            </a:r>
            <a:endParaRPr lang="zh-CN" sz="1200"/>
          </a:p>
        </p:txBody>
      </p:sp>
      <p:sp>
        <p:nvSpPr>
          <p:cNvPr id="33" name="圆角矩形标注 32"/>
          <p:cNvSpPr/>
          <p:nvPr>
            <p:custDataLst>
              <p:tags r:id="rId9"/>
            </p:custDataLst>
          </p:nvPr>
        </p:nvSpPr>
        <p:spPr>
          <a:xfrm>
            <a:off x="3479800" y="5775325"/>
            <a:ext cx="723900" cy="339725"/>
          </a:xfrm>
          <a:prstGeom prst="wedgeRoundRectCallout">
            <a:avLst>
              <a:gd name="adj1" fmla="val 78157"/>
              <a:gd name="adj2" fmla="val -4058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CCD2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4" name="圆角矩形标注 3"/>
          <p:cNvSpPr/>
          <p:nvPr>
            <p:custDataLst>
              <p:tags r:id="rId10"/>
            </p:custDataLst>
          </p:nvPr>
        </p:nvSpPr>
        <p:spPr>
          <a:xfrm>
            <a:off x="4463415" y="5775325"/>
            <a:ext cx="723900" cy="339725"/>
          </a:xfrm>
          <a:prstGeom prst="wedgeRoundRectCallout">
            <a:avLst>
              <a:gd name="adj1" fmla="val 60877"/>
              <a:gd name="adj2" fmla="val -234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CCD1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31" name="圆角矩形标注 30"/>
          <p:cNvSpPr/>
          <p:nvPr>
            <p:custDataLst>
              <p:tags r:id="rId11"/>
            </p:custDataLst>
          </p:nvPr>
        </p:nvSpPr>
        <p:spPr>
          <a:xfrm>
            <a:off x="5514340" y="5775325"/>
            <a:ext cx="582295" cy="339090"/>
          </a:xfrm>
          <a:prstGeom prst="wedgeRoundRectCallout">
            <a:avLst>
              <a:gd name="adj1" fmla="val 45747"/>
              <a:gd name="adj2" fmla="val -3513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光电感应</a:t>
            </a:r>
            <a:endParaRPr lang="zh-CN" sz="1200"/>
          </a:p>
        </p:txBody>
      </p:sp>
      <p:sp>
        <p:nvSpPr>
          <p:cNvPr id="6" name="圆角矩形标注 5"/>
          <p:cNvSpPr/>
          <p:nvPr>
            <p:custDataLst>
              <p:tags r:id="rId12"/>
            </p:custDataLst>
          </p:nvPr>
        </p:nvSpPr>
        <p:spPr>
          <a:xfrm>
            <a:off x="6339205" y="5775325"/>
            <a:ext cx="525145" cy="339725"/>
          </a:xfrm>
          <a:prstGeom prst="wedgeRoundRectCallout">
            <a:avLst>
              <a:gd name="adj1" fmla="val -47460"/>
              <a:gd name="adj2" fmla="val -4255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导向</a:t>
            </a:r>
            <a:endParaRPr lang="zh-CN" sz="1200"/>
          </a:p>
        </p:txBody>
      </p: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342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CCD1</a:t>
                      </a:r>
                      <a:endParaRPr lang="en-US" altLang="zh-CN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85">
                <a:tc gridSpan="4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 descr="Image_20240809153505347"/>
          <p:cNvPicPr>
            <a:picLocks noChangeAspect="1"/>
          </p:cNvPicPr>
          <p:nvPr/>
        </p:nvPicPr>
        <p:blipFill>
          <a:blip r:embed="rId4"/>
          <a:srcRect t="9160"/>
          <a:stretch>
            <a:fillRect/>
          </a:stretch>
        </p:blipFill>
        <p:spPr>
          <a:xfrm>
            <a:off x="620395" y="2439035"/>
            <a:ext cx="4573270" cy="34759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84680" y="3766185"/>
            <a:ext cx="224155" cy="19050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25" y="2282190"/>
            <a:ext cx="5085080" cy="3789045"/>
          </a:xfrm>
          <a:prstGeom prst="rect">
            <a:avLst/>
          </a:prstGeom>
        </p:spPr>
      </p:pic>
      <p:cxnSp>
        <p:nvCxnSpPr>
          <p:cNvPr id="12" name="直接箭头连接符 11"/>
          <p:cNvCxnSpPr>
            <a:stCxn id="6" idx="3"/>
          </p:cNvCxnSpPr>
          <p:nvPr/>
        </p:nvCxnSpPr>
        <p:spPr>
          <a:xfrm>
            <a:off x="2108835" y="3861435"/>
            <a:ext cx="5561965" cy="3911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CCD2</a:t>
                      </a:r>
                      <a:endParaRPr lang="en-US" altLang="zh-CN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0743" t="4492" r="24261" b="34668"/>
          <a:stretch>
            <a:fillRect/>
          </a:stretch>
        </p:blipFill>
        <p:spPr>
          <a:xfrm>
            <a:off x="629285" y="2717800"/>
            <a:ext cx="3957320" cy="30994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4080" y="4083685"/>
            <a:ext cx="224155" cy="19050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451860" y="4172585"/>
            <a:ext cx="224155" cy="25082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365" y="2284730"/>
            <a:ext cx="3672840" cy="2532380"/>
          </a:xfrm>
          <a:prstGeom prst="rect">
            <a:avLst/>
          </a:prstGeom>
        </p:spPr>
      </p:pic>
      <p:cxnSp>
        <p:nvCxnSpPr>
          <p:cNvPr id="10" name="直接箭头连接符 9"/>
          <p:cNvCxnSpPr>
            <a:stCxn id="7" idx="3"/>
          </p:cNvCxnSpPr>
          <p:nvPr/>
        </p:nvCxnSpPr>
        <p:spPr>
          <a:xfrm flipV="1">
            <a:off x="1118235" y="3538855"/>
            <a:ext cx="7684135" cy="64008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b="12284"/>
          <a:stretch>
            <a:fillRect/>
          </a:stretch>
        </p:blipFill>
        <p:spPr>
          <a:xfrm>
            <a:off x="8802370" y="4298315"/>
            <a:ext cx="2560320" cy="1804670"/>
          </a:xfrm>
          <a:prstGeom prst="rect">
            <a:avLst/>
          </a:prstGeom>
        </p:spPr>
      </p:pic>
      <p:cxnSp>
        <p:nvCxnSpPr>
          <p:cNvPr id="12" name="直接箭头连接符 11"/>
          <p:cNvCxnSpPr>
            <a:stCxn id="8" idx="3"/>
          </p:cNvCxnSpPr>
          <p:nvPr/>
        </p:nvCxnSpPr>
        <p:spPr>
          <a:xfrm>
            <a:off x="3676015" y="4298315"/>
            <a:ext cx="5817235" cy="6223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、检测说明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50450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传统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原图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1744" y="1116965"/>
          <a:ext cx="10830656" cy="6705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0015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注胶</a:t>
                      </a:r>
                      <a:r>
                        <a:rPr lang="zh-CN" altLang="en-US" sz="1600" spc="12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</a:rPr>
                        <a:t>不良</a:t>
                      </a:r>
                      <a:endParaRPr lang="zh-CN" altLang="en-US" sz="1600" spc="12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方式：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工位：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CCD</a:t>
                      </a:r>
                      <a:r>
                        <a:rPr lang="en-US" sz="1600" b="1" spc="12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Image_202408091458518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309495"/>
            <a:ext cx="4523105" cy="378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70" y="2573020"/>
            <a:ext cx="4806950" cy="32581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83230" y="4523740"/>
            <a:ext cx="516890" cy="356870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8" idx="3"/>
          </p:cNvCxnSpPr>
          <p:nvPr/>
        </p:nvCxnSpPr>
        <p:spPr>
          <a:xfrm flipV="1">
            <a:off x="3500120" y="4218305"/>
            <a:ext cx="5036820" cy="48387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1750" y="6486525"/>
            <a:ext cx="8116570" cy="285115"/>
            <a:chOff x="50" y="10215"/>
            <a:chExt cx="12782" cy="4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" y="10215"/>
              <a:ext cx="12686" cy="3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0" y="10230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上海元锐光学科技有限公司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42" y="10215"/>
              <a:ext cx="484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电话:021-58226613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47699" y="15416"/>
            <a:ext cx="1450416" cy="1235946"/>
            <a:chOff x="16798" y="-236"/>
            <a:chExt cx="2447" cy="26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" y="-236"/>
              <a:ext cx="1802" cy="180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885" y="1568"/>
              <a:ext cx="2360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元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r>
                <a:rPr lang="zh-CN" altLang="en-US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锐</a:t>
              </a:r>
              <a:r>
                <a:rPr lang="en-US" altLang="zh-CN" sz="2000" b="1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</a:t>
              </a:r>
              <a:endPara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FULL_TEXT_BEAUTIFY_COPY_ID" val="10"/>
</p:tagLst>
</file>

<file path=ppt/tags/tag10.xml><?xml version="1.0" encoding="utf-8"?>
<p:tagLst xmlns:p="http://schemas.openxmlformats.org/presentationml/2006/main">
  <p:tag name="KSO_WM_FULL_TEXT_BEAUTIFY_COPY_ID" val="17"/>
</p:tagLst>
</file>

<file path=ppt/tags/tag100.xml><?xml version="1.0" encoding="utf-8"?>
<p:tagLst xmlns:p="http://schemas.openxmlformats.org/presentationml/2006/main">
  <p:tag name="KSO_WM_UNIT_TABLE_BEAUTIFY" val="smartTable{828438ee-281d-4ec8-a8f2-b22aa6ee779c}"/>
</p:tagLst>
</file>

<file path=ppt/tags/tag10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2.xml><?xml version="1.0" encoding="utf-8"?>
<p:tagLst xmlns:p="http://schemas.openxmlformats.org/presentationml/2006/main">
  <p:tag name="KSO_WM_FULL_TEXT_BEAUTIFY_COPY_ID" val="3"/>
</p:tagLst>
</file>

<file path=ppt/tags/tag103.xml><?xml version="1.0" encoding="utf-8"?>
<p:tagLst xmlns:p="http://schemas.openxmlformats.org/presentationml/2006/main">
  <p:tag name="KSO_WM_FULL_TEXT_BEAUTIFY_COPY_ID" val="10"/>
</p:tagLst>
</file>

<file path=ppt/tags/tag104.xml><?xml version="1.0" encoding="utf-8"?>
<p:tagLst xmlns:p="http://schemas.openxmlformats.org/presentationml/2006/main">
  <p:tag name="KSO_WM_UNIT_TABLE_BEAUTIFY" val="smartTable{a7ce2e45-7cd4-4c2f-902a-d77ec029d9c6}"/>
</p:tagLst>
</file>

<file path=ppt/tags/tag10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6.xml><?xml version="1.0" encoding="utf-8"?>
<p:tagLst xmlns:p="http://schemas.openxmlformats.org/presentationml/2006/main">
  <p:tag name="KSO_WM_FULL_TEXT_BEAUTIFY_COPY_ID" val="3"/>
</p:tagLst>
</file>

<file path=ppt/tags/tag107.xml><?xml version="1.0" encoding="utf-8"?>
<p:tagLst xmlns:p="http://schemas.openxmlformats.org/presentationml/2006/main">
  <p:tag name="KSO_WM_FULL_TEXT_BEAUTIFY_COPY_ID" val="10"/>
</p:tagLst>
</file>

<file path=ppt/tags/tag108.xml><?xml version="1.0" encoding="utf-8"?>
<p:tagLst xmlns:p="http://schemas.openxmlformats.org/presentationml/2006/main">
  <p:tag name="KSO_WM_UNIT_TABLE_BEAUTIFY" val="smartTable{64bda6d8-833b-4b70-9917-76627ff0d319}"/>
</p:tagLst>
</file>

<file path=ppt/tags/tag10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.xml><?xml version="1.0" encoding="utf-8"?>
<p:tagLst xmlns:p="http://schemas.openxmlformats.org/presentationml/2006/main">
  <p:tag name="KSO_WM_FULL_TEXT_BEAUTIFY_COPY_ID" val="10"/>
</p:tagLst>
</file>

<file path=ppt/tags/tag110.xml><?xml version="1.0" encoding="utf-8"?>
<p:tagLst xmlns:p="http://schemas.openxmlformats.org/presentationml/2006/main">
  <p:tag name="KSO_WM_FULL_TEXT_BEAUTIFY_COPY_ID" val="3"/>
</p:tagLst>
</file>

<file path=ppt/tags/tag111.xml><?xml version="1.0" encoding="utf-8"?>
<p:tagLst xmlns:p="http://schemas.openxmlformats.org/presentationml/2006/main">
  <p:tag name="KSO_WM_FULL_TEXT_BEAUTIFY_COPY_ID" val="10"/>
</p:tagLst>
</file>

<file path=ppt/tags/tag112.xml><?xml version="1.0" encoding="utf-8"?>
<p:tagLst xmlns:p="http://schemas.openxmlformats.org/presentationml/2006/main">
  <p:tag name="KSO_WM_UNIT_TABLE_BEAUTIFY" val="smartTable{4b5393c3-0320-47c9-a765-700260556999}"/>
</p:tagLst>
</file>

<file path=ppt/tags/tag1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4.xml><?xml version="1.0" encoding="utf-8"?>
<p:tagLst xmlns:p="http://schemas.openxmlformats.org/presentationml/2006/main">
  <p:tag name="KSO_WM_FULL_TEXT_BEAUTIFY_COPY_ID" val="3"/>
</p:tagLst>
</file>

<file path=ppt/tags/tag115.xml><?xml version="1.0" encoding="utf-8"?>
<p:tagLst xmlns:p="http://schemas.openxmlformats.org/presentationml/2006/main">
  <p:tag name="KSO_WM_FULL_TEXT_BEAUTIFY_COPY_ID" val="10"/>
</p:tagLst>
</file>

<file path=ppt/tags/tag116.xml><?xml version="1.0" encoding="utf-8"?>
<p:tagLst xmlns:p="http://schemas.openxmlformats.org/presentationml/2006/main">
  <p:tag name="KSO_WM_UNIT_TABLE_BEAUTIFY" val="smartTable{2f871cd6-8473-4682-9fc5-733f7ae50449}"/>
  <p:tag name="TABLE_ENDDRAG_ORIGIN_RECT" val="787*430"/>
  <p:tag name="TABLE_ENDDRAG_RECT" val="70*67*787*430"/>
</p:tagLst>
</file>

<file path=ppt/tags/tag11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8.xml><?xml version="1.0" encoding="utf-8"?>
<p:tagLst xmlns:p="http://schemas.openxmlformats.org/presentationml/2006/main">
  <p:tag name="KSO_WM_FULL_TEXT_BEAUTIFY_COPY_ID" val="3"/>
</p:tagLst>
</file>

<file path=ppt/tags/tag119.xml><?xml version="1.0" encoding="utf-8"?>
<p:tagLst xmlns:p="http://schemas.openxmlformats.org/presentationml/2006/main">
  <p:tag name="KSO_WM_UNIT_TABLE_BEAUTIFY" val="smartTable{c074a8d2-c084-4de8-87e3-21524059b82e}"/>
  <p:tag name="TABLE_ENDDRAG_ORIGIN_RECT" val="265*433"/>
  <p:tag name="TABLE_ENDDRAG_RECT" val="602*56*265*433"/>
</p:tagLst>
</file>

<file path=ppt/tags/tag12.xml><?xml version="1.0" encoding="utf-8"?>
<p:tagLst xmlns:p="http://schemas.openxmlformats.org/presentationml/2006/main">
  <p:tag name="KSO_WM_FULL_TEXT_BEAUTIFY_COPY_ID" val="17"/>
</p:tagLst>
</file>

<file path=ppt/tags/tag12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1.xml><?xml version="1.0" encoding="utf-8"?>
<p:tagLst xmlns:p="http://schemas.openxmlformats.org/presentationml/2006/main">
  <p:tag name="KSO_WM_FULL_TEXT_BEAUTIFY_COPY_ID" val="3"/>
</p:tagLst>
</file>

<file path=ppt/tags/tag122.xml><?xml version="1.0" encoding="utf-8"?>
<p:tagLst xmlns:p="http://schemas.openxmlformats.org/presentationml/2006/main">
  <p:tag name="KSO_WM_UNIT_TABLE_BEAUTIFY" val="smartTable{45510059-c4dc-453f-a9eb-1e8ee33257f5}"/>
</p:tagLst>
</file>

<file path=ppt/tags/tag12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4.xml><?xml version="1.0" encoding="utf-8"?>
<p:tagLst xmlns:p="http://schemas.openxmlformats.org/presentationml/2006/main">
  <p:tag name="KSO_WM_FULL_TEXT_BEAUTIFY_COPY_ID" val="3"/>
</p:tagLst>
</file>

<file path=ppt/tags/tag125.xml><?xml version="1.0" encoding="utf-8"?>
<p:tagLst xmlns:p="http://schemas.openxmlformats.org/presentationml/2006/main">
  <p:tag name="KSO_WM_UNIT_TABLE_BEAUTIFY" val="smartTable{bca75c91-e5c5-42d8-9b80-37bdb0e79edf}"/>
</p:tagLst>
</file>

<file path=ppt/tags/tag12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7.xml><?xml version="1.0" encoding="utf-8"?>
<p:tagLst xmlns:p="http://schemas.openxmlformats.org/presentationml/2006/main">
  <p:tag name="KSO_WM_FULL_TEXT_BEAUTIFY_COPY_ID" val="3"/>
</p:tagLst>
</file>

<file path=ppt/tags/tag128.xml><?xml version="1.0" encoding="utf-8"?>
<p:tagLst xmlns:p="http://schemas.openxmlformats.org/presentationml/2006/main">
  <p:tag name="KSO_WM_FULL_TEXT_BEAUTIFY_COPY_ID" val="10"/>
</p:tagLst>
</file>

<file path=ppt/tags/tag129.xml><?xml version="1.0" encoding="utf-8"?>
<p:tagLst xmlns:p="http://schemas.openxmlformats.org/presentationml/2006/main">
  <p:tag name="KSO_WM_UNIT_TABLE_BEAUTIFY" val="smartTable{dbc3c577-ec3d-4b70-9fb4-caacb888c973}"/>
  <p:tag name="TABLE_ENDDRAG_ORIGIN_RECT" val="771*343"/>
  <p:tag name="TABLE_ENDDRAG_RECT" val="73*62*771*343"/>
</p:tagLst>
</file>

<file path=ppt/tags/tag13.xml><?xml version="1.0" encoding="utf-8"?>
<p:tagLst xmlns:p="http://schemas.openxmlformats.org/presentationml/2006/main">
  <p:tag name="KSO_WM_FULL_TEXT_BEAUTIFY_COPY_ID" val="10"/>
</p:tagLst>
</file>

<file path=ppt/tags/tag13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1.xml><?xml version="1.0" encoding="utf-8"?>
<p:tagLst xmlns:p="http://schemas.openxmlformats.org/presentationml/2006/main">
  <p:tag name="KSO_WPP_MARK_KEY" val="405559ca-607b-42b2-9bdc-9efc3d230d2f"/>
  <p:tag name="COMMONDATA" val="eyJoZGlkIjoiNDlmOWQ1MDY2ZDhjOTBiZTIyNWU0ODgyNDQ5YjllNmYifQ=="/>
  <p:tag name="commondata" val="eyJoZGlkIjoiY2ZjMWUzZmViYTEwYjYyMGRhMWM2OWExMjY2ODkzMjIifQ=="/>
</p:tagLst>
</file>

<file path=ppt/tags/tag14.xml><?xml version="1.0" encoding="utf-8"?>
<p:tagLst xmlns:p="http://schemas.openxmlformats.org/presentationml/2006/main">
  <p:tag name="KSO_WM_FULL_TEXT_BEAUTIFY_COPY_ID" val="17"/>
</p:tagLst>
</file>

<file path=ppt/tags/tag15.xml><?xml version="1.0" encoding="utf-8"?>
<p:tagLst xmlns:p="http://schemas.openxmlformats.org/presentationml/2006/main">
  <p:tag name="KSO_WM_FULL_TEXT_BEAUTIFY_COPY_ID" val="10"/>
</p:tagLst>
</file>

<file path=ppt/tags/tag16.xml><?xml version="1.0" encoding="utf-8"?>
<p:tagLst xmlns:p="http://schemas.openxmlformats.org/presentationml/2006/main">
  <p:tag name="KSO_WM_FULL_TEXT_BEAUTIFY_COPY_ID" val="17"/>
</p:tagLst>
</file>

<file path=ppt/tags/tag17.xml><?xml version="1.0" encoding="utf-8"?>
<p:tagLst xmlns:p="http://schemas.openxmlformats.org/presentationml/2006/main">
  <p:tag name="KSO_WM_FULL_TEXT_BEAUTIFY_COPY_ID" val="10"/>
</p:tagLst>
</file>

<file path=ppt/tags/tag18.xml><?xml version="1.0" encoding="utf-8"?>
<p:tagLst xmlns:p="http://schemas.openxmlformats.org/presentationml/2006/main">
  <p:tag name="KSO_WM_FULL_TEXT_BEAUTIFY_COPY_ID" val="17"/>
</p:tagLst>
</file>

<file path=ppt/tags/tag19.xml><?xml version="1.0" encoding="utf-8"?>
<p:tagLst xmlns:p="http://schemas.openxmlformats.org/presentationml/2006/main">
  <p:tag name="KSO_WM_FULL_TEXT_BEAUTIFY_COPY_ID" val="10"/>
</p:tagLst>
</file>

<file path=ppt/tags/tag2.xml><?xml version="1.0" encoding="utf-8"?>
<p:tagLst xmlns:p="http://schemas.openxmlformats.org/presentationml/2006/main">
  <p:tag name="KSO_WM_FULL_TEXT_BEAUTIFY_COPY_ID" val="17"/>
</p:tagLst>
</file>

<file path=ppt/tags/tag20.xml><?xml version="1.0" encoding="utf-8"?>
<p:tagLst xmlns:p="http://schemas.openxmlformats.org/presentationml/2006/main">
  <p:tag name="KSO_WM_FULL_TEXT_BEAUTIFY_COPY_ID" val="17"/>
</p:tagLst>
</file>

<file path=ppt/tags/tag21.xml><?xml version="1.0" encoding="utf-8"?>
<p:tagLst xmlns:p="http://schemas.openxmlformats.org/presentationml/2006/main">
  <p:tag name="KSO_WM_FULL_TEXT_BEAUTIFY_COPY_ID" val="10"/>
</p:tagLst>
</file>

<file path=ppt/tags/tag22.xml><?xml version="1.0" encoding="utf-8"?>
<p:tagLst xmlns:p="http://schemas.openxmlformats.org/presentationml/2006/main">
  <p:tag name="KSO_WM_FULL_TEXT_BEAUTIFY_COPY_ID" val="17"/>
</p:tagLst>
</file>

<file path=ppt/tags/tag23.xml><?xml version="1.0" encoding="utf-8"?>
<p:tagLst xmlns:p="http://schemas.openxmlformats.org/presentationml/2006/main">
  <p:tag name="KSO_WM_FULL_TEXT_BEAUTIFY_COPY_ID" val="10"/>
</p:tagLst>
</file>

<file path=ppt/tags/tag24.xml><?xml version="1.0" encoding="utf-8"?>
<p:tagLst xmlns:p="http://schemas.openxmlformats.org/presentationml/2006/main">
  <p:tag name="KSO_WM_FULL_TEXT_BEAUTIFY_COPY_ID" val="17"/>
</p:tagLst>
</file>

<file path=ppt/tags/tag25.xml><?xml version="1.0" encoding="utf-8"?>
<p:tagLst xmlns:p="http://schemas.openxmlformats.org/presentationml/2006/main">
  <p:tag name="KSO_WM_FULL_TEXT_BEAUTIFY_COPY_ID" val="10"/>
</p:tagLst>
</file>

<file path=ppt/tags/tag26.xml><?xml version="1.0" encoding="utf-8"?>
<p:tagLst xmlns:p="http://schemas.openxmlformats.org/presentationml/2006/main">
  <p:tag name="KSO_WM_FULL_TEXT_BEAUTIFY_COPY_ID" val="17"/>
</p:tagLst>
</file>

<file path=ppt/tags/tag27.xml><?xml version="1.0" encoding="utf-8"?>
<p:tagLst xmlns:p="http://schemas.openxmlformats.org/presentationml/2006/main">
  <p:tag name="KSO_WM_UNIT_PLACING_PICTURE_USER_VIEWPORT" val="{&quot;height&quot;:10800,&quot;width&quot;:12986.4}"/>
</p:tagLst>
</file>

<file path=ppt/tags/tag28.xml><?xml version="1.0" encoding="utf-8"?>
<p:tagLst xmlns:p="http://schemas.openxmlformats.org/presentationml/2006/main">
  <p:tag name="KSO_WM_FULL_TEXT_BEAUTIFY_COPY_ID" val="10"/>
</p:tagLst>
</file>

<file path=ppt/tags/tag29.xml><?xml version="1.0" encoding="utf-8"?>
<p:tagLst xmlns:p="http://schemas.openxmlformats.org/presentationml/2006/main">
  <p:tag name="KSO_WM_FULL_TEXT_BEAUTIFY_COPY_ID" val="10"/>
</p:tagLst>
</file>

<file path=ppt/tags/tag3.xml><?xml version="1.0" encoding="utf-8"?>
<p:tagLst xmlns:p="http://schemas.openxmlformats.org/presentationml/2006/main">
  <p:tag name="KSO_WM_FULL_TEXT_BEAUTIFY_COPY_ID" val="10"/>
</p:tagLst>
</file>

<file path=ppt/tags/tag30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FULL_TEXT_BEAUTIFY_COPY_ID" val="17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49.xml><?xml version="1.0" encoding="utf-8"?>
<p:tagLst xmlns:p="http://schemas.openxmlformats.org/presentationml/2006/main">
  <p:tag name="KSO_WM_UNIT_TABLE_BEAUTIFY" val="smartTable{e3a1e6ac-eadf-4daa-b7c1-17f8ff342625}"/>
  <p:tag name="TABLE_ENDDRAG_ORIGIN_RECT" val="784*422"/>
  <p:tag name="TABLE_ENDDRAG_RECT" val="50*71*784*422"/>
</p:tagLst>
</file>

<file path=ppt/tags/tag5.xml><?xml version="1.0" encoding="utf-8"?>
<p:tagLst xmlns:p="http://schemas.openxmlformats.org/presentationml/2006/main">
  <p:tag name="KSO_WM_FULL_TEXT_BEAUTIFY_COPY_ID" val="10"/>
</p:tagLst>
</file>

<file path=ppt/tags/tag50.xml><?xml version="1.0" encoding="utf-8"?>
<p:tagLst xmlns:p="http://schemas.openxmlformats.org/presentationml/2006/main">
  <p:tag name="KSO_WM_FULL_TEXT_BEAUTIFY_COPY_ID" val="3"/>
</p:tagLst>
</file>

<file path=ppt/tags/tag51.xml><?xml version="1.0" encoding="utf-8"?>
<p:tagLst xmlns:p="http://schemas.openxmlformats.org/presentationml/2006/main">
  <p:tag name="KSO_WM_FULL_TEXT_BEAUTIFY_COPY_ID" val="10"/>
</p:tagLst>
</file>

<file path=ppt/tags/tag52.xml><?xml version="1.0" encoding="utf-8"?>
<p:tagLst xmlns:p="http://schemas.openxmlformats.org/presentationml/2006/main">
  <p:tag name="KSO_WM_UNIT_PLACING_PICTURE_USER_VIEWPORT" val="{&quot;height&quot;:7261,&quot;width&quot;:5971}"/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FULL_TEXT_BEAUTIFY_COPY_ID" val="17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62.xml><?xml version="1.0" encoding="utf-8"?>
<p:tagLst xmlns:p="http://schemas.openxmlformats.org/presentationml/2006/main">
  <p:tag name="KSO_WM_FULL_TEXT_BEAUTIFY_COPY_ID" val="3"/>
</p:tagLst>
</file>

<file path=ppt/tags/tag63.xml><?xml version="1.0" encoding="utf-8"?>
<p:tagLst xmlns:p="http://schemas.openxmlformats.org/presentationml/2006/main">
  <p:tag name="KSO_WM_FULL_TEXT_BEAUTIFY_COPY_ID" val="10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66.xml><?xml version="1.0" encoding="utf-8"?>
<p:tagLst xmlns:p="http://schemas.openxmlformats.org/presentationml/2006/main">
  <p:tag name="KSO_WM_FULL_TEXT_BEAUTIFY_COPY_ID" val="3"/>
</p:tagLst>
</file>

<file path=ppt/tags/tag67.xml><?xml version="1.0" encoding="utf-8"?>
<p:tagLst xmlns:p="http://schemas.openxmlformats.org/presentationml/2006/main">
  <p:tag name="KSO_WM_FULL_TEXT_BEAUTIFY_COPY_ID" val="10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FULL_TEXT_BEAUTIFY_COPY_ID" val="10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78.xml><?xml version="1.0" encoding="utf-8"?>
<p:tagLst xmlns:p="http://schemas.openxmlformats.org/presentationml/2006/main">
  <p:tag name="KSO_WM_FULL_TEXT_BEAUTIFY_COPY_ID" val="3"/>
</p:tagLst>
</file>

<file path=ppt/tags/tag79.xml><?xml version="1.0" encoding="utf-8"?>
<p:tagLst xmlns:p="http://schemas.openxmlformats.org/presentationml/2006/main">
  <p:tag name="KSO_WM_FULL_TEXT_BEAUTIFY_COPY_ID" val="10"/>
</p:tagLst>
</file>

<file path=ppt/tags/tag8.xml><?xml version="1.0" encoding="utf-8"?>
<p:tagLst xmlns:p="http://schemas.openxmlformats.org/presentationml/2006/main">
  <p:tag name="KSO_WM_FULL_TEXT_BEAUTIFY_COPY_ID" val="17"/>
</p:tagLst>
</file>

<file path=ppt/tags/tag80.xml><?xml version="1.0" encoding="utf-8"?>
<p:tagLst xmlns:p="http://schemas.openxmlformats.org/presentationml/2006/main">
  <p:tag name="KSO_WM_UNIT_TABLE_BEAUTIFY" val="smartTable{41b2be70-d322-49b8-b3da-cd5823e41bf2}"/>
</p:tagLst>
</file>

<file path=ppt/tags/tag8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82.xml><?xml version="1.0" encoding="utf-8"?>
<p:tagLst xmlns:p="http://schemas.openxmlformats.org/presentationml/2006/main">
  <p:tag name="KSO_WM_FULL_TEXT_BEAUTIFY_COPY_ID" val="3"/>
</p:tagLst>
</file>

<file path=ppt/tags/tag83.xml><?xml version="1.0" encoding="utf-8"?>
<p:tagLst xmlns:p="http://schemas.openxmlformats.org/presentationml/2006/main">
  <p:tag name="KSO_WM_FULL_TEXT_BEAUTIFY_COPY_ID" val="10"/>
</p:tagLst>
</file>

<file path=ppt/tags/tag84.xml><?xml version="1.0" encoding="utf-8"?>
<p:tagLst xmlns:p="http://schemas.openxmlformats.org/presentationml/2006/main">
  <p:tag name="KSO_WM_UNIT_TABLE_BEAUTIFY" val="smartTable{fd54db51-199c-484a-a720-d2b79402c9ae}"/>
</p:tagLst>
</file>

<file path=ppt/tags/tag8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86.xml><?xml version="1.0" encoding="utf-8"?>
<p:tagLst xmlns:p="http://schemas.openxmlformats.org/presentationml/2006/main">
  <p:tag name="KSO_WM_FULL_TEXT_BEAUTIFY_COPY_ID" val="3"/>
</p:tagLst>
</file>

<file path=ppt/tags/tag87.xml><?xml version="1.0" encoding="utf-8"?>
<p:tagLst xmlns:p="http://schemas.openxmlformats.org/presentationml/2006/main">
  <p:tag name="KSO_WM_FULL_TEXT_BEAUTIFY_COPY_ID" val="10"/>
</p:tagLst>
</file>

<file path=ppt/tags/tag88.xml><?xml version="1.0" encoding="utf-8"?>
<p:tagLst xmlns:p="http://schemas.openxmlformats.org/presentationml/2006/main">
  <p:tag name="KSO_WM_UNIT_TABLE_BEAUTIFY" val="smartTable{cc70e703-b204-42ff-97ff-dd1a3c73f83e}"/>
</p:tagLst>
</file>

<file path=ppt/tags/tag8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.xml><?xml version="1.0" encoding="utf-8"?>
<p:tagLst xmlns:p="http://schemas.openxmlformats.org/presentationml/2006/main">
  <p:tag name="KSO_WM_FULL_TEXT_BEAUTIFY_COPY_ID" val="10"/>
</p:tagLst>
</file>

<file path=ppt/tags/tag90.xml><?xml version="1.0" encoding="utf-8"?>
<p:tagLst xmlns:p="http://schemas.openxmlformats.org/presentationml/2006/main">
  <p:tag name="KSO_WM_FULL_TEXT_BEAUTIFY_COPY_ID" val="3"/>
</p:tagLst>
</file>

<file path=ppt/tags/tag91.xml><?xml version="1.0" encoding="utf-8"?>
<p:tagLst xmlns:p="http://schemas.openxmlformats.org/presentationml/2006/main">
  <p:tag name="KSO_WM_FULL_TEXT_BEAUTIFY_COPY_ID" val="10"/>
</p:tagLst>
</file>

<file path=ppt/tags/tag92.xml><?xml version="1.0" encoding="utf-8"?>
<p:tagLst xmlns:p="http://schemas.openxmlformats.org/presentationml/2006/main">
  <p:tag name="KSO_WM_UNIT_TABLE_BEAUTIFY" val="smartTable{a9fcc26a-38e1-4eac-b36d-64577cf536f7}"/>
</p:tagLst>
</file>

<file path=ppt/tags/tag9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4.xml><?xml version="1.0" encoding="utf-8"?>
<p:tagLst xmlns:p="http://schemas.openxmlformats.org/presentationml/2006/main">
  <p:tag name="KSO_WM_FULL_TEXT_BEAUTIFY_COPY_ID" val="3"/>
</p:tagLst>
</file>

<file path=ppt/tags/tag95.xml><?xml version="1.0" encoding="utf-8"?>
<p:tagLst xmlns:p="http://schemas.openxmlformats.org/presentationml/2006/main">
  <p:tag name="KSO_WM_FULL_TEXT_BEAUTIFY_COPY_ID" val="10"/>
</p:tagLst>
</file>

<file path=ppt/tags/tag96.xml><?xml version="1.0" encoding="utf-8"?>
<p:tagLst xmlns:p="http://schemas.openxmlformats.org/presentationml/2006/main">
  <p:tag name="KSO_WM_UNIT_TABLE_BEAUTIFY" val="smartTable{af3c83f1-44ac-4bc3-bac5-27811b2880cc}"/>
</p:tagLst>
</file>

<file path=ppt/tags/tag9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8.xml><?xml version="1.0" encoding="utf-8"?>
<p:tagLst xmlns:p="http://schemas.openxmlformats.org/presentationml/2006/main">
  <p:tag name="KSO_WM_FULL_TEXT_BEAUTIFY_COPY_ID" val="3"/>
</p:tagLst>
</file>

<file path=ppt/tags/tag99.xml><?xml version="1.0" encoding="utf-8"?>
<p:tagLst xmlns:p="http://schemas.openxmlformats.org/presentationml/2006/main">
  <p:tag name="KSO_WM_FULL_TEXT_BEAUTIFY_COPY_ID" val="1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4282</Words>
  <Application>WPS 演示</Application>
  <PresentationFormat/>
  <Paragraphs>1008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22</vt:i4>
      </vt:variant>
    </vt:vector>
  </HeadingPairs>
  <TitlesOfParts>
    <vt:vector size="52" baseType="lpstr">
      <vt:lpstr>Arial</vt:lpstr>
      <vt:lpstr>宋体</vt:lpstr>
      <vt:lpstr>Wingdings</vt:lpstr>
      <vt:lpstr>思源黑体</vt:lpstr>
      <vt:lpstr>黑体</vt:lpstr>
      <vt:lpstr>仿宋</vt:lpstr>
      <vt:lpstr>华文中宋</vt:lpstr>
      <vt:lpstr>等线</vt:lpstr>
      <vt:lpstr>微软雅黑</vt:lpstr>
      <vt:lpstr>Helvetica Neue</vt:lpstr>
      <vt:lpstr>Helvetica Neue Light</vt:lpstr>
      <vt:lpstr>Arial Unicode MS</vt:lpstr>
      <vt:lpstr>Calibri</vt:lpstr>
      <vt:lpstr>华文细黑</vt:lpstr>
      <vt:lpstr>华文行楷</vt:lpstr>
      <vt:lpstr>华文隶书</vt:lpstr>
      <vt:lpstr>华文新魏</vt:lpstr>
      <vt:lpstr>Office theme</vt:lpstr>
      <vt:lpstr>2_Office theme</vt:lpstr>
      <vt:lpstr>4_Office theme</vt:lpstr>
      <vt:lpstr>2_Office theme</vt:lpstr>
      <vt:lpstr>1_Office theme</vt:lpstr>
      <vt:lpstr>16_Office theme</vt:lpstr>
      <vt:lpstr>5_Office theme</vt:lpstr>
      <vt:lpstr>7_Office theme</vt:lpstr>
      <vt:lpstr>8_Office theme</vt:lpstr>
      <vt:lpstr>3_Office theme</vt:lpstr>
      <vt:lpstr>10_Office theme</vt:lpstr>
      <vt:lpstr>11_Office theme</vt:lpstr>
      <vt:lpstr>15_Office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WPS_1692065962</cp:lastModifiedBy>
  <cp:revision>42</cp:revision>
  <dcterms:created xsi:type="dcterms:W3CDTF">2023-07-04T05:41:00Z</dcterms:created>
  <dcterms:modified xsi:type="dcterms:W3CDTF">2024-10-15T06:33:34Z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2023-07-13T05:41:41Z</vt:filetime>
  </property>
  <property fmtid="{D5CDD505-2E9C-101B-9397-08002B2CF9AE}" pid="4" name="ICV">
    <vt:lpwstr>60A4FBEBC5724129A241BC714B002364_13</vt:lpwstr>
  </property>
  <property fmtid="{D5CDD505-2E9C-101B-9397-08002B2CF9AE}" pid="5" name="KSOProductBuildVer">
    <vt:lpwstr>2052-12.1.0.18276</vt:lpwstr>
  </property>
</Properties>
</file>