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7" r:id="rId5"/>
    <p:sldMasterId id="2147483701" r:id="rId6"/>
    <p:sldMasterId id="2147483715" r:id="rId7"/>
  </p:sldMasterIdLst>
  <p:notesMasterIdLst>
    <p:notesMasterId r:id="rId9"/>
  </p:notesMasterIdLst>
  <p:handoutMasterIdLst>
    <p:handoutMasterId r:id="rId45"/>
  </p:handoutMasterIdLst>
  <p:sldIdLst>
    <p:sldId id="2772" r:id="rId8"/>
    <p:sldId id="3055" r:id="rId10"/>
    <p:sldId id="2707" r:id="rId11"/>
    <p:sldId id="2784" r:id="rId12"/>
    <p:sldId id="3121" r:id="rId13"/>
    <p:sldId id="3122" r:id="rId14"/>
    <p:sldId id="3123" r:id="rId15"/>
    <p:sldId id="3137" r:id="rId16"/>
    <p:sldId id="3138" r:id="rId17"/>
    <p:sldId id="3139" r:id="rId18"/>
    <p:sldId id="3140" r:id="rId19"/>
    <p:sldId id="3141" r:id="rId20"/>
    <p:sldId id="3142" r:id="rId21"/>
    <p:sldId id="3143" r:id="rId22"/>
    <p:sldId id="3144" r:id="rId23"/>
    <p:sldId id="3145" r:id="rId24"/>
    <p:sldId id="3147" r:id="rId25"/>
    <p:sldId id="3148" r:id="rId26"/>
    <p:sldId id="3149" r:id="rId27"/>
    <p:sldId id="3151" r:id="rId28"/>
    <p:sldId id="3152" r:id="rId29"/>
    <p:sldId id="3153" r:id="rId30"/>
    <p:sldId id="3154" r:id="rId31"/>
    <p:sldId id="3155" r:id="rId32"/>
    <p:sldId id="3156" r:id="rId33"/>
    <p:sldId id="3160" r:id="rId34"/>
    <p:sldId id="3161" r:id="rId35"/>
    <p:sldId id="3162" r:id="rId36"/>
    <p:sldId id="3163" r:id="rId37"/>
    <p:sldId id="3165" r:id="rId38"/>
    <p:sldId id="3164" r:id="rId39"/>
    <p:sldId id="3166" r:id="rId40"/>
    <p:sldId id="3167" r:id="rId41"/>
    <p:sldId id="3168" r:id="rId42"/>
    <p:sldId id="2711" r:id="rId43"/>
    <p:sldId id="2757" r:id="rId44"/>
  </p:sldIdLst>
  <p:sldSz cx="12192000" cy="6858000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1224284-8750-4B8F-B9C2-B60B62C70E6B}">
          <p14:sldIdLst>
            <p14:sldId id="2772"/>
            <p14:sldId id="3055"/>
            <p14:sldId id="2707"/>
            <p14:sldId id="2784"/>
            <p14:sldId id="3121"/>
            <p14:sldId id="3122"/>
            <p14:sldId id="3123"/>
            <p14:sldId id="3137"/>
            <p14:sldId id="3138"/>
            <p14:sldId id="3139"/>
            <p14:sldId id="3140"/>
            <p14:sldId id="3141"/>
            <p14:sldId id="3142"/>
            <p14:sldId id="3143"/>
            <p14:sldId id="3144"/>
            <p14:sldId id="3145"/>
            <p14:sldId id="3147"/>
            <p14:sldId id="3148"/>
            <p14:sldId id="3149"/>
            <p14:sldId id="3151"/>
            <p14:sldId id="3152"/>
            <p14:sldId id="3153"/>
            <p14:sldId id="3154"/>
            <p14:sldId id="3155"/>
            <p14:sldId id="3156"/>
            <p14:sldId id="3160"/>
            <p14:sldId id="3161"/>
            <p14:sldId id="3162"/>
            <p14:sldId id="3163"/>
            <p14:sldId id="3165"/>
            <p14:sldId id="3164"/>
            <p14:sldId id="3166"/>
            <p14:sldId id="3167"/>
            <p14:sldId id="3168"/>
            <p14:sldId id="2711"/>
            <p14:sldId id="2757"/>
          </p14:sldIdLst>
        </p14:section>
        <p14:section name="无标题节" id="{4AFB3A38-0D32-418E-8468-E6A7803A917B}">
          <p14:sldIdLst/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3" name="Author" initials="A" lastIdx="1" clrIdx="2"/>
  <p:cmAuthor id="0" name="wyb" initials="w" lastIdx="1" clrIdx="0"/>
  <p:cmAuthor id="1" name="HESHILONG" initials="H" lastIdx="3" clrIdx="0"/>
  <p:cmAuthor id="4" name="Deanna Schuler (Bookey Consulting)" initials="D" lastIdx="2" clrIdx="0"/>
  <p:cmAuthor id="5" name="moliemylin" initials="m" lastIdx="1" clrIdx="0"/>
  <p:cmAuthor id="6" name="Xinxchen" initials="X" lastIdx="2" clrIdx="0"/>
  <p:cmAuthor id="7" name="S0209388" initials="S" lastIdx="0" clrIdx="0"/>
  <p:cmAuthor id="8" name="ShiauHuaSun" initials="S" lastIdx="3" clrIdx="0"/>
  <p:cmAuthor id="9" name="happyyao" initials="h" lastIdx="0" clrIdx="0"/>
  <p:cmAuthor id="10" name="jiantingchen" initials="j" lastIdx="4" clrIdx="1"/>
  <p:cmAuthor id="11" name="x1029157" initials="x" lastIdx="1" clrIdx="0"/>
  <p:cmAuthor id="12" name="zhipeng" initials="z" lastIdx="1" clrIdx="0"/>
  <p:cmAuthor id="13" name="Paula White (Silver Fox)" initials="P" lastIdx="4" clrIdx="0"/>
  <p:cmAuthor id="14" name="x0923560" initials="x" lastIdx="1" clrIdx="0"/>
  <p:cmAuthor id="15" name="zzhen.wang" initials="z" lastIdx="1" clrIdx="0"/>
  <p:cmAuthor id="18" name="auo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7AB78"/>
    <a:srgbClr val="E7E6E6"/>
    <a:srgbClr val="ED7D31"/>
    <a:srgbClr val="F37A29"/>
    <a:srgbClr val="D6680F"/>
    <a:srgbClr val="BF835A"/>
    <a:srgbClr val="FF9900"/>
    <a:srgbClr val="333F50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98" autoAdjust="0"/>
    <p:restoredTop sz="88628" autoAdjust="0"/>
  </p:normalViewPr>
  <p:slideViewPr>
    <p:cSldViewPr snapToGrid="0">
      <p:cViewPr varScale="1">
        <p:scale>
          <a:sx n="93" d="100"/>
          <a:sy n="93" d="100"/>
        </p:scale>
        <p:origin x="16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0" Type="http://schemas.openxmlformats.org/officeDocument/2006/relationships/tags" Target="tags/tag249.xml"/><Relationship Id="rId5" Type="http://schemas.openxmlformats.org/officeDocument/2006/relationships/slideMaster" Target="slideMasters/slideMaster4.xml"/><Relationship Id="rId49" Type="http://schemas.openxmlformats.org/officeDocument/2006/relationships/commentAuthors" Target="commentAuthors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handoutMaster" Target="handoutMasters/handoutMaster1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0" Type="http://schemas.openxmlformats.org/officeDocument/2006/relationships/slide" Target="slides/slide32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/>
              <a:t>博视源企业宣传画册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/>
              <a:t>博视源企业宣传画册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66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72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78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84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2023-02-18</a:t>
            </a:r>
            <a:endParaRPr lang="en-US" altLang="zh-CN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95325" y="32321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项目使用注意事项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Project </a:t>
            </a:r>
            <a:r>
              <a:rPr 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U</a:t>
            </a:r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sage</a:t>
            </a:r>
            <a:r>
              <a:rPr 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 P</a:t>
            </a:r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recautions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3"/>
            </p:custDataLst>
          </p:nvPr>
        </p:nvSpPr>
        <p:spPr>
          <a:xfrm>
            <a:off x="299085" y="646049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" name="任意多边形 1"/>
          <p:cNvSpPr/>
          <p:nvPr userDrawn="1">
            <p:custDataLst>
              <p:tags r:id="rId4"/>
            </p:custDataLst>
          </p:nvPr>
        </p:nvSpPr>
        <p:spPr>
          <a:xfrm>
            <a:off x="155575" y="313690"/>
            <a:ext cx="384810" cy="689610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2023-02-18</a:t>
            </a:r>
            <a:endParaRPr lang="en-US" altLang="zh-CN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95325" y="32321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项目使用注意事项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Project </a:t>
            </a:r>
            <a:r>
              <a:rPr 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U</a:t>
            </a:r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sage</a:t>
            </a:r>
            <a:r>
              <a:rPr 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 P</a:t>
            </a:r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recautions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3"/>
            </p:custDataLst>
          </p:nvPr>
        </p:nvSpPr>
        <p:spPr>
          <a:xfrm>
            <a:off x="299085" y="646049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" name="任意多边形 1"/>
          <p:cNvSpPr/>
          <p:nvPr userDrawn="1">
            <p:custDataLst>
              <p:tags r:id="rId4"/>
            </p:custDataLst>
          </p:nvPr>
        </p:nvSpPr>
        <p:spPr>
          <a:xfrm>
            <a:off x="155575" y="313690"/>
            <a:ext cx="384810" cy="689610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2023-02-18</a:t>
            </a:r>
            <a:endParaRPr lang="en-US" altLang="zh-CN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95325" y="32321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项目使用注意事项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Project </a:t>
            </a:r>
            <a:r>
              <a:rPr 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U</a:t>
            </a:r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sage</a:t>
            </a:r>
            <a:r>
              <a:rPr 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 P</a:t>
            </a:r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recautions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3"/>
            </p:custDataLst>
          </p:nvPr>
        </p:nvSpPr>
        <p:spPr>
          <a:xfrm>
            <a:off x="299085" y="646049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" name="任意多边形 1"/>
          <p:cNvSpPr/>
          <p:nvPr userDrawn="1">
            <p:custDataLst>
              <p:tags r:id="rId4"/>
            </p:custDataLst>
          </p:nvPr>
        </p:nvSpPr>
        <p:spPr>
          <a:xfrm>
            <a:off x="155575" y="313690"/>
            <a:ext cx="384810" cy="689610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  <a:endPara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 dirty="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  <a:endParaRPr lang="en-US" altLang="zh-CN" sz="1000" dirty="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  <a:endParaRPr lang="zh-CN" altLang="en-US" sz="1000">
              <a:solidFill>
                <a:schemeClr val="bg1">
                  <a:lumMod val="50000"/>
                </a:schemeClr>
              </a:solidFill>
              <a:latin typeface="思源黑体" panose="020B0400000000000000" charset="-122"/>
              <a:ea typeface="思源黑体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2023-02-18</a:t>
            </a:r>
            <a:endParaRPr lang="en-US" altLang="zh-CN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695325" y="32321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40404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项目使用注意事项</a:t>
            </a:r>
            <a:endParaRPr lang="zh-CN" altLang="en-US" sz="2800">
              <a:solidFill>
                <a:srgbClr val="40404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Project </a:t>
            </a:r>
            <a:r>
              <a:rPr 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U</a:t>
            </a:r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sage</a:t>
            </a:r>
            <a:r>
              <a:rPr lang="en-US"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 P</a:t>
            </a:r>
            <a:r>
              <a:rPr sz="1200">
                <a:solidFill>
                  <a:srgbClr val="404040">
                    <a:alpha val="7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recautions</a:t>
            </a:r>
            <a:endParaRPr sz="1200">
              <a:solidFill>
                <a:srgbClr val="404040">
                  <a:alpha val="7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3"/>
            </p:custDataLst>
          </p:nvPr>
        </p:nvSpPr>
        <p:spPr>
          <a:xfrm>
            <a:off x="299085" y="6460490"/>
            <a:ext cx="1144714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销售热线：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0086-592-6077810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企业官网：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www.xmbsy.net     </a:t>
            </a:r>
            <a:r>
              <a:rPr lang="zh-CN" altLang="en-US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</a:t>
            </a:r>
            <a:r>
              <a:rPr lang="en-US" altLang="zh-CN" sz="1200">
                <a:solidFill>
                  <a:srgbClr val="404040">
                    <a:alpha val="2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</a:t>
            </a:r>
            <a:endParaRPr lang="zh-CN" altLang="en-US" sz="1200">
              <a:solidFill>
                <a:srgbClr val="404040">
                  <a:alpha val="20000"/>
                </a:srgb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" name="任意多边形 1"/>
          <p:cNvSpPr/>
          <p:nvPr userDrawn="1">
            <p:custDataLst>
              <p:tags r:id="rId4"/>
            </p:custDataLst>
          </p:nvPr>
        </p:nvSpPr>
        <p:spPr>
          <a:xfrm>
            <a:off x="155575" y="313690"/>
            <a:ext cx="384810" cy="689610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4" Type="http://schemas.openxmlformats.org/officeDocument/2006/relationships/theme" Target="../theme/theme5.xml"/><Relationship Id="rId1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0.xml"/><Relationship Id="rId7" Type="http://schemas.openxmlformats.org/officeDocument/2006/relationships/slideLayout" Target="../slideLayouts/slideLayout69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4" Type="http://schemas.openxmlformats.org/officeDocument/2006/relationships/theme" Target="../theme/theme6.xml"/><Relationship Id="rId1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644B-2C09-4D17-8744-A9015C9421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6.xml"/><Relationship Id="rId6" Type="http://schemas.openxmlformats.org/officeDocument/2006/relationships/tags" Target="../tags/tag12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6.xml"/><Relationship Id="rId5" Type="http://schemas.openxmlformats.org/officeDocument/2006/relationships/tags" Target="../tags/tag129.xml"/><Relationship Id="rId4" Type="http://schemas.openxmlformats.org/officeDocument/2006/relationships/image" Target="../media/image20.png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6.xml"/><Relationship Id="rId5" Type="http://schemas.openxmlformats.org/officeDocument/2006/relationships/tags" Target="../tags/tag133.xml"/><Relationship Id="rId4" Type="http://schemas.openxmlformats.org/officeDocument/2006/relationships/image" Target="../media/image21.png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6.xml"/><Relationship Id="rId5" Type="http://schemas.openxmlformats.org/officeDocument/2006/relationships/tags" Target="../tags/tag137.xml"/><Relationship Id="rId4" Type="http://schemas.openxmlformats.org/officeDocument/2006/relationships/image" Target="../media/image22.png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6.xml"/><Relationship Id="rId5" Type="http://schemas.openxmlformats.org/officeDocument/2006/relationships/tags" Target="../tags/tag141.xml"/><Relationship Id="rId4" Type="http://schemas.openxmlformats.org/officeDocument/2006/relationships/image" Target="../media/image23.png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6.xml"/><Relationship Id="rId5" Type="http://schemas.openxmlformats.org/officeDocument/2006/relationships/tags" Target="../tags/tag145.xml"/><Relationship Id="rId4" Type="http://schemas.openxmlformats.org/officeDocument/2006/relationships/image" Target="../media/image24.png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6.xml"/><Relationship Id="rId5" Type="http://schemas.openxmlformats.org/officeDocument/2006/relationships/tags" Target="../tags/tag149.xml"/><Relationship Id="rId4" Type="http://schemas.openxmlformats.org/officeDocument/2006/relationships/image" Target="../media/image25.png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ags" Target="../tags/tag146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6.xml"/><Relationship Id="rId5" Type="http://schemas.openxmlformats.org/officeDocument/2006/relationships/tags" Target="../tags/tag153.xml"/><Relationship Id="rId4" Type="http://schemas.openxmlformats.org/officeDocument/2006/relationships/image" Target="../media/image26.png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6.xml"/><Relationship Id="rId6" Type="http://schemas.openxmlformats.org/officeDocument/2006/relationships/tags" Target="../tags/tag15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6.xml"/><Relationship Id="rId5" Type="http://schemas.openxmlformats.org/officeDocument/2006/relationships/tags" Target="../tags/tag161.xml"/><Relationship Id="rId4" Type="http://schemas.openxmlformats.org/officeDocument/2006/relationships/image" Target="../media/image29.png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6.xml"/><Relationship Id="rId5" Type="http://schemas.openxmlformats.org/officeDocument/2006/relationships/tags" Target="../tags/tag165.xml"/><Relationship Id="rId4" Type="http://schemas.openxmlformats.org/officeDocument/2006/relationships/image" Target="../media/image30.png"/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6.xml"/><Relationship Id="rId5" Type="http://schemas.openxmlformats.org/officeDocument/2006/relationships/tags" Target="../tags/tag169.xml"/><Relationship Id="rId4" Type="http://schemas.openxmlformats.org/officeDocument/2006/relationships/image" Target="../media/image31.png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6.xml"/><Relationship Id="rId5" Type="http://schemas.openxmlformats.org/officeDocument/2006/relationships/tags" Target="../tags/tag173.xml"/><Relationship Id="rId4" Type="http://schemas.openxmlformats.org/officeDocument/2006/relationships/image" Target="../media/image32.png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6.xml"/><Relationship Id="rId5" Type="http://schemas.openxmlformats.org/officeDocument/2006/relationships/tags" Target="../tags/tag177.xml"/><Relationship Id="rId4" Type="http://schemas.openxmlformats.org/officeDocument/2006/relationships/image" Target="../media/image33.png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tags" Target="../tags/tag174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6.xml"/><Relationship Id="rId5" Type="http://schemas.openxmlformats.org/officeDocument/2006/relationships/tags" Target="../tags/tag181.xml"/><Relationship Id="rId4" Type="http://schemas.openxmlformats.org/officeDocument/2006/relationships/image" Target="../media/image34.png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6.xml"/><Relationship Id="rId5" Type="http://schemas.openxmlformats.org/officeDocument/2006/relationships/tags" Target="../tags/tag185.xml"/><Relationship Id="rId4" Type="http://schemas.openxmlformats.org/officeDocument/2006/relationships/image" Target="../media/image35.png"/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6.xml"/><Relationship Id="rId4" Type="http://schemas.openxmlformats.org/officeDocument/2006/relationships/tags" Target="../tags/tag189.xml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6.xml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56.xml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tags" Target="../tags/tag194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image" Target="../media/image37.emf"/><Relationship Id="rId5" Type="http://schemas.openxmlformats.org/officeDocument/2006/relationships/tags" Target="../tags/tag201.xml"/><Relationship Id="rId4" Type="http://schemas.openxmlformats.org/officeDocument/2006/relationships/image" Target="../media/image36.emf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0" Type="http://schemas.openxmlformats.org/officeDocument/2006/relationships/slideLayout" Target="../slideLayouts/slideLayout56.xml"/><Relationship Id="rId1" Type="http://schemas.openxmlformats.org/officeDocument/2006/relationships/tags" Target="../tags/tag198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9.xml"/><Relationship Id="rId3" Type="http://schemas.openxmlformats.org/officeDocument/2006/relationships/image" Target="../media/image10.png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tags" Target="../tags/tag209.xml"/><Relationship Id="rId6" Type="http://schemas.openxmlformats.org/officeDocument/2006/relationships/image" Target="../media/image37.emf"/><Relationship Id="rId5" Type="http://schemas.openxmlformats.org/officeDocument/2006/relationships/tags" Target="../tags/tag208.xml"/><Relationship Id="rId4" Type="http://schemas.openxmlformats.org/officeDocument/2006/relationships/image" Target="../media/image36.emf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2" Type="http://schemas.openxmlformats.org/officeDocument/2006/relationships/slideLayout" Target="../slideLayouts/slideLayout56.xml"/><Relationship Id="rId11" Type="http://schemas.openxmlformats.org/officeDocument/2006/relationships/tags" Target="../tags/tag213.xml"/><Relationship Id="rId10" Type="http://schemas.openxmlformats.org/officeDocument/2006/relationships/tags" Target="../tags/tag212.xml"/><Relationship Id="rId1" Type="http://schemas.openxmlformats.org/officeDocument/2006/relationships/tags" Target="../tags/tag205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tags" Target="../tags/tag218.xml"/><Relationship Id="rId6" Type="http://schemas.openxmlformats.org/officeDocument/2006/relationships/image" Target="../media/image37.emf"/><Relationship Id="rId5" Type="http://schemas.openxmlformats.org/officeDocument/2006/relationships/tags" Target="../tags/tag217.xml"/><Relationship Id="rId4" Type="http://schemas.openxmlformats.org/officeDocument/2006/relationships/image" Target="../media/image36.emf"/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0" Type="http://schemas.openxmlformats.org/officeDocument/2006/relationships/slideLayout" Target="../slideLayouts/slideLayout56.xml"/><Relationship Id="rId1" Type="http://schemas.openxmlformats.org/officeDocument/2006/relationships/tags" Target="../tags/tag214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tags" Target="../tags/tag225.xml"/><Relationship Id="rId6" Type="http://schemas.openxmlformats.org/officeDocument/2006/relationships/image" Target="../media/image37.emf"/><Relationship Id="rId5" Type="http://schemas.openxmlformats.org/officeDocument/2006/relationships/tags" Target="../tags/tag224.xml"/><Relationship Id="rId4" Type="http://schemas.openxmlformats.org/officeDocument/2006/relationships/image" Target="../media/image36.emf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0" Type="http://schemas.openxmlformats.org/officeDocument/2006/relationships/slideLayout" Target="../slideLayouts/slideLayout69.xml"/><Relationship Id="rId1" Type="http://schemas.openxmlformats.org/officeDocument/2006/relationships/tags" Target="../tags/tag221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234.xml"/><Relationship Id="rId8" Type="http://schemas.openxmlformats.org/officeDocument/2006/relationships/tags" Target="../tags/tag233.xml"/><Relationship Id="rId7" Type="http://schemas.openxmlformats.org/officeDocument/2006/relationships/tags" Target="../tags/tag232.xml"/><Relationship Id="rId6" Type="http://schemas.openxmlformats.org/officeDocument/2006/relationships/image" Target="../media/image37.emf"/><Relationship Id="rId5" Type="http://schemas.openxmlformats.org/officeDocument/2006/relationships/tags" Target="../tags/tag231.xml"/><Relationship Id="rId4" Type="http://schemas.openxmlformats.org/officeDocument/2006/relationships/image" Target="../media/image36.emf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2" Type="http://schemas.openxmlformats.org/officeDocument/2006/relationships/slideLayout" Target="../slideLayouts/slideLayout69.xml"/><Relationship Id="rId11" Type="http://schemas.openxmlformats.org/officeDocument/2006/relationships/tags" Target="../tags/tag236.xml"/><Relationship Id="rId10" Type="http://schemas.openxmlformats.org/officeDocument/2006/relationships/tags" Target="../tags/tag235.xml"/><Relationship Id="rId1" Type="http://schemas.openxmlformats.org/officeDocument/2006/relationships/tags" Target="../tags/tag228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243.xml"/><Relationship Id="rId8" Type="http://schemas.openxmlformats.org/officeDocument/2006/relationships/tags" Target="../tags/tag242.xml"/><Relationship Id="rId7" Type="http://schemas.openxmlformats.org/officeDocument/2006/relationships/tags" Target="../tags/tag241.xml"/><Relationship Id="rId6" Type="http://schemas.openxmlformats.org/officeDocument/2006/relationships/image" Target="../media/image37.emf"/><Relationship Id="rId5" Type="http://schemas.openxmlformats.org/officeDocument/2006/relationships/tags" Target="../tags/tag240.xml"/><Relationship Id="rId4" Type="http://schemas.openxmlformats.org/officeDocument/2006/relationships/image" Target="../media/image36.emf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0" Type="http://schemas.openxmlformats.org/officeDocument/2006/relationships/slideLayout" Target="../slideLayouts/slideLayout69.xml"/><Relationship Id="rId1" Type="http://schemas.openxmlformats.org/officeDocument/2006/relationships/tags" Target="../tags/tag237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tags" Target="../tags/tag244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0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tags" Target="../tags/tag107.xml"/><Relationship Id="rId3" Type="http://schemas.openxmlformats.org/officeDocument/2006/relationships/image" Target="../media/image11.png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3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6.xml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6.xml"/><Relationship Id="rId6" Type="http://schemas.openxmlformats.org/officeDocument/2006/relationships/tags" Target="../tags/tag11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6.xml"/><Relationship Id="rId6" Type="http://schemas.openxmlformats.org/officeDocument/2006/relationships/tags" Target="../tags/tag12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0830" y="1925320"/>
            <a:ext cx="9836150" cy="702945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/>
          <a:p>
            <a:pPr algn="l"/>
            <a:r>
              <a:rPr lang="zh-CN" altLang="en-US" sz="4000" spc="600" dirty="0">
                <a:ln w="19050">
                  <a:noFill/>
                  <a:prstDash val="solid"/>
                </a:ln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  <a:cs typeface="阿里巴巴普惠体 Heavy" panose="00020600040101010101" charset="-122"/>
              </a:rPr>
              <a:t>厦门博视源机器视觉技术有限公司</a:t>
            </a:r>
            <a:endParaRPr lang="zh-CN" altLang="en-US" sz="4000" spc="600" dirty="0">
              <a:ln w="19050">
                <a:noFill/>
                <a:prstDash val="solid"/>
              </a:ln>
              <a:solidFill>
                <a:srgbClr val="F37A29"/>
              </a:solidFill>
              <a:latin typeface="汉仪雅酷黑 75W" panose="020B0804020202020204" charset="-122"/>
              <a:ea typeface="汉仪雅酷黑 75W" panose="020B0804020202020204" charset="-122"/>
              <a:cs typeface="阿里巴巴普惠体 Heavy" panose="0002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8140" y="4506595"/>
            <a:ext cx="2138045" cy="412750"/>
          </a:xfrm>
          <a:prstGeom prst="rect">
            <a:avLst/>
          </a:prstGeom>
          <a:solidFill>
            <a:srgbClr val="F37A29">
              <a:alpha val="63000"/>
            </a:srgbClr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pPr algn="l"/>
            <a:r>
              <a:rPr lang="zh-CN" altLang="en-US" b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时间：</a:t>
            </a:r>
            <a:r>
              <a:rPr lang="en-US" altLang="zh-CN" b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2024.11.24</a:t>
            </a:r>
            <a:endParaRPr lang="en-US" altLang="zh-CN" b="1" dirty="0">
              <a:solidFill>
                <a:schemeClr val="bg1"/>
              </a:solidFill>
              <a:highlight>
                <a:srgbClr val="FFFF00"/>
              </a:highligh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2" name="TextBox 5"/>
          <p:cNvSpPr txBox="1"/>
          <p:nvPr/>
        </p:nvSpPr>
        <p:spPr>
          <a:xfrm>
            <a:off x="358140" y="2982595"/>
            <a:ext cx="7559675" cy="641350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/>
          <a:p>
            <a:pPr algn="l"/>
            <a:r>
              <a:rPr lang="zh-CN" altLang="en-US" sz="3600" spc="600" dirty="0">
                <a:ln w="19050">
                  <a:noFill/>
                  <a:prstDash val="solid"/>
                </a:ln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密封圈视觉检测</a:t>
            </a:r>
            <a:endParaRPr lang="zh-CN" altLang="en-US" sz="3600" spc="600" dirty="0">
              <a:ln w="19050">
                <a:noFill/>
                <a:prstDash val="solid"/>
              </a:ln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8140" y="5735320"/>
            <a:ext cx="3507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源于视觉</a:t>
            </a:r>
            <a:r>
              <a:rPr lang="en-US" altLang="zh-CN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,</a:t>
            </a:r>
            <a:r>
              <a:rPr lang="zh-CN" altLang="en-US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不止视觉</a:t>
            </a:r>
            <a:endParaRPr lang="zh-CN" altLang="en-US" sz="2800">
              <a:solidFill>
                <a:srgbClr val="F37A29"/>
              </a:solidFill>
              <a:latin typeface="汉仪雅酷黑 75W" panose="020B0804020202020204" charset="-122"/>
              <a:ea typeface="汉仪雅酷黑 75W" panose="020B0804020202020204" charset="-122"/>
            </a:endParaRPr>
          </a:p>
        </p:txBody>
      </p: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358140" y="5154295"/>
            <a:ext cx="2138680" cy="412750"/>
          </a:xfrm>
          <a:prstGeom prst="rect">
            <a:avLst/>
          </a:prstGeom>
          <a:solidFill>
            <a:srgbClr val="F37A29">
              <a:alpha val="63000"/>
            </a:srgbClr>
          </a:solidFill>
          <a:ln>
            <a:noFill/>
          </a:ln>
        </p:spPr>
        <p:txBody>
          <a:bodyPr wrap="square" anchor="ctr" anchorCtr="1">
            <a:noAutofit/>
          </a:bodyPr>
          <a:p>
            <a:pPr algn="ctr"/>
            <a:r>
              <a:rPr lang="zh-CN" altLang="en-US" b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版本：</a:t>
            </a:r>
            <a:r>
              <a:rPr lang="en-US" altLang="zh-CN" b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V1.0</a:t>
            </a:r>
            <a:endParaRPr lang="en-US" altLang="zh-CN" b="1" dirty="0">
              <a:solidFill>
                <a:schemeClr val="bg1"/>
              </a:solidFill>
              <a:highlight>
                <a:srgbClr val="FFFF00"/>
              </a:highligh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42265" y="6214745"/>
            <a:ext cx="3507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源至精密</a:t>
            </a:r>
            <a:r>
              <a:rPr lang="en-US" altLang="zh-CN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,</a:t>
            </a:r>
            <a:r>
              <a:rPr lang="zh-CN" altLang="en-US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追求卓越</a:t>
            </a:r>
            <a:endParaRPr lang="zh-CN" altLang="en-US" sz="2800">
              <a:solidFill>
                <a:srgbClr val="F37A29"/>
              </a:solidFill>
              <a:latin typeface="汉仪雅酷黑 75W" panose="020B0804020202020204" charset="-122"/>
              <a:ea typeface="汉仪雅酷黑 75W" panose="020B0804020202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ldLvl="0" animBg="1"/>
      <p:bldP spid="2" grpId="0"/>
      <p:bldP spid="1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73405" y="908685"/>
          <a:ext cx="10821670" cy="532257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1432560"/>
                <a:gridCol w="3782060"/>
                <a:gridCol w="1061720"/>
                <a:gridCol w="277812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sym typeface="+mn-ea"/>
                        </a:rPr>
                        <a:t>功能面缺料</a:t>
                      </a:r>
                      <a:endParaRPr lang="zh-CN" altLang="en-US" sz="1600" b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V21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系统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322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工位一正面检测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（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由于产品较大，正面采用双相机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25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00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万像素进行检测，可以检测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775" y="2214880"/>
            <a:ext cx="5050155" cy="40163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88005" y="4568190"/>
            <a:ext cx="775970" cy="44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2589530" y="5094605"/>
            <a:ext cx="498475" cy="5175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7805" y="3535045"/>
            <a:ext cx="2857500" cy="250698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73405" y="908685"/>
          <a:ext cx="10821670" cy="532257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1432560"/>
                <a:gridCol w="3782060"/>
                <a:gridCol w="1061720"/>
                <a:gridCol w="277812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sym typeface="+mn-ea"/>
                        </a:rPr>
                        <a:t>缺料</a:t>
                      </a:r>
                      <a:endParaRPr lang="zh-CN" altLang="en-US" sz="1600" b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V21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系统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322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工位一正面检测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（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缺陷较为明显，可以检测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330" y="2279650"/>
            <a:ext cx="5524500" cy="36671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24380" y="3429000"/>
            <a:ext cx="958850" cy="143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3173095" y="3236595"/>
            <a:ext cx="1130300" cy="6515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73405" y="908685"/>
          <a:ext cx="10821670" cy="532257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1432560"/>
                <a:gridCol w="3782060"/>
                <a:gridCol w="1061720"/>
                <a:gridCol w="277812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sym typeface="+mn-ea"/>
                        </a:rPr>
                        <a:t>缺料</a:t>
                      </a:r>
                      <a:endParaRPr lang="zh-CN" altLang="en-US" sz="1600" b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V21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系统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322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工位一正面检测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（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缺料部分特征不明显，不易检测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470" y="2324735"/>
            <a:ext cx="5784850" cy="35794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139315" y="3820795"/>
            <a:ext cx="986790" cy="128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3230880" y="3504565"/>
            <a:ext cx="699770" cy="5270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73405" y="908685"/>
          <a:ext cx="10821670" cy="532257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1432560"/>
                <a:gridCol w="3782060"/>
                <a:gridCol w="1061720"/>
                <a:gridCol w="277812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sym typeface="+mn-ea"/>
                        </a:rPr>
                        <a:t>进胶口气泡</a:t>
                      </a:r>
                      <a:endParaRPr lang="zh-CN" altLang="en-US" sz="1600" b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V21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系统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322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工位一正面检测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（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可以观测，保证物体表面整洁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60" y="2534285"/>
            <a:ext cx="5083175" cy="334073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819400" y="4012565"/>
            <a:ext cx="144653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4409440" y="3523615"/>
            <a:ext cx="795020" cy="4216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73405" y="908685"/>
          <a:ext cx="10821670" cy="532257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1432560"/>
                <a:gridCol w="3782060"/>
                <a:gridCol w="1061720"/>
                <a:gridCol w="277812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sym typeface="+mn-ea"/>
                        </a:rPr>
                        <a:t>进胶口气泡</a:t>
                      </a:r>
                      <a:endParaRPr lang="zh-CN" altLang="en-US" sz="1600" b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V21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系统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322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工位一正面检测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（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表面清晰，可以检测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170" y="2226310"/>
            <a:ext cx="4638040" cy="38430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867025" y="3667760"/>
            <a:ext cx="1120775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4064635" y="3208020"/>
            <a:ext cx="535940" cy="4019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73405" y="908685"/>
          <a:ext cx="10821670" cy="532257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1432560"/>
                <a:gridCol w="3782060"/>
                <a:gridCol w="1061720"/>
                <a:gridCol w="277812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sym typeface="+mn-ea"/>
                        </a:rPr>
                        <a:t>毛边</a:t>
                      </a:r>
                      <a:endParaRPr lang="zh-CN" altLang="en-US" sz="1600" b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V21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系统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322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工位一正面检测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（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毛边较明显，可识别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2244725" y="3410585"/>
            <a:ext cx="3390265" cy="51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425" y="2658745"/>
            <a:ext cx="5904865" cy="295783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045585" y="2950845"/>
            <a:ext cx="2432685" cy="90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5884545" y="2299335"/>
            <a:ext cx="1340485" cy="5651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73405" y="908685"/>
          <a:ext cx="10821670" cy="532257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1432560"/>
                <a:gridCol w="3782060"/>
                <a:gridCol w="1061720"/>
                <a:gridCol w="277812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sym typeface="+mn-ea"/>
                        </a:rPr>
                        <a:t>侧面缺料</a:t>
                      </a:r>
                      <a:endParaRPr lang="zh-CN" altLang="en-US" sz="1600" b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V21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系统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322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工位二侧面检测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长边（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4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3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由于产品较大，单边采用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2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组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500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万相机进行检测，双边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4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组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相机；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10" y="3107690"/>
            <a:ext cx="6126480" cy="19812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489960" y="3016250"/>
            <a:ext cx="737235" cy="216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4352290" y="2461895"/>
            <a:ext cx="1235710" cy="7759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73405" y="908685"/>
          <a:ext cx="10821670" cy="532257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1432560"/>
                <a:gridCol w="3782060"/>
                <a:gridCol w="1061720"/>
                <a:gridCol w="277812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sym typeface="+mn-ea"/>
                        </a:rPr>
                        <a:t>变形</a:t>
                      </a:r>
                      <a:endParaRPr lang="zh-CN" altLang="en-US" sz="1600" b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V21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系统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322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工位三侧面检测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短边（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可以检测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275" y="2263140"/>
            <a:ext cx="5082540" cy="386334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40840" y="2394585"/>
            <a:ext cx="1253490" cy="338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3058795" y="2625090"/>
            <a:ext cx="1226185" cy="4692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73405" y="908685"/>
          <a:ext cx="10821670" cy="525970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1432560"/>
                <a:gridCol w="4682490"/>
                <a:gridCol w="1377315"/>
                <a:gridCol w="1562100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sym typeface="+mn-ea"/>
                        </a:rPr>
                        <a:t>溢料口毛边</a:t>
                      </a:r>
                      <a:endParaRPr lang="zh-CN" altLang="en-US" sz="1600" b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V21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系统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工位三侧面检测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短边（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5367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可以检测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05" y="2145030"/>
            <a:ext cx="4131945" cy="300609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324610" y="3314065"/>
            <a:ext cx="58420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2062480" y="2776855"/>
            <a:ext cx="565150" cy="8147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585" y="2145030"/>
            <a:ext cx="4112895" cy="30067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65090" y="3390900"/>
            <a:ext cx="517525" cy="92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5813425" y="2672080"/>
            <a:ext cx="565150" cy="8147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73405" y="908685"/>
          <a:ext cx="10821670" cy="532257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1432560"/>
                <a:gridCol w="3782060"/>
                <a:gridCol w="1061720"/>
                <a:gridCol w="277812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sym typeface="+mn-ea"/>
                        </a:rPr>
                        <a:t>丁丁</a:t>
                      </a:r>
                      <a:endParaRPr lang="zh-CN" altLang="en-US" sz="1600" b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V21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系统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322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工位三侧面检测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短边（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产品原图</a:t>
                      </a: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软件处理图（</a:t>
                      </a:r>
                      <a:r>
                        <a:rPr kumimoji="0" lang="en-US" altLang="zh-CN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OK</a:t>
                      </a: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）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可以检测，过短容易与毛边搞混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895" y="2760980"/>
            <a:ext cx="3672840" cy="284988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436495" y="3533140"/>
            <a:ext cx="689610" cy="150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3230880" y="2680970"/>
            <a:ext cx="785495" cy="7569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 flipH="1">
            <a:off x="-10160" y="264795"/>
            <a:ext cx="629920" cy="630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 flipH="1">
            <a:off x="437515" y="543560"/>
            <a:ext cx="518160" cy="467360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756061" y="1601564"/>
            <a:ext cx="2455235" cy="3581620"/>
            <a:chOff x="1050203" y="1628603"/>
            <a:chExt cx="2455235" cy="3581620"/>
          </a:xfrm>
        </p:grpSpPr>
        <p:sp>
          <p:nvSpPr>
            <p:cNvPr id="31" name="MH_Others_1"/>
            <p:cNvSpPr txBox="1"/>
            <p:nvPr>
              <p:custDataLst>
                <p:tags r:id="rId3"/>
              </p:custDataLst>
            </p:nvPr>
          </p:nvSpPr>
          <p:spPr>
            <a:xfrm>
              <a:off x="1509314" y="1628603"/>
              <a:ext cx="1228725" cy="3581620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square" lIns="0" tIns="0" rIns="0" bIns="0" rtlCol="0" anchor="ctr" anchorCtr="0">
              <a:spAutoFit/>
            </a:bodyPr>
            <a:lstStyle/>
            <a:p>
              <a:pPr algn="ctr" defTabSz="86487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990" b="1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目录</a:t>
              </a:r>
              <a:endParaRPr lang="zh-CN" altLang="en-US" sz="7990" b="1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32" name="MH_Others_2"/>
            <p:cNvSpPr txBox="1"/>
            <p:nvPr>
              <p:custDataLst>
                <p:tags r:id="rId4"/>
              </p:custDataLst>
            </p:nvPr>
          </p:nvSpPr>
          <p:spPr>
            <a:xfrm rot="5400000">
              <a:off x="-277623" y="3309739"/>
              <a:ext cx="3114122" cy="4584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8648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980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CONTENTS</a:t>
              </a:r>
              <a:endParaRPr lang="en-US" altLang="zh-CN" sz="2980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041850" y="2627705"/>
              <a:ext cx="46358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|</a:t>
              </a:r>
              <a:endParaRPr lang="en-US" altLang="zh-CN" sz="9600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788025" y="1013153"/>
            <a:ext cx="3380105" cy="4715182"/>
            <a:chOff x="5323982" y="1721787"/>
            <a:chExt cx="2796801" cy="3129268"/>
          </a:xfrm>
        </p:grpSpPr>
        <p:sp>
          <p:nvSpPr>
            <p:cNvPr id="15" name="TextBox 2"/>
            <p:cNvSpPr>
              <a:spLocks noChangeArrowheads="1"/>
            </p:cNvSpPr>
            <p:nvPr/>
          </p:nvSpPr>
          <p:spPr bwMode="auto">
            <a:xfrm>
              <a:off x="6068180" y="1779726"/>
              <a:ext cx="1158240" cy="2444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项目概况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3" name="TextBox 2"/>
            <p:cNvSpPr>
              <a:spLocks noChangeArrowheads="1"/>
            </p:cNvSpPr>
            <p:nvPr/>
          </p:nvSpPr>
          <p:spPr bwMode="auto">
            <a:xfrm>
              <a:off x="6070601" y="2324843"/>
              <a:ext cx="1423883" cy="2444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设备结构说明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0" name="TextBox 2"/>
            <p:cNvSpPr>
              <a:spLocks noChangeArrowheads="1"/>
            </p:cNvSpPr>
            <p:nvPr/>
          </p:nvSpPr>
          <p:spPr bwMode="auto">
            <a:xfrm>
              <a:off x="6026466" y="2892500"/>
              <a:ext cx="2094317" cy="2444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视觉测试分析、</a:t>
              </a:r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总结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3" name="TextBox 2"/>
            <p:cNvSpPr>
              <a:spLocks noChangeArrowheads="1"/>
            </p:cNvSpPr>
            <p:nvPr/>
          </p:nvSpPr>
          <p:spPr bwMode="auto">
            <a:xfrm>
              <a:off x="6070394" y="3441273"/>
              <a:ext cx="951865" cy="2444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视觉架设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TextBox 2"/>
            <p:cNvSpPr>
              <a:spLocks noChangeArrowheads="1"/>
            </p:cNvSpPr>
            <p:nvPr/>
          </p:nvSpPr>
          <p:spPr bwMode="auto">
            <a:xfrm>
              <a:off x="6075855" y="3990088"/>
              <a:ext cx="1572576" cy="2444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视觉方案配置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9" name="TextBox 2"/>
            <p:cNvSpPr>
              <a:spLocks noChangeArrowheads="1"/>
            </p:cNvSpPr>
            <p:nvPr/>
          </p:nvSpPr>
          <p:spPr bwMode="auto">
            <a:xfrm>
              <a:off x="6086363" y="4547209"/>
              <a:ext cx="1562068" cy="2444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charset="-122"/>
                  <a:ea typeface="黑体" panose="02010609060101010101" charset="-122"/>
                </a:rPr>
                <a:t>视觉硬件图纸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5341138" y="1721787"/>
              <a:ext cx="540000" cy="360000"/>
            </a:xfrm>
            <a:prstGeom prst="roundRect">
              <a:avLst/>
            </a:prstGeom>
            <a:solidFill>
              <a:srgbClr val="D6680F"/>
            </a:solidFill>
            <a:ln>
              <a:solidFill>
                <a:srgbClr val="D668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</a:rPr>
                <a:t>1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矩形: 圆角 37"/>
            <p:cNvSpPr/>
            <p:nvPr/>
          </p:nvSpPr>
          <p:spPr>
            <a:xfrm>
              <a:off x="5341138" y="2824606"/>
              <a:ext cx="540000" cy="360000"/>
            </a:xfrm>
            <a:prstGeom prst="roundRect">
              <a:avLst/>
            </a:prstGeom>
            <a:solidFill>
              <a:srgbClr val="D6680F"/>
            </a:solidFill>
            <a:ln>
              <a:solidFill>
                <a:srgbClr val="D668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3</a:t>
              </a:r>
              <a:endParaRPr lang="zh-CN" altLang="en-US" b="1" dirty="0"/>
            </a:p>
          </p:txBody>
        </p:sp>
        <p:sp>
          <p:nvSpPr>
            <p:cNvPr id="44" name="矩形: 圆角 43"/>
            <p:cNvSpPr/>
            <p:nvPr/>
          </p:nvSpPr>
          <p:spPr>
            <a:xfrm>
              <a:off x="5327694" y="3379147"/>
              <a:ext cx="540000" cy="3600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BFBFBF"/>
                  </a:solidFill>
                </a:rPr>
                <a:t>4</a:t>
              </a:r>
              <a:endParaRPr lang="zh-CN" altLang="en-US" b="1" dirty="0">
                <a:solidFill>
                  <a:srgbClr val="BFBFBF"/>
                </a:solidFill>
              </a:endParaRPr>
            </a:p>
          </p:txBody>
        </p:sp>
        <p:sp>
          <p:nvSpPr>
            <p:cNvPr id="45" name="矩形: 圆角 44"/>
            <p:cNvSpPr/>
            <p:nvPr/>
          </p:nvSpPr>
          <p:spPr>
            <a:xfrm>
              <a:off x="5341138" y="2267164"/>
              <a:ext cx="540000" cy="3600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BFBFB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2</a:t>
              </a:r>
              <a:endParaRPr lang="zh-CN" altLang="en-US" b="1" dirty="0">
                <a:solidFill>
                  <a:srgbClr val="BFBFBF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47" name="矩形: 圆角 46"/>
            <p:cNvSpPr/>
            <p:nvPr/>
          </p:nvSpPr>
          <p:spPr>
            <a:xfrm>
              <a:off x="5327694" y="3924524"/>
              <a:ext cx="540000" cy="360000"/>
            </a:xfrm>
            <a:prstGeom prst="roundRect">
              <a:avLst/>
            </a:prstGeom>
            <a:solidFill>
              <a:srgbClr val="D6680F"/>
            </a:solidFill>
            <a:ln>
              <a:solidFill>
                <a:srgbClr val="D668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5</a:t>
              </a:r>
              <a:endParaRPr lang="zh-CN" altLang="en-US" b="1" dirty="0"/>
            </a:p>
          </p:txBody>
        </p:sp>
        <p:sp>
          <p:nvSpPr>
            <p:cNvPr id="67" name="矩形: 圆角 66"/>
            <p:cNvSpPr/>
            <p:nvPr/>
          </p:nvSpPr>
          <p:spPr>
            <a:xfrm>
              <a:off x="5323982" y="4491055"/>
              <a:ext cx="540000" cy="3600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BFBFBF"/>
                  </a:solidFill>
                </a:rPr>
                <a:t>6</a:t>
              </a:r>
              <a:endParaRPr lang="zh-CN" altLang="en-US" b="1" dirty="0">
                <a:solidFill>
                  <a:srgbClr val="BFBFBF"/>
                </a:solidFill>
              </a:endParaRPr>
            </a:p>
          </p:txBody>
        </p: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73405" y="908685"/>
          <a:ext cx="10821670" cy="532257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1432560"/>
                <a:gridCol w="3782060"/>
                <a:gridCol w="1061720"/>
                <a:gridCol w="277812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sym typeface="+mn-ea"/>
                        </a:rPr>
                        <a:t>毛边</a:t>
                      </a:r>
                      <a:endParaRPr lang="en-US" altLang="zh-CN" sz="1600" b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V21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系统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322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工位三侧面检测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短边（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可以检测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680" y="2217420"/>
            <a:ext cx="4587240" cy="401383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893695" y="2307590"/>
            <a:ext cx="1245235" cy="354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4138930" y="2882265"/>
            <a:ext cx="1437005" cy="6127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73405" y="908685"/>
          <a:ext cx="10821670" cy="532257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1432560"/>
                <a:gridCol w="3782060"/>
                <a:gridCol w="1061720"/>
                <a:gridCol w="277812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sym typeface="+mn-ea"/>
                        </a:rPr>
                        <a:t>麻料</a:t>
                      </a:r>
                      <a:endParaRPr lang="zh-CN" altLang="en-US" sz="1600" b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V21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系统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322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工位三侧面检测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短边（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可以检测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350" y="2180590"/>
            <a:ext cx="3282950" cy="405066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27200" y="3218815"/>
            <a:ext cx="843280" cy="10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836930" y="3889375"/>
            <a:ext cx="804545" cy="641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73405" y="908685"/>
          <a:ext cx="10821670" cy="532257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1432560"/>
                <a:gridCol w="3782060"/>
                <a:gridCol w="1061720"/>
                <a:gridCol w="277812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sym typeface="+mn-ea"/>
                        </a:rPr>
                        <a:t>麻料</a:t>
                      </a:r>
                      <a:endParaRPr lang="zh-CN" altLang="en-US" sz="1600" b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V21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系统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322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工位三侧面检测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短边（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无法检测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775" y="2235200"/>
            <a:ext cx="4815840" cy="39960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73405" y="908685"/>
          <a:ext cx="10821670" cy="532257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1432560"/>
                <a:gridCol w="3782060"/>
                <a:gridCol w="1061720"/>
                <a:gridCol w="277812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sym typeface="+mn-ea"/>
                        </a:rPr>
                        <a:t>杂质</a:t>
                      </a:r>
                      <a:endParaRPr lang="zh-CN" altLang="en-US" sz="1600" b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V21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系统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322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工位三侧面检测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短边（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可以检测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815" y="2214245"/>
            <a:ext cx="4084320" cy="401701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459230" y="3937000"/>
            <a:ext cx="938530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913130" y="5057775"/>
            <a:ext cx="517525" cy="5365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73405" y="908685"/>
          <a:ext cx="10821670" cy="532257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1432560"/>
                <a:gridCol w="3782060"/>
                <a:gridCol w="1061720"/>
                <a:gridCol w="277812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sym typeface="+mn-ea"/>
                        </a:rPr>
                        <a:t>杂质</a:t>
                      </a:r>
                      <a:endParaRPr lang="zh-CN" altLang="en-US" sz="1600" b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V21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系统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322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工位三侧面检测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短边（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可以检测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30" y="2225040"/>
            <a:ext cx="4259580" cy="39014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708150" y="2950845"/>
            <a:ext cx="862330" cy="13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807720" y="3707130"/>
            <a:ext cx="833755" cy="7950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73405" y="908685"/>
          <a:ext cx="10821670" cy="532257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1432560"/>
                <a:gridCol w="3782060"/>
                <a:gridCol w="1061720"/>
                <a:gridCol w="277812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sym typeface="+mn-ea"/>
                        </a:rPr>
                        <a:t>毛飞</a:t>
                      </a:r>
                      <a:endParaRPr lang="zh-CN" altLang="en-US" sz="1600" b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V21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系统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322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工位三侧面检测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-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短边（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特征不明显，不易检测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935" y="2529840"/>
            <a:ext cx="4320540" cy="34823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196465" y="4693920"/>
            <a:ext cx="900430" cy="117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1018540" y="5488940"/>
            <a:ext cx="1072515" cy="6032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63791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、视觉方案总结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2" name="表格 1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10235" y="1141730"/>
          <a:ext cx="10286365" cy="528256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95985"/>
                <a:gridCol w="1689100"/>
                <a:gridCol w="3196590"/>
                <a:gridCol w="878840"/>
                <a:gridCol w="3625850"/>
              </a:tblGrid>
              <a:tr h="50419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序号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检测项名称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判定标准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可行性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说明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69024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1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</a:rPr>
                        <a:t>进胶口毛边</a:t>
                      </a:r>
                      <a:endParaRPr lang="zh-CN" altLang="en-US" dirty="0">
                        <a:effectLst/>
                        <a:highlight>
                          <a:srgbClr val="000000">
                            <a:alpha val="0"/>
                          </a:srgbClr>
                        </a:highlight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zh-CN" sz="1600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毛边缺陷长宽</a:t>
                      </a:r>
                      <a:r>
                        <a:rPr lang="en-US" altLang="zh-CN" sz="1600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≥0.3mm*0.3mm</a:t>
                      </a:r>
                      <a:endParaRPr lang="zh-CN" altLang="en-US" dirty="0">
                        <a:effectLst/>
                        <a:highlight>
                          <a:srgbClr val="000000">
                            <a:alpha val="0"/>
                          </a:srgbClr>
                        </a:highlight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毛边突出可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/>
                </a:tc>
              </a:tr>
              <a:tr h="6896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2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sym typeface="+mn-ea"/>
                        </a:rPr>
                        <a:t>杂质</a:t>
                      </a:r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正常杂质可以识别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/>
                </a:tc>
              </a:tr>
              <a:tr h="689610">
                <a:tc>
                  <a:txBody>
                    <a:bodyPr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3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dirty="0">
                          <a:effectLst/>
                          <a:sym typeface="+mn-ea"/>
                        </a:rPr>
                        <a:t>毛边</a:t>
                      </a:r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橡胶需保持表面清洁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/>
                </a:tc>
              </a:tr>
              <a:tr h="689610">
                <a:tc>
                  <a:txBody>
                    <a:bodyPr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4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dirty="0">
                          <a:effectLst/>
                          <a:sym typeface="+mn-ea"/>
                        </a:rPr>
                        <a:t>侧面缺料</a:t>
                      </a:r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不可行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特征过小，无法检测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/>
                </a:tc>
              </a:tr>
              <a:tr h="689610">
                <a:tc>
                  <a:txBody>
                    <a:bodyPr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5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dirty="0">
                          <a:effectLst/>
                          <a:sym typeface="+mn-ea"/>
                        </a:rPr>
                        <a:t>功能面缺胶</a:t>
                      </a:r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6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功能性缺料缺陷长宽</a:t>
                      </a:r>
                      <a:r>
                        <a:rPr lang="en-US" altLang="zh-CN" sz="16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≥0.1mm*0.1mm,</a:t>
                      </a:r>
                      <a:r>
                        <a:rPr lang="zh-CN" altLang="en-US" sz="16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深度</a:t>
                      </a:r>
                      <a:r>
                        <a:rPr lang="en-US" altLang="zh-CN" sz="16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≥0.05mm</a:t>
                      </a:r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可以检测，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2500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万像素进行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/>
                </a:tc>
              </a:tr>
              <a:tr h="132969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备注：测试风险评估，项目风险点说明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kern="1200" dirty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/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63791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2" name="表格 1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10235" y="1141730"/>
          <a:ext cx="10286365" cy="528256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95985"/>
                <a:gridCol w="1689100"/>
                <a:gridCol w="3196590"/>
                <a:gridCol w="878840"/>
                <a:gridCol w="3625850"/>
              </a:tblGrid>
              <a:tr h="50419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序号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检测项名称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判定标准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可行性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说明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69024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6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</a:rPr>
                        <a:t>进料口缺胶</a:t>
                      </a:r>
                      <a:endParaRPr lang="zh-CN" altLang="en-US" dirty="0">
                        <a:effectLst/>
                        <a:highlight>
                          <a:srgbClr val="000000">
                            <a:alpha val="0"/>
                          </a:srgbClr>
                        </a:highlight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zh-CN" altLang="en-US" dirty="0">
                        <a:effectLst/>
                        <a:highlight>
                          <a:srgbClr val="000000">
                            <a:alpha val="0"/>
                          </a:srgbClr>
                        </a:highlight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不可行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特征过小，无法检测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/>
                </a:tc>
              </a:tr>
              <a:tr h="6896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7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sym typeface="+mn-ea"/>
                        </a:rPr>
                        <a:t>变形</a:t>
                      </a:r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/>
                </a:tc>
              </a:tr>
              <a:tr h="689610">
                <a:tc>
                  <a:txBody>
                    <a:bodyPr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8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dirty="0">
                          <a:effectLst/>
                          <a:sym typeface="+mn-ea"/>
                        </a:rPr>
                        <a:t>缺料</a:t>
                      </a:r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过小缺料无法识别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/>
                </a:tc>
              </a:tr>
              <a:tr h="689610">
                <a:tc>
                  <a:txBody>
                    <a:bodyPr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9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dirty="0">
                          <a:effectLst/>
                          <a:sym typeface="+mn-ea"/>
                        </a:rPr>
                        <a:t>进胶口气泡</a:t>
                      </a:r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18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缺陷长宽</a:t>
                      </a:r>
                      <a:r>
                        <a:rPr lang="en-US" altLang="zh-CN" sz="18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≥1mm*1mm</a:t>
                      </a:r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需表面保持清洁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/>
                </a:tc>
              </a:tr>
              <a:tr h="689610">
                <a:tc>
                  <a:txBody>
                    <a:bodyPr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10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dirty="0">
                          <a:effectLst/>
                          <a:sym typeface="+mn-ea"/>
                        </a:rPr>
                        <a:t>溢料口毛边</a:t>
                      </a:r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需要特征明显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/>
                </a:tc>
              </a:tr>
              <a:tr h="132969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备注：测试风险评估，项目风险点说明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kern="1200" dirty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2" name="标题 1"/>
          <p:cNvSpPr txBox="1"/>
          <p:nvPr/>
        </p:nvSpPr>
        <p:spPr>
          <a:xfrm>
            <a:off x="588645" y="390525"/>
            <a:ext cx="363791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、视觉方案总结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83000" y="524510"/>
            <a:ext cx="7214235" cy="196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63791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2" name="表格 1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10235" y="1141730"/>
          <a:ext cx="10286365" cy="528256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95985"/>
                <a:gridCol w="1689100"/>
                <a:gridCol w="3196590"/>
                <a:gridCol w="878840"/>
                <a:gridCol w="3625850"/>
              </a:tblGrid>
              <a:tr h="50419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序号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检测项名称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判定标准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可行性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说明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69024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11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</a:rPr>
                        <a:t>丁丁</a:t>
                      </a:r>
                      <a:endParaRPr lang="zh-CN" altLang="en-US" dirty="0">
                        <a:effectLst/>
                        <a:highlight>
                          <a:srgbClr val="000000">
                            <a:alpha val="0"/>
                          </a:srgbClr>
                        </a:highlight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zh-CN" altLang="en-US" dirty="0">
                        <a:effectLst/>
                        <a:highlight>
                          <a:srgbClr val="000000">
                            <a:alpha val="0"/>
                          </a:srgbClr>
                        </a:highlight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/>
                </a:tc>
              </a:tr>
              <a:tr h="6896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12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sym typeface="+mn-ea"/>
                        </a:rPr>
                        <a:t>内外缺料</a:t>
                      </a:r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/>
                </a:tc>
              </a:tr>
              <a:tr h="689610">
                <a:tc>
                  <a:txBody>
                    <a:bodyPr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13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dirty="0">
                          <a:effectLst/>
                          <a:sym typeface="+mn-ea"/>
                        </a:rPr>
                        <a:t>麻料</a:t>
                      </a:r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不可行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所给样品麻料特征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较小，无法检测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/>
                </a:tc>
              </a:tr>
              <a:tr h="689610">
                <a:tc>
                  <a:txBody>
                    <a:bodyPr/>
                    <a:p>
                      <a:pPr marL="0" algn="ctr" defTabSz="914400" rtl="0" eaLnBrk="1" fontAlgn="ctr" latinLnBrk="0" hangingPunct="1">
                        <a:buNone/>
                      </a:pP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marL="0" algn="ctr" defTabSz="914400" rtl="0" eaLnBrk="1" fontAlgn="b" latinLnBrk="0" hangingPunct="1">
                        <a:buNone/>
                      </a:pP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/>
                </a:tc>
              </a:tr>
              <a:tr h="689610">
                <a:tc>
                  <a:txBody>
                    <a:bodyPr/>
                    <a:p>
                      <a:pPr marL="0" algn="ctr" defTabSz="914400" rtl="0" eaLnBrk="1" fontAlgn="ctr" latinLnBrk="0" hangingPunct="1">
                        <a:buNone/>
                      </a:pP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marL="0" algn="ctr" defTabSz="914400" rtl="0" eaLnBrk="1" fontAlgn="b" latinLnBrk="0" hangingPunct="1">
                        <a:buNone/>
                      </a:pP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/>
                </a:tc>
              </a:tr>
              <a:tr h="132969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备注：测试风险评估，项目风险点说明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kern="1200" dirty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2" name="标题 1"/>
          <p:cNvSpPr txBox="1"/>
          <p:nvPr/>
        </p:nvSpPr>
        <p:spPr>
          <a:xfrm>
            <a:off x="588645" y="390525"/>
            <a:ext cx="363791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、视觉方案总结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4444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、视觉架设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0720" y="850900"/>
          <a:ext cx="10830560" cy="528066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501775"/>
                <a:gridCol w="3913505"/>
                <a:gridCol w="1971040"/>
                <a:gridCol w="3444240"/>
              </a:tblGrid>
              <a:tr h="44386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检测工位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工位一</a:t>
                      </a:r>
                      <a:r>
                        <a:rPr lang="zh-CN" altLang="en-US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正面检测（</a:t>
                      </a:r>
                      <a:r>
                        <a:rPr lang="en-US" altLang="zh-CN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相机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光源参数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检测项内容</a:t>
                      </a:r>
                      <a:r>
                        <a:rPr lang="en-US" altLang="zh-CN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功能面缺胶、杂志、毛边、进胶口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气泡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715">
                <a:tc rowSpan="6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镜头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FA</a:t>
                      </a:r>
                      <a:r>
                        <a:rPr lang="zh-CN" altLang="en-US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镜头（MFA230-S</a:t>
                      </a:r>
                      <a:r>
                        <a:rPr lang="en-US" altLang="zh-CN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50</a:t>
                      </a:r>
                      <a:r>
                        <a:rPr lang="zh-CN" altLang="en-US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）</a:t>
                      </a:r>
                      <a:r>
                        <a:rPr lang="en-US" altLang="zh-CN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*2</a:t>
                      </a:r>
                      <a:endParaRPr lang="en-US" altLang="zh-CN" sz="1400" dirty="0">
                        <a:highlight>
                          <a:srgbClr val="FFFF00"/>
                        </a:highlight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80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MV-CH250-90GM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17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环形光源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453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2.4 µm×2.4 µm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17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X,Y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73mm*50mm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4535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2448*2408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119" name="ALH50" descr="rId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837055" y="2635250"/>
            <a:ext cx="98552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L-DS7" descr="rId3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685" y="4710430"/>
            <a:ext cx="1190625" cy="16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4474845" y="5066665"/>
            <a:ext cx="16211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 sz="1400"/>
          </a:p>
        </p:txBody>
      </p:sp>
      <p:sp>
        <p:nvSpPr>
          <p:cNvPr id="7" name="矩形 6"/>
          <p:cNvSpPr/>
          <p:nvPr/>
        </p:nvSpPr>
        <p:spPr>
          <a:xfrm>
            <a:off x="1842770" y="4895850"/>
            <a:ext cx="153416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842770" y="4972050"/>
            <a:ext cx="133350" cy="7473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087245" y="3309620"/>
            <a:ext cx="516255" cy="23876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ALH50" descr="rId5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2470785" y="2635250"/>
            <a:ext cx="98552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2686050" y="3309620"/>
            <a:ext cx="516255" cy="23876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242945" y="4972050"/>
            <a:ext cx="133350" cy="7473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 flipV="1">
            <a:off x="2820670" y="525145"/>
            <a:ext cx="8051165" cy="69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22220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、项目概况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81050" y="908685"/>
          <a:ext cx="10630535" cy="5041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7015"/>
                <a:gridCol w="360680"/>
                <a:gridCol w="288290"/>
                <a:gridCol w="2843530"/>
                <a:gridCol w="5621020"/>
              </a:tblGrid>
              <a:tr h="48641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项目编号</a:t>
                      </a:r>
                      <a:endParaRPr lang="zh-CN" alt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182245" marR="0" lvl="0" indent="-182245" algn="ctr" defTabSz="914400" rtl="0" eaLnBrk="0" fontAlgn="base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2024112401V1.0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291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effectLst/>
                        </a:rPr>
                        <a:t>客户名称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000" dirty="0">
                        <a:solidFill>
                          <a:schemeClr val="tx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vMerge="1">
                  <a:tcPr/>
                </a:tc>
              </a:tr>
              <a:tr h="6223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effectLst/>
                        </a:rPr>
                        <a:t>设备名称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cs typeface="+mn-cs"/>
                        </a:rPr>
                        <a:t>密封圈视觉检测</a:t>
                      </a:r>
                      <a:endParaRPr kumimoji="0" lang="zh-CN" altLang="en-US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vMerge="1">
                  <a:tcPr/>
                </a:tc>
              </a:tr>
              <a:tr h="397510">
                <a:tc gridSpan="4"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vMerge="1">
                  <a:tcPr/>
                </a:tc>
              </a:tr>
              <a:tr h="82740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effectLst/>
                        </a:rPr>
                        <a:t>检测节拍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离心机上料每分钟</a:t>
                      </a:r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70-80</a:t>
                      </a:r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个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  <a:p>
                      <a:pPr algn="l" fontAlgn="ctr"/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（客户</a:t>
                      </a:r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提供）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vMerge="1">
                  <a:tcPr/>
                </a:tc>
              </a:tr>
              <a:tr h="58229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effectLst/>
                        </a:rPr>
                        <a:t>项目概述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dirty="0">
                          <a:effectLst/>
                        </a:rPr>
                        <a:t>　兼容</a:t>
                      </a:r>
                      <a:r>
                        <a:rPr lang="en-US" altLang="zh-CN" sz="1200" u="none" strike="noStrike" dirty="0">
                          <a:effectLst/>
                        </a:rPr>
                        <a:t>3</a:t>
                      </a:r>
                      <a:r>
                        <a:rPr lang="zh-CN" altLang="en-US" sz="1200" u="none" strike="noStrike" dirty="0">
                          <a:effectLst/>
                        </a:rPr>
                        <a:t>款</a:t>
                      </a:r>
                      <a:r>
                        <a:rPr lang="zh-CN" altLang="en-US" sz="1200" dirty="0">
                          <a:effectLst/>
                          <a:sym typeface="+mn-ea"/>
                        </a:rPr>
                        <a:t>密封圈针对：产品毛边、毛飞、</a:t>
                      </a:r>
                      <a:r>
                        <a:rPr lang="zh-CN" altLang="en-US" sz="1200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sym typeface="+mn-ea"/>
                        </a:rPr>
                        <a:t>进胶口毛边</a:t>
                      </a:r>
                      <a:r>
                        <a:rPr lang="zh-CN" altLang="en-US" sz="1200" dirty="0">
                          <a:effectLst/>
                          <a:sym typeface="+mn-ea"/>
                        </a:rPr>
                        <a:t>、杂质、</a:t>
                      </a:r>
                      <a:r>
                        <a:rPr lang="zh-CN" altLang="en-US" sz="1200" dirty="0">
                          <a:effectLst/>
                          <a:sym typeface="+mn-ea"/>
                        </a:rPr>
                        <a:t>侧面缺料、进胶口缺料、</a:t>
                      </a:r>
                      <a:r>
                        <a:rPr lang="zh-CN" altLang="en-US" sz="1200" dirty="0">
                          <a:effectLst/>
                          <a:sym typeface="+mn-ea"/>
                        </a:rPr>
                        <a:t>缺料、</a:t>
                      </a:r>
                      <a:r>
                        <a:rPr lang="zh-CN" altLang="en-US" sz="1200" dirty="0">
                          <a:effectLst/>
                          <a:sym typeface="+mn-ea"/>
                        </a:rPr>
                        <a:t>丁丁、麻料、变形、进胶口气泡、</a:t>
                      </a:r>
                      <a:r>
                        <a:rPr lang="zh-CN" altLang="en-US" sz="1200" dirty="0">
                          <a:effectLst/>
                          <a:sym typeface="+mn-ea"/>
                        </a:rPr>
                        <a:t>功能面缺料进行检测</a:t>
                      </a:r>
                      <a:endParaRPr lang="en-US" altLang="zh-CN" sz="1200" u="none" strike="noStrike" dirty="0"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83845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具体需求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</a:rPr>
                        <a:t>毛边、</a:t>
                      </a:r>
                      <a:r>
                        <a:rPr lang="zh-CN" altLang="en-US" dirty="0"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sym typeface="+mn-ea"/>
                        </a:rPr>
                        <a:t>进胶口毛边</a:t>
                      </a:r>
                      <a:endParaRPr lang="zh-CN" altLang="en-US" dirty="0">
                        <a:effectLst/>
                        <a:highlight>
                          <a:srgbClr val="000000">
                            <a:alpha val="0"/>
                          </a:srgbClr>
                        </a:highlight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63525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</a:rPr>
                        <a:t>毛飞</a:t>
                      </a:r>
                      <a:endParaRPr lang="zh-CN" altLang="en-US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83845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dirty="0">
                          <a:effectLst/>
                        </a:rPr>
                        <a:t>杂质、丁丁、</a:t>
                      </a:r>
                      <a:r>
                        <a:rPr lang="zh-CN" altLang="en-US" dirty="0">
                          <a:effectLst/>
                        </a:rPr>
                        <a:t>麻料</a:t>
                      </a:r>
                      <a:endParaRPr lang="zh-CN" altLang="en-US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83845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>
                          <a:effectLst/>
                          <a:sym typeface="+mn-ea"/>
                        </a:rPr>
                        <a:t>缺料、侧面缺料、进胶口</a:t>
                      </a:r>
                      <a:r>
                        <a:rPr lang="zh-CN" altLang="en-US" sz="1800" dirty="0">
                          <a:effectLst/>
                          <a:sym typeface="+mn-ea"/>
                        </a:rPr>
                        <a:t>缺料</a:t>
                      </a:r>
                      <a:endParaRPr lang="zh-CN" altLang="en-US" sz="1800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64160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 dirty="0">
                          <a:effectLst/>
                        </a:rPr>
                        <a:t>功能面缺料</a:t>
                      </a:r>
                      <a:endParaRPr lang="zh-CN" altLang="en-US" sz="18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64160">
                <a:tc v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i="0" u="none" strike="noStrike" dirty="0">
                          <a:effectLst/>
                        </a:rPr>
                        <a:t>变形、进胶口</a:t>
                      </a:r>
                      <a:r>
                        <a:rPr lang="zh-CN" altLang="en-US" sz="1800" b="0" i="0" u="none" strike="noStrike" dirty="0">
                          <a:effectLst/>
                        </a:rPr>
                        <a:t>气泡</a:t>
                      </a:r>
                      <a:endParaRPr lang="zh-CN" altLang="en-US" sz="18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t="2599" r="6308" b="10266"/>
          <a:stretch>
            <a:fillRect/>
          </a:stretch>
        </p:blipFill>
        <p:spPr>
          <a:xfrm>
            <a:off x="6882130" y="1062355"/>
            <a:ext cx="3791585" cy="25761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4444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、视觉架设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0720" y="850900"/>
          <a:ext cx="10830560" cy="528066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501775"/>
                <a:gridCol w="3913505"/>
                <a:gridCol w="1971040"/>
                <a:gridCol w="3444240"/>
              </a:tblGrid>
              <a:tr h="44386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检测工位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工位二侧面检测</a:t>
                      </a:r>
                      <a:r>
                        <a:rPr lang="en-US" altLang="zh-CN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-</a:t>
                      </a:r>
                      <a:r>
                        <a:rPr lang="zh-CN" altLang="en-US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长边（</a:t>
                      </a:r>
                      <a:r>
                        <a:rPr lang="en-US" altLang="zh-CN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4</a:t>
                      </a:r>
                      <a:r>
                        <a:rPr lang="zh-CN" altLang="en-US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相机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光源参数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检测项内容</a:t>
                      </a:r>
                      <a:r>
                        <a:rPr lang="en-US" altLang="zh-CN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溢料口毛边、丁丁、麻料、侧面缺料、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毛边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715">
                <a:tc rowSpan="6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镜头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FA</a:t>
                      </a:r>
                      <a:r>
                        <a:rPr lang="zh-CN" altLang="en-US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镜头（MFA230-S</a:t>
                      </a:r>
                      <a:r>
                        <a:rPr lang="en-US" altLang="zh-CN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50</a:t>
                      </a:r>
                      <a:r>
                        <a:rPr lang="zh-CN" altLang="en-US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）</a:t>
                      </a:r>
                      <a:r>
                        <a:rPr lang="en-US" altLang="zh-CN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*4</a:t>
                      </a:r>
                      <a:endParaRPr lang="en-US" altLang="zh-CN" sz="1400" dirty="0">
                        <a:highlight>
                          <a:srgbClr val="FFFF00"/>
                        </a:highlight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80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MV-CA050-120C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17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环形光源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453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2.4 µm×2.4 µm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17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X,Y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70mm*70mm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4535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2448*2408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119" name="ALH50" descr="rId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1069975" y="3361055"/>
            <a:ext cx="86868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L-DS7" descr="rId3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3629660"/>
            <a:ext cx="72834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3943985" y="2202815"/>
            <a:ext cx="16211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 sz="1400"/>
          </a:p>
        </p:txBody>
      </p:sp>
      <p:sp>
        <p:nvSpPr>
          <p:cNvPr id="7" name="矩形 6"/>
          <p:cNvSpPr/>
          <p:nvPr/>
        </p:nvSpPr>
        <p:spPr>
          <a:xfrm flipV="1">
            <a:off x="1853565" y="3724910"/>
            <a:ext cx="2202815" cy="7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853565" y="3801745"/>
            <a:ext cx="95885" cy="15132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829685" y="3820795"/>
            <a:ext cx="114300" cy="149415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rot="16200000">
            <a:off x="1912620" y="3340735"/>
            <a:ext cx="491490" cy="23876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ALH50" descr="rId5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857250" y="3495675"/>
            <a:ext cx="868680" cy="22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 rot="16200000">
            <a:off x="2141220" y="3215005"/>
            <a:ext cx="491490" cy="2190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ALH50" descr="rId5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0235" y="3361055"/>
            <a:ext cx="868680" cy="22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 rot="16200000">
            <a:off x="3919855" y="3369310"/>
            <a:ext cx="491490" cy="2190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16200000">
            <a:off x="4064635" y="3140075"/>
            <a:ext cx="491490" cy="2190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" name="ALH50" descr="rId5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7235" y="3079115"/>
            <a:ext cx="868680" cy="22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4444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、视觉架设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0720" y="850900"/>
          <a:ext cx="10830560" cy="528066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501775"/>
                <a:gridCol w="3913505"/>
                <a:gridCol w="1971040"/>
                <a:gridCol w="3444240"/>
              </a:tblGrid>
              <a:tr h="44386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检测工位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工位三</a:t>
                      </a:r>
                      <a:r>
                        <a:rPr lang="zh-CN" altLang="en-US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侧面检测</a:t>
                      </a:r>
                      <a:r>
                        <a:rPr lang="en-US" altLang="zh-CN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-</a:t>
                      </a:r>
                      <a:r>
                        <a:rPr lang="zh-CN" altLang="en-US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短边（</a:t>
                      </a:r>
                      <a:r>
                        <a:rPr lang="en-US" altLang="zh-CN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相机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光源参数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检测项内容</a:t>
                      </a:r>
                      <a:r>
                        <a:rPr lang="en-US" altLang="zh-CN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毛飞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、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溢料口毛边、丁丁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715">
                <a:tc rowSpan="6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镜头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FA</a:t>
                      </a:r>
                      <a:r>
                        <a:rPr lang="zh-CN" altLang="en-US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镜头（MFA230-S</a:t>
                      </a:r>
                      <a:r>
                        <a:rPr lang="en-US" altLang="zh-CN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50</a:t>
                      </a:r>
                      <a:r>
                        <a:rPr lang="zh-CN" altLang="en-US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）</a:t>
                      </a:r>
                      <a:r>
                        <a:rPr lang="en-US" altLang="zh-CN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*2</a:t>
                      </a:r>
                      <a:endParaRPr lang="en-US" altLang="zh-CN" sz="1400" dirty="0">
                        <a:highlight>
                          <a:srgbClr val="FFFF00"/>
                        </a:highlight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80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MV-CA050-120C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17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环形光源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453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2.4 µm×2.4 µm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17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X,Y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70mm*70mm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4535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2448*2408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119" name="ALH50" descr="rId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493395" y="3440430"/>
            <a:ext cx="868680" cy="36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L-DS7" descr="rId3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1075" y="3581400"/>
            <a:ext cx="1206500" cy="1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3943985" y="2202815"/>
            <a:ext cx="16211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 sz="1400"/>
          </a:p>
        </p:txBody>
      </p:sp>
      <p:sp>
        <p:nvSpPr>
          <p:cNvPr id="7" name="矩形 6"/>
          <p:cNvSpPr/>
          <p:nvPr/>
        </p:nvSpPr>
        <p:spPr>
          <a:xfrm flipV="1">
            <a:off x="1853565" y="3724910"/>
            <a:ext cx="2202815" cy="7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853565" y="3801745"/>
            <a:ext cx="95885" cy="15132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829685" y="3820795"/>
            <a:ext cx="114300" cy="149415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rot="16200000">
            <a:off x="1362075" y="3486150"/>
            <a:ext cx="491490" cy="23876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ALH50" descr="rId5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3765" y="3459480"/>
            <a:ext cx="868680" cy="36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 rot="16200000">
            <a:off x="4056380" y="3524250"/>
            <a:ext cx="491490" cy="23876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4444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、视觉架设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0720" y="850900"/>
          <a:ext cx="10830560" cy="528066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501775"/>
                <a:gridCol w="3913505"/>
                <a:gridCol w="1971040"/>
                <a:gridCol w="3444240"/>
              </a:tblGrid>
              <a:tr h="44386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翻转工位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工位四</a:t>
                      </a:r>
                      <a:r>
                        <a:rPr lang="zh-CN" altLang="en-US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正面检测（</a:t>
                      </a:r>
                      <a:r>
                        <a:rPr lang="en-US" altLang="zh-CN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相机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光源参数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检测项内容</a:t>
                      </a:r>
                      <a:r>
                        <a:rPr lang="en-US" altLang="zh-CN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功能面缺胶、杂志、毛边、进胶口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气泡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715">
                <a:tc rowSpan="6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镜头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FA</a:t>
                      </a:r>
                      <a:r>
                        <a:rPr lang="zh-CN" altLang="en-US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镜头（MFA230-S</a:t>
                      </a:r>
                      <a:r>
                        <a:rPr lang="en-US" altLang="zh-CN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50</a:t>
                      </a:r>
                      <a:r>
                        <a:rPr lang="zh-CN" altLang="en-US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）</a:t>
                      </a:r>
                      <a:r>
                        <a:rPr lang="en-US" altLang="zh-CN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*2</a:t>
                      </a:r>
                      <a:endParaRPr lang="en-US" altLang="zh-CN" sz="1400" dirty="0">
                        <a:highlight>
                          <a:srgbClr val="FFFF00"/>
                        </a:highlight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80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MV-CH250-90GM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17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环形光源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453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2.4 µm×2.4 µm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17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X,Y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73mm*50mm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4535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2448*2408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119" name="ALH50" descr="rId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837055" y="2635250"/>
            <a:ext cx="98552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L-DS7" descr="rId3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685" y="4710430"/>
            <a:ext cx="1190625" cy="16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4474845" y="5066665"/>
            <a:ext cx="16211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 sz="1400"/>
          </a:p>
        </p:txBody>
      </p:sp>
      <p:sp>
        <p:nvSpPr>
          <p:cNvPr id="7" name="矩形 6"/>
          <p:cNvSpPr/>
          <p:nvPr/>
        </p:nvSpPr>
        <p:spPr>
          <a:xfrm>
            <a:off x="1842770" y="4895850"/>
            <a:ext cx="153416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842770" y="4972050"/>
            <a:ext cx="133350" cy="7473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087245" y="3309620"/>
            <a:ext cx="516255" cy="23876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ALH50" descr="rId5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2470785" y="2635250"/>
            <a:ext cx="98552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2686050" y="3309620"/>
            <a:ext cx="516255" cy="23876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242945" y="4972050"/>
            <a:ext cx="133350" cy="7473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4444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、视觉架设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0720" y="850900"/>
          <a:ext cx="10830560" cy="528066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501775"/>
                <a:gridCol w="3913505"/>
                <a:gridCol w="1971040"/>
                <a:gridCol w="3444240"/>
              </a:tblGrid>
              <a:tr h="44386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产品翻转工位：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预留：工位二侧面检测</a:t>
                      </a:r>
                      <a:r>
                        <a:rPr lang="en-US" altLang="zh-CN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-</a:t>
                      </a:r>
                      <a:r>
                        <a:rPr lang="zh-CN" altLang="en-US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长边（</a:t>
                      </a:r>
                      <a:r>
                        <a:rPr lang="en-US" altLang="zh-CN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4</a:t>
                      </a:r>
                      <a:r>
                        <a:rPr lang="zh-CN" altLang="en-US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相机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光源参数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检测项内容</a:t>
                      </a:r>
                      <a:r>
                        <a:rPr lang="en-US" altLang="zh-CN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溢料口毛边、丁丁、麻料、侧面缺料、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毛边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715">
                <a:tc rowSpan="6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镜头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FA</a:t>
                      </a:r>
                      <a:r>
                        <a:rPr lang="zh-CN" altLang="en-US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镜头（MFA230-S</a:t>
                      </a:r>
                      <a:r>
                        <a:rPr lang="en-US" altLang="zh-CN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50</a:t>
                      </a:r>
                      <a:r>
                        <a:rPr lang="zh-CN" altLang="en-US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）</a:t>
                      </a:r>
                      <a:r>
                        <a:rPr lang="en-US" altLang="zh-CN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*4</a:t>
                      </a:r>
                      <a:endParaRPr lang="en-US" altLang="zh-CN" sz="1400" dirty="0">
                        <a:highlight>
                          <a:srgbClr val="FFFF00"/>
                        </a:highlight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80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MV-CA050-120C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17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环形光源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453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2.4 µm×2.4 µm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17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X,Y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70mm*70mm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4535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2448*2408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119" name="ALH50" descr="rId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1069975" y="3361055"/>
            <a:ext cx="86868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L-DS7" descr="rId3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3629660"/>
            <a:ext cx="72834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3943985" y="2202815"/>
            <a:ext cx="16211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 sz="1400"/>
          </a:p>
        </p:txBody>
      </p:sp>
      <p:sp>
        <p:nvSpPr>
          <p:cNvPr id="7" name="矩形 6"/>
          <p:cNvSpPr/>
          <p:nvPr/>
        </p:nvSpPr>
        <p:spPr>
          <a:xfrm flipV="1">
            <a:off x="1853565" y="3724910"/>
            <a:ext cx="2202815" cy="7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853565" y="3801745"/>
            <a:ext cx="95885" cy="15132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829685" y="3820795"/>
            <a:ext cx="114300" cy="149415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rot="16200000">
            <a:off x="1912620" y="3340735"/>
            <a:ext cx="491490" cy="23876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ALH50" descr="rId5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857250" y="3495675"/>
            <a:ext cx="868680" cy="22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 rot="16200000">
            <a:off x="2141220" y="3215005"/>
            <a:ext cx="491490" cy="2190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ALH50" descr="rId5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0235" y="3361055"/>
            <a:ext cx="868680" cy="22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 rot="16200000">
            <a:off x="3919855" y="3369310"/>
            <a:ext cx="491490" cy="2190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16200000">
            <a:off x="4064635" y="3140075"/>
            <a:ext cx="491490" cy="2190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" name="ALH50" descr="rId5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7235" y="3079115"/>
            <a:ext cx="868680" cy="22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20670" y="532130"/>
            <a:ext cx="801243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4444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、视觉架设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0720" y="850900"/>
          <a:ext cx="10830560" cy="528066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501775"/>
                <a:gridCol w="3913505"/>
                <a:gridCol w="1971040"/>
                <a:gridCol w="3444240"/>
              </a:tblGrid>
              <a:tr h="44386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n>
                            <a:noFill/>
                          </a:ln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产品翻转工位：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预留：工位三</a:t>
                      </a:r>
                      <a:r>
                        <a:rPr lang="zh-CN" altLang="en-US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侧面检测</a:t>
                      </a:r>
                      <a:r>
                        <a:rPr lang="en-US" altLang="zh-CN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-</a:t>
                      </a:r>
                      <a:r>
                        <a:rPr lang="zh-CN" altLang="en-US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短边（</a:t>
                      </a:r>
                      <a:r>
                        <a:rPr lang="en-US" altLang="zh-CN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dirty="0"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相机</a:t>
                      </a:r>
                      <a:r>
                        <a:rPr lang="en-US" altLang="zh-CN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&amp;</a:t>
                      </a: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光源参数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检测项内容</a:t>
                      </a:r>
                      <a:r>
                        <a:rPr lang="en-US" altLang="zh-CN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毛飞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、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溢料口毛边、丁丁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715">
                <a:tc rowSpan="6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镜头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FA</a:t>
                      </a:r>
                      <a:r>
                        <a:rPr lang="zh-CN" altLang="en-US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镜头（MFA230-S</a:t>
                      </a:r>
                      <a:r>
                        <a:rPr lang="en-US" altLang="zh-CN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50</a:t>
                      </a:r>
                      <a:r>
                        <a:rPr lang="zh-CN" altLang="en-US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）</a:t>
                      </a:r>
                      <a:r>
                        <a:rPr lang="en-US" altLang="zh-CN" sz="1400" dirty="0">
                          <a:highlight>
                            <a:srgbClr val="FFFF00"/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*2</a:t>
                      </a:r>
                      <a:endParaRPr lang="en-US" altLang="zh-CN" sz="1400" dirty="0">
                        <a:highlight>
                          <a:srgbClr val="FFFF00"/>
                        </a:highlight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80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MV-CA050-120C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17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环形光源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453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2.4 µm×2.4 µm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17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X,Y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）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70mm*70mm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4535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2448*2408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119" name="ALH50" descr="rId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493395" y="3440430"/>
            <a:ext cx="868680" cy="36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L-DS7" descr="rId3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1075" y="3581400"/>
            <a:ext cx="1206500" cy="1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3943985" y="2202815"/>
            <a:ext cx="16211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 sz="1400"/>
          </a:p>
        </p:txBody>
      </p:sp>
      <p:sp>
        <p:nvSpPr>
          <p:cNvPr id="7" name="矩形 6"/>
          <p:cNvSpPr/>
          <p:nvPr/>
        </p:nvSpPr>
        <p:spPr>
          <a:xfrm flipV="1">
            <a:off x="1853565" y="3724910"/>
            <a:ext cx="2202815" cy="7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853565" y="3801745"/>
            <a:ext cx="95885" cy="15132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829685" y="3820795"/>
            <a:ext cx="114300" cy="149415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rot="16200000">
            <a:off x="1362075" y="3486150"/>
            <a:ext cx="491490" cy="23876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ALH50" descr="rId5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3765" y="3459480"/>
            <a:ext cx="868680" cy="36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 rot="16200000">
            <a:off x="4056380" y="3524250"/>
            <a:ext cx="491490" cy="23876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3670300" y="492760"/>
            <a:ext cx="7083425" cy="203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461645" y="263525"/>
            <a:ext cx="3501390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、视觉方案配置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89865" y="908685"/>
          <a:ext cx="11811635" cy="413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6515"/>
                <a:gridCol w="1831975"/>
                <a:gridCol w="3340100"/>
                <a:gridCol w="873325"/>
                <a:gridCol w="1038225"/>
                <a:gridCol w="1392355"/>
                <a:gridCol w="2009140"/>
              </a:tblGrid>
              <a:tr h="45783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货物名称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型号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单位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品牌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9433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主机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AI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主机控制器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600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81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显示器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15.6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寸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600" kern="1200" dirty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/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镜头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lt"/>
                        </a:rPr>
                        <a:t>BSY-MFA110-H50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lt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pcs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4815"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相机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MV-CH250-90GMC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pcs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2500</a:t>
                      </a: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像素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4815">
                <a:tc vMerge="1"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BSY-CA050-10GC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pcs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500</a:t>
                      </a:r>
                      <a:r>
                        <a:rPr lang="zh-CN" altLang="en-US" sz="16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像素</a:t>
                      </a: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4815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光源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BSY-HFS100100-W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pcs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1330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光源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BSY-RS17020-W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pcs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689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光源控制器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BSY-S</a:t>
                      </a:r>
                      <a:r>
                        <a:rPr lang="zh-CN" altLang="en-US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PS24120B-4TD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pcs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" y="4306570"/>
            <a:ext cx="1207135" cy="1207135"/>
          </a:xfrm>
          <a:prstGeom prst="rect">
            <a:avLst/>
          </a:prstGeom>
        </p:spPr>
      </p:pic>
      <p:sp>
        <p:nvSpPr>
          <p:cNvPr id="23" name="TextBox 16"/>
          <p:cNvSpPr txBox="1"/>
          <p:nvPr/>
        </p:nvSpPr>
        <p:spPr>
          <a:xfrm>
            <a:off x="1359941" y="4315088"/>
            <a:ext cx="433156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spc="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厦门博视源机器视觉技术有限公司</a:t>
            </a:r>
            <a:r>
              <a:rPr lang="en-US" altLang="zh-CN" sz="1200" spc="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</a:t>
            </a:r>
            <a:endParaRPr lang="zh-CN" altLang="en-US" sz="1200" spc="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地址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福建省厦门市集美区杏林瑶山路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13-17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号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电话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 0592-6077810 / 15392038593.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邮箱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tulinxiu@xmbsy.net.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邮编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361021.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官网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: http://www.xmbsy.net.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1922780" y="1884680"/>
            <a:ext cx="4648835" cy="1010920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/>
        </p:spPr>
        <p:txBody>
          <a:bodyPr wrap="square" lIns="87764" tIns="43882" rIns="87764" bIns="43882" rtlCol="0">
            <a:spAutoFit/>
          </a:bodyPr>
          <a:lstStyle/>
          <a:p>
            <a:pPr algn="dist"/>
            <a:r>
              <a:rPr lang="zh-CN" altLang="en-US" sz="6000" b="1" spc="600" dirty="0">
                <a:ln w="19050">
                  <a:noFill/>
                  <a:prstDash val="solid"/>
                </a:ln>
                <a:solidFill>
                  <a:srgbClr val="F37A29"/>
                </a:solidFill>
                <a:latin typeface="黑体" panose="02010609060101010101" charset="-122"/>
                <a:ea typeface="黑体" panose="02010609060101010101" charset="-122"/>
                <a:cs typeface="阿里巴巴普惠体 Heavy" panose="00020600040101010101" charset="-122"/>
              </a:rPr>
              <a:t>谢谢观看</a:t>
            </a:r>
            <a:endParaRPr lang="zh-CN" altLang="en-US" sz="6000" b="1" spc="600" dirty="0">
              <a:ln w="19050">
                <a:noFill/>
                <a:prstDash val="solid"/>
              </a:ln>
              <a:solidFill>
                <a:srgbClr val="F37A29"/>
              </a:solidFill>
              <a:latin typeface="黑体" panose="02010609060101010101" charset="-122"/>
              <a:ea typeface="黑体" panose="02010609060101010101" charset="-122"/>
              <a:cs typeface="阿里巴巴普惠体 Heavy" panose="0002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3035" y="5765800"/>
            <a:ext cx="3507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源于视觉</a:t>
            </a:r>
            <a:r>
              <a:rPr lang="en-US" altLang="zh-CN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,</a:t>
            </a:r>
            <a:r>
              <a:rPr lang="zh-CN" altLang="en-US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不止视觉</a:t>
            </a:r>
            <a:endParaRPr lang="zh-CN" altLang="en-US" sz="2800">
              <a:solidFill>
                <a:srgbClr val="F37A29"/>
              </a:solidFill>
              <a:latin typeface="汉仪雅酷黑 75W" panose="020B0804020202020204" charset="-122"/>
              <a:ea typeface="汉仪雅酷黑 75W" panose="020B0804020202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51765" y="6195695"/>
            <a:ext cx="3507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源至精密</a:t>
            </a:r>
            <a:r>
              <a:rPr lang="en-US" altLang="zh-CN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,</a:t>
            </a:r>
            <a:r>
              <a:rPr lang="zh-CN" altLang="en-US" sz="2800">
                <a:solidFill>
                  <a:srgbClr val="F37A29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追求卓越</a:t>
            </a:r>
            <a:endParaRPr lang="zh-CN" altLang="en-US" sz="2800">
              <a:solidFill>
                <a:srgbClr val="F37A29"/>
              </a:solidFill>
              <a:latin typeface="汉仪雅酷黑 75W" panose="020B0804020202020204" charset="-122"/>
              <a:ea typeface="汉仪雅酷黑 75W" panose="020B080402020202020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80695" y="952500"/>
            <a:ext cx="10912475" cy="5303520"/>
            <a:chOff x="1095" y="1773"/>
            <a:chExt cx="17185" cy="8352"/>
          </a:xfrm>
        </p:grpSpPr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1095" y="1773"/>
              <a:ext cx="8380" cy="835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>
                <a:lnSpc>
                  <a:spcPct val="13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一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.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实验室与现场差异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  <a:sym typeface="+mn-ea"/>
                </a:rPr>
                <a:t>评估报告由实验室测试所得，成像效果可能与现场实际成像效果存在一定程度的差异。正式上线使用前，建议先在产线设备上进行测试，待检测系统稳定后再上线使用。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二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.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光学系统适用范围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  <a:sym typeface="+mn-ea"/>
                </a:rPr>
                <a:t>影像系统的光学打光系统是根据待检测产品的缺陷项目进行定制的，对于其要求以外的缺陷项目的特征显现并不一定适用，故无法兼容技术要求以外的检测需求。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三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.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视觉精度干扰因素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  <a:sym typeface="+mn-ea"/>
                </a:rPr>
                <a:t>视觉检测精度是相对于固定的检测区域而言，如若在使用过程中人为的扩大或缩小实际检测区域的范围，将导致影像系统的检测精度发生相应的变化。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四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.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软件检测适用范围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10000"/>
                </a:lnSpc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  <a:sym typeface="+mn-ea"/>
                </a:rPr>
                <a:t>影像系统的检测工具是依据不同产品、不同检测要求以及产线生产人员的使用习惯进行开发的，属于定制化。因此，在系统上线稳定使用后，为保证系统检测的准确性、稳定性，我司不建议临时增加或更改已经确定的缺陷检项目、位置等。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  <a:sym typeface="+mn-ea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4"/>
              </p:custDataLst>
            </p:nvPr>
          </p:nvSpPr>
          <p:spPr>
            <a:xfrm>
              <a:off x="9900" y="1773"/>
              <a:ext cx="8380" cy="835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>
                <a:lnSpc>
                  <a:spcPct val="14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五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.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影像系统适用范围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  <a:sym typeface="+mn-ea"/>
                </a:rPr>
                <a:t>该系统仅能够适用于现场所提供样品的检测，如后续在使用的过程中待测产品的外形尺寸、结构、材质与所提供的实验测试样件不一致时，我司无法保证其产品的最终检出率，若需变更优化，费用由贵司承担。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六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.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现场工作环境要求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无粉尘、无油污、无腐蚀性物质、无强光</a:t>
              </a: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(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如阳光或白炽灯</a:t>
              </a: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)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14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七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.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通讯协议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我司视觉通信协议为</a:t>
              </a: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:IO(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二入八出</a:t>
              </a: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),TCP/IP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自由协议</a:t>
              </a: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,232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串口通讯</a:t>
              </a: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,ModbusTCP/IP/RTU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八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.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服务调试范围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>
                <a:lnSpc>
                  <a:spcPct val="110000"/>
                </a:lnSpc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针对兼容型号、尺寸较多的项目，我司仅提供 1-2 种产品调试服务，并以此作为验收标准，其余的兼容型号，我司提供技术培训，由客户自行调试。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>
                <a:lnSpc>
                  <a:spcPct val="130000"/>
                </a:lnSpc>
              </a:pP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97827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设备结构说明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90" y="826770"/>
            <a:ext cx="5263515" cy="5553710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7522845" y="3311525"/>
            <a:ext cx="901065" cy="409575"/>
          </a:xfrm>
          <a:prstGeom prst="wedgeRoundRectCallout">
            <a:avLst>
              <a:gd name="adj1" fmla="val -161346"/>
              <a:gd name="adj2" fmla="val 2614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振动盘</a:t>
            </a:r>
            <a:endParaRPr lang="zh-CN" altLang="en-US" sz="1600"/>
          </a:p>
        </p:txBody>
      </p:sp>
      <p:sp>
        <p:nvSpPr>
          <p:cNvPr id="4" name="圆角矩形标注 3"/>
          <p:cNvSpPr/>
          <p:nvPr/>
        </p:nvSpPr>
        <p:spPr>
          <a:xfrm>
            <a:off x="381635" y="2668270"/>
            <a:ext cx="929005" cy="409575"/>
          </a:xfrm>
          <a:prstGeom prst="wedgeRoundRectCallout">
            <a:avLst>
              <a:gd name="adj1" fmla="val 125666"/>
              <a:gd name="adj2" fmla="val 2938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筛选机</a:t>
            </a:r>
            <a:endParaRPr lang="zh-CN" altLang="en-US" sz="160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97827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设备结构说明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210" y="825500"/>
            <a:ext cx="6009640" cy="5283835"/>
          </a:xfrm>
          <a:prstGeom prst="rect">
            <a:avLst/>
          </a:prstGeom>
        </p:spPr>
      </p:pic>
      <p:sp>
        <p:nvSpPr>
          <p:cNvPr id="6" name="圆角矩形标注 5"/>
          <p:cNvSpPr/>
          <p:nvPr/>
        </p:nvSpPr>
        <p:spPr>
          <a:xfrm>
            <a:off x="6480175" y="4718685"/>
            <a:ext cx="831215" cy="463550"/>
          </a:xfrm>
          <a:prstGeom prst="wedgeRoundRectCallout">
            <a:avLst>
              <a:gd name="adj1" fmla="val -207689"/>
              <a:gd name="adj2" fmla="val -3455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翻转</a:t>
            </a:r>
            <a:r>
              <a:rPr lang="zh-CN" altLang="en-US" sz="1600"/>
              <a:t>机构</a:t>
            </a:r>
            <a:endParaRPr lang="zh-CN" altLang="en-US" sz="1600"/>
          </a:p>
        </p:txBody>
      </p:sp>
      <p:sp>
        <p:nvSpPr>
          <p:cNvPr id="4" name="圆角矩形标注 3"/>
          <p:cNvSpPr/>
          <p:nvPr/>
        </p:nvSpPr>
        <p:spPr>
          <a:xfrm>
            <a:off x="1696085" y="1603375"/>
            <a:ext cx="994410" cy="566420"/>
          </a:xfrm>
          <a:prstGeom prst="wedgeRoundRectCallout">
            <a:avLst>
              <a:gd name="adj1" fmla="val 228160"/>
              <a:gd name="adj2" fmla="val 1039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产品正面</a:t>
            </a:r>
            <a:r>
              <a:rPr lang="zh-CN" altLang="en-US" sz="1600"/>
              <a:t>检测</a:t>
            </a:r>
            <a:endParaRPr lang="zh-CN" altLang="en-US" sz="1600"/>
          </a:p>
        </p:txBody>
      </p:sp>
      <p:sp>
        <p:nvSpPr>
          <p:cNvPr id="8" name="圆角矩形标注 7"/>
          <p:cNvSpPr/>
          <p:nvPr/>
        </p:nvSpPr>
        <p:spPr>
          <a:xfrm>
            <a:off x="8674735" y="1280795"/>
            <a:ext cx="901065" cy="430530"/>
          </a:xfrm>
          <a:prstGeom prst="wedgeRoundRectCallout">
            <a:avLst>
              <a:gd name="adj1" fmla="val -189112"/>
              <a:gd name="adj2" fmla="val 2562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产品反面</a:t>
            </a:r>
            <a:r>
              <a:rPr lang="zh-CN" altLang="en-US" sz="1600"/>
              <a:t>检测</a:t>
            </a:r>
            <a:endParaRPr lang="zh-CN" altLang="en-US" sz="160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397827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设备结构说明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940" y="772160"/>
            <a:ext cx="7477125" cy="56318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73405" y="908685"/>
          <a:ext cx="10821670" cy="532257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1432560"/>
                <a:gridCol w="3782060"/>
                <a:gridCol w="1061720"/>
                <a:gridCol w="277812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sym typeface="+mn-ea"/>
                        </a:rPr>
                        <a:t>功能面缺料</a:t>
                      </a:r>
                      <a:endParaRPr lang="zh-CN" altLang="en-US" sz="1600" b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V21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系统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322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工位一正面检测（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由于产品较大，正面采用双相机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25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00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万像素进行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检测，可以检测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2531745" y="3514090"/>
            <a:ext cx="1082675" cy="132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1229360" y="4242435"/>
            <a:ext cx="1187450" cy="7950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360" y="2214880"/>
            <a:ext cx="5063490" cy="372300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37585" y="4366895"/>
            <a:ext cx="775970" cy="44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3250565" y="4932045"/>
            <a:ext cx="354330" cy="4883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5285" y="3093085"/>
            <a:ext cx="2901950" cy="271272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893695" y="532130"/>
            <a:ext cx="8003540" cy="120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61645" y="263525"/>
            <a:ext cx="2521585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73405" y="908685"/>
          <a:ext cx="10821670" cy="5322570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767205"/>
                <a:gridCol w="1432560"/>
                <a:gridCol w="3782060"/>
                <a:gridCol w="1061720"/>
                <a:gridCol w="277812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测试项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0000">
                              <a:alpha val="0"/>
                            </a:srgbClr>
                          </a:highlight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sym typeface="+mn-ea"/>
                        </a:rPr>
                        <a:t>功能面缺料</a:t>
                      </a:r>
                      <a:endParaRPr lang="zh-CN" altLang="en-US" sz="1600" b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检测方法：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V21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系统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6322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工位一正面检测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（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组相机）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类型：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highlight>
                          <a:srgbClr val="000000">
                            <a:alpha val="0"/>
                          </a:srgbClr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750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b="1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软件处理图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baseline="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sym typeface="Helvetica Neue" charset="0"/>
                        </a:rPr>
                        <a:t>分析总结</a:t>
                      </a:r>
                      <a:endParaRPr kumimoji="0" lang="zh-CN" altLang="en-US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41775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由于产品较大，正面采用双相机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25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00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万像素进行检测，可以检测</a:t>
                      </a:r>
                      <a:endParaRPr lang="zh-CN" altLang="en-US" sz="14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305" y="2207260"/>
            <a:ext cx="5841365" cy="402399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608580" y="4807585"/>
            <a:ext cx="775970" cy="44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2321560" y="5324475"/>
            <a:ext cx="440055" cy="546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680" y="3303270"/>
            <a:ext cx="3719195" cy="2794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FULL_TEXT_BEAUTIFY_COPY_ID" val="17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FULL_TEXT_BEAUTIFY_COPY_ID" val="3"/>
</p:tagLst>
</file>

<file path=ppt/tags/tag101.xml><?xml version="1.0" encoding="utf-8"?>
<p:tagLst xmlns:p="http://schemas.openxmlformats.org/presentationml/2006/main">
  <p:tag name="KSO_WM_FULL_TEXT_BEAUTIFY_COPY_ID" val="10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05.xml><?xml version="1.0" encoding="utf-8"?>
<p:tagLst xmlns:p="http://schemas.openxmlformats.org/presentationml/2006/main">
  <p:tag name="KSO_WM_FULL_TEXT_BEAUTIFY_COPY_ID" val="3"/>
</p:tagLst>
</file>

<file path=ppt/tags/tag106.xml><?xml version="1.0" encoding="utf-8"?>
<p:tagLst xmlns:p="http://schemas.openxmlformats.org/presentationml/2006/main">
  <p:tag name="KSO_WM_FULL_TEXT_BEAUTIFY_COPY_ID" val="10"/>
</p:tagLst>
</file>

<file path=ppt/tags/tag107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08.xml><?xml version="1.0" encoding="utf-8"?>
<p:tagLst xmlns:p="http://schemas.openxmlformats.org/presentationml/2006/main">
  <p:tag name="KSO_WM_FULL_TEXT_BEAUTIFY_COPY_ID" val="3"/>
</p:tagLst>
</file>

<file path=ppt/tags/tag109.xml><?xml version="1.0" encoding="utf-8"?>
<p:tagLst xmlns:p="http://schemas.openxmlformats.org/presentationml/2006/main">
  <p:tag name="KSO_WM_FULL_TEXT_BEAUTIFY_COPY_ID" val="10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11.xml><?xml version="1.0" encoding="utf-8"?>
<p:tagLst xmlns:p="http://schemas.openxmlformats.org/presentationml/2006/main">
  <p:tag name="KSO_WM_FULL_TEXT_BEAUTIFY_COPY_ID" val="3"/>
</p:tagLst>
</file>

<file path=ppt/tags/tag112.xml><?xml version="1.0" encoding="utf-8"?>
<p:tagLst xmlns:p="http://schemas.openxmlformats.org/presentationml/2006/main">
  <p:tag name="KSO_WM_FULL_TEXT_BEAUTIFY_COPY_ID" val="10"/>
</p:tagLst>
</file>

<file path=ppt/tags/tag11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14.xml><?xml version="1.0" encoding="utf-8"?>
<p:tagLst xmlns:p="http://schemas.openxmlformats.org/presentationml/2006/main">
  <p:tag name="KSO_WM_FULL_TEXT_BEAUTIFY_COPY_ID" val="3"/>
</p:tagLst>
</file>

<file path=ppt/tags/tag115.xml><?xml version="1.0" encoding="utf-8"?>
<p:tagLst xmlns:p="http://schemas.openxmlformats.org/presentationml/2006/main">
  <p:tag name="KSO_WM_FULL_TEXT_BEAUTIFY_COPY_ID" val="10"/>
</p:tagLst>
</file>

<file path=ppt/tags/tag116.xml><?xml version="1.0" encoding="utf-8"?>
<p:tagLst xmlns:p="http://schemas.openxmlformats.org/presentationml/2006/main">
  <p:tag name="KSO_WM_UNIT_TABLE_BEAUTIFY" val="smartTable{5df21ab3-43a9-4ca3-b50f-8802870b395a}"/>
  <p:tag name="TABLE_ENDDRAG_ORIGIN_RECT" val="852*425"/>
  <p:tag name="TABLE_ENDDRAG_RECT" val="45*57*852*425"/>
</p:tagLst>
</file>

<file path=ppt/tags/tag117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18.xml><?xml version="1.0" encoding="utf-8"?>
<p:tagLst xmlns:p="http://schemas.openxmlformats.org/presentationml/2006/main">
  <p:tag name="KSO_WM_FULL_TEXT_BEAUTIFY_COPY_ID" val="3"/>
</p:tagLst>
</file>

<file path=ppt/tags/tag119.xml><?xml version="1.0" encoding="utf-8"?>
<p:tagLst xmlns:p="http://schemas.openxmlformats.org/presentationml/2006/main">
  <p:tag name="KSO_WM_FULL_TEXT_BEAUTIFY_COPY_ID" val="10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TABLE_BEAUTIFY" val="smartTable{5848678b-25ed-47ce-8ea7-c9c6f22dd924}"/>
  <p:tag name="TABLE_ENDDRAG_ORIGIN_RECT" val="852*425"/>
  <p:tag name="TABLE_ENDDRAG_RECT" val="45*57*852*425"/>
</p:tagLst>
</file>

<file path=ppt/tags/tag121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22.xml><?xml version="1.0" encoding="utf-8"?>
<p:tagLst xmlns:p="http://schemas.openxmlformats.org/presentationml/2006/main">
  <p:tag name="KSO_WM_FULL_TEXT_BEAUTIFY_COPY_ID" val="3"/>
</p:tagLst>
</file>

<file path=ppt/tags/tag123.xml><?xml version="1.0" encoding="utf-8"?>
<p:tagLst xmlns:p="http://schemas.openxmlformats.org/presentationml/2006/main">
  <p:tag name="KSO_WM_FULL_TEXT_BEAUTIFY_COPY_ID" val="10"/>
</p:tagLst>
</file>

<file path=ppt/tags/tag124.xml><?xml version="1.0" encoding="utf-8"?>
<p:tagLst xmlns:p="http://schemas.openxmlformats.org/presentationml/2006/main">
  <p:tag name="KSO_WM_UNIT_TABLE_BEAUTIFY" val="smartTable{a5711ecf-7d3b-48fd-8784-3993b7981019}"/>
  <p:tag name="TABLE_ENDDRAG_ORIGIN_RECT" val="852*425"/>
  <p:tag name="TABLE_ENDDRAG_RECT" val="45*57*852*425"/>
</p:tagLst>
</file>

<file path=ppt/tags/tag12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26.xml><?xml version="1.0" encoding="utf-8"?>
<p:tagLst xmlns:p="http://schemas.openxmlformats.org/presentationml/2006/main">
  <p:tag name="KSO_WM_FULL_TEXT_BEAUTIFY_COPY_ID" val="3"/>
</p:tagLst>
</file>

<file path=ppt/tags/tag127.xml><?xml version="1.0" encoding="utf-8"?>
<p:tagLst xmlns:p="http://schemas.openxmlformats.org/presentationml/2006/main">
  <p:tag name="KSO_WM_FULL_TEXT_BEAUTIFY_COPY_ID" val="10"/>
</p:tagLst>
</file>

<file path=ppt/tags/tag128.xml><?xml version="1.0" encoding="utf-8"?>
<p:tagLst xmlns:p="http://schemas.openxmlformats.org/presentationml/2006/main">
  <p:tag name="KSO_WM_UNIT_TABLE_BEAUTIFY" val="smartTable{b66499e6-c774-438f-ad04-6755df963ab8}"/>
  <p:tag name="TABLE_ENDDRAG_ORIGIN_RECT" val="852*425"/>
  <p:tag name="TABLE_ENDDRAG_RECT" val="45*57*852*425"/>
</p:tagLst>
</file>

<file path=ppt/tags/tag129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FULL_TEXT_BEAUTIFY_COPY_ID" val="3"/>
</p:tagLst>
</file>

<file path=ppt/tags/tag131.xml><?xml version="1.0" encoding="utf-8"?>
<p:tagLst xmlns:p="http://schemas.openxmlformats.org/presentationml/2006/main">
  <p:tag name="KSO_WM_FULL_TEXT_BEAUTIFY_COPY_ID" val="10"/>
</p:tagLst>
</file>

<file path=ppt/tags/tag132.xml><?xml version="1.0" encoding="utf-8"?>
<p:tagLst xmlns:p="http://schemas.openxmlformats.org/presentationml/2006/main">
  <p:tag name="KSO_WM_UNIT_TABLE_BEAUTIFY" val="smartTable{452e1690-34ec-4e9c-9527-19d3e0479c96}"/>
  <p:tag name="TABLE_ENDDRAG_ORIGIN_RECT" val="852*425"/>
  <p:tag name="TABLE_ENDDRAG_RECT" val="45*57*852*425"/>
</p:tagLst>
</file>

<file path=ppt/tags/tag13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34.xml><?xml version="1.0" encoding="utf-8"?>
<p:tagLst xmlns:p="http://schemas.openxmlformats.org/presentationml/2006/main">
  <p:tag name="KSO_WM_FULL_TEXT_BEAUTIFY_COPY_ID" val="3"/>
</p:tagLst>
</file>

<file path=ppt/tags/tag135.xml><?xml version="1.0" encoding="utf-8"?>
<p:tagLst xmlns:p="http://schemas.openxmlformats.org/presentationml/2006/main">
  <p:tag name="KSO_WM_FULL_TEXT_BEAUTIFY_COPY_ID" val="10"/>
</p:tagLst>
</file>

<file path=ppt/tags/tag136.xml><?xml version="1.0" encoding="utf-8"?>
<p:tagLst xmlns:p="http://schemas.openxmlformats.org/presentationml/2006/main">
  <p:tag name="KSO_WM_UNIT_TABLE_BEAUTIFY" val="smartTable{b783ed16-570b-4d1e-9f8d-75ac3fad9a97}"/>
  <p:tag name="TABLE_ENDDRAG_ORIGIN_RECT" val="852*425"/>
  <p:tag name="TABLE_ENDDRAG_RECT" val="45*57*852*425"/>
</p:tagLst>
</file>

<file path=ppt/tags/tag137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38.xml><?xml version="1.0" encoding="utf-8"?>
<p:tagLst xmlns:p="http://schemas.openxmlformats.org/presentationml/2006/main">
  <p:tag name="KSO_WM_FULL_TEXT_BEAUTIFY_COPY_ID" val="3"/>
</p:tagLst>
</file>

<file path=ppt/tags/tag139.xml><?xml version="1.0" encoding="utf-8"?>
<p:tagLst xmlns:p="http://schemas.openxmlformats.org/presentationml/2006/main">
  <p:tag name="KSO_WM_FULL_TEXT_BEAUTIFY_COPY_ID" val="10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TABLE_BEAUTIFY" val="smartTable{14ac144d-aa65-44af-9204-93b8100a3f40}"/>
  <p:tag name="TABLE_ENDDRAG_ORIGIN_RECT" val="852*425"/>
  <p:tag name="TABLE_ENDDRAG_RECT" val="45*57*852*425"/>
</p:tagLst>
</file>

<file path=ppt/tags/tag141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42.xml><?xml version="1.0" encoding="utf-8"?>
<p:tagLst xmlns:p="http://schemas.openxmlformats.org/presentationml/2006/main">
  <p:tag name="KSO_WM_FULL_TEXT_BEAUTIFY_COPY_ID" val="3"/>
</p:tagLst>
</file>

<file path=ppt/tags/tag143.xml><?xml version="1.0" encoding="utf-8"?>
<p:tagLst xmlns:p="http://schemas.openxmlformats.org/presentationml/2006/main">
  <p:tag name="KSO_WM_FULL_TEXT_BEAUTIFY_COPY_ID" val="10"/>
</p:tagLst>
</file>

<file path=ppt/tags/tag144.xml><?xml version="1.0" encoding="utf-8"?>
<p:tagLst xmlns:p="http://schemas.openxmlformats.org/presentationml/2006/main">
  <p:tag name="KSO_WM_UNIT_TABLE_BEAUTIFY" val="smartTable{1348ddf1-2f1f-45d6-a011-152c686b42f1}"/>
  <p:tag name="TABLE_ENDDRAG_ORIGIN_RECT" val="852*425"/>
  <p:tag name="TABLE_ENDDRAG_RECT" val="45*57*852*425"/>
</p:tagLst>
</file>

<file path=ppt/tags/tag14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46.xml><?xml version="1.0" encoding="utf-8"?>
<p:tagLst xmlns:p="http://schemas.openxmlformats.org/presentationml/2006/main">
  <p:tag name="KSO_WM_FULL_TEXT_BEAUTIFY_COPY_ID" val="3"/>
</p:tagLst>
</file>

<file path=ppt/tags/tag147.xml><?xml version="1.0" encoding="utf-8"?>
<p:tagLst xmlns:p="http://schemas.openxmlformats.org/presentationml/2006/main">
  <p:tag name="KSO_WM_FULL_TEXT_BEAUTIFY_COPY_ID" val="10"/>
</p:tagLst>
</file>

<file path=ppt/tags/tag148.xml><?xml version="1.0" encoding="utf-8"?>
<p:tagLst xmlns:p="http://schemas.openxmlformats.org/presentationml/2006/main">
  <p:tag name="KSO_WM_UNIT_TABLE_BEAUTIFY" val="smartTable{0953fc36-5c19-4cd4-a64a-d97fc2133352}"/>
  <p:tag name="TABLE_ENDDRAG_ORIGIN_RECT" val="852*425"/>
  <p:tag name="TABLE_ENDDRAG_RECT" val="45*57*852*425"/>
</p:tagLst>
</file>

<file path=ppt/tags/tag149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FULL_TEXT_BEAUTIFY_COPY_ID" val="3"/>
</p:tagLst>
</file>

<file path=ppt/tags/tag151.xml><?xml version="1.0" encoding="utf-8"?>
<p:tagLst xmlns:p="http://schemas.openxmlformats.org/presentationml/2006/main">
  <p:tag name="KSO_WM_FULL_TEXT_BEAUTIFY_COPY_ID" val="10"/>
</p:tagLst>
</file>

<file path=ppt/tags/tag152.xml><?xml version="1.0" encoding="utf-8"?>
<p:tagLst xmlns:p="http://schemas.openxmlformats.org/presentationml/2006/main">
  <p:tag name="KSO_WM_UNIT_TABLE_BEAUTIFY" val="smartTable{54b80709-8101-43d4-ad42-cb6753ae42df}"/>
  <p:tag name="TABLE_ENDDRAG_ORIGIN_RECT" val="852*425"/>
  <p:tag name="TABLE_ENDDRAG_RECT" val="45*57*852*425"/>
</p:tagLst>
</file>

<file path=ppt/tags/tag15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54.xml><?xml version="1.0" encoding="utf-8"?>
<p:tagLst xmlns:p="http://schemas.openxmlformats.org/presentationml/2006/main">
  <p:tag name="KSO_WM_FULL_TEXT_BEAUTIFY_COPY_ID" val="3"/>
</p:tagLst>
</file>

<file path=ppt/tags/tag155.xml><?xml version="1.0" encoding="utf-8"?>
<p:tagLst xmlns:p="http://schemas.openxmlformats.org/presentationml/2006/main">
  <p:tag name="KSO_WM_FULL_TEXT_BEAUTIFY_COPY_ID" val="10"/>
</p:tagLst>
</file>

<file path=ppt/tags/tag156.xml><?xml version="1.0" encoding="utf-8"?>
<p:tagLst xmlns:p="http://schemas.openxmlformats.org/presentationml/2006/main">
  <p:tag name="KSO_WM_UNIT_TABLE_BEAUTIFY" val="smartTable{1614ebca-cf4b-41d4-b500-b04b9f9d09ca}"/>
  <p:tag name="TABLE_ENDDRAG_ORIGIN_RECT" val="852*425"/>
  <p:tag name="TABLE_ENDDRAG_RECT" val="45*57*852*425"/>
</p:tagLst>
</file>

<file path=ppt/tags/tag157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58.xml><?xml version="1.0" encoding="utf-8"?>
<p:tagLst xmlns:p="http://schemas.openxmlformats.org/presentationml/2006/main">
  <p:tag name="KSO_WM_FULL_TEXT_BEAUTIFY_COPY_ID" val="3"/>
</p:tagLst>
</file>

<file path=ppt/tags/tag159.xml><?xml version="1.0" encoding="utf-8"?>
<p:tagLst xmlns:p="http://schemas.openxmlformats.org/presentationml/2006/main">
  <p:tag name="KSO_WM_FULL_TEXT_BEAUTIFY_COPY_ID" val="10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ABLE_BEAUTIFY" val="smartTable{3abee5ed-cea0-45e4-a684-37d8c746bd84}"/>
  <p:tag name="TABLE_ENDDRAG_ORIGIN_RECT" val="852*425"/>
  <p:tag name="TABLE_ENDDRAG_RECT" val="45*57*852*425"/>
</p:tagLst>
</file>

<file path=ppt/tags/tag161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62.xml><?xml version="1.0" encoding="utf-8"?>
<p:tagLst xmlns:p="http://schemas.openxmlformats.org/presentationml/2006/main">
  <p:tag name="KSO_WM_FULL_TEXT_BEAUTIFY_COPY_ID" val="3"/>
</p:tagLst>
</file>

<file path=ppt/tags/tag163.xml><?xml version="1.0" encoding="utf-8"?>
<p:tagLst xmlns:p="http://schemas.openxmlformats.org/presentationml/2006/main">
  <p:tag name="KSO_WM_FULL_TEXT_BEAUTIFY_COPY_ID" val="10"/>
</p:tagLst>
</file>

<file path=ppt/tags/tag164.xml><?xml version="1.0" encoding="utf-8"?>
<p:tagLst xmlns:p="http://schemas.openxmlformats.org/presentationml/2006/main">
  <p:tag name="KSO_WM_UNIT_TABLE_BEAUTIFY" val="smartTable{a3378eb8-bb97-4acf-9d38-0ebb656fa1b0}"/>
  <p:tag name="TABLE_ENDDRAG_ORIGIN_RECT" val="852*425"/>
  <p:tag name="TABLE_ENDDRAG_RECT" val="45*57*852*425"/>
</p:tagLst>
</file>

<file path=ppt/tags/tag16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66.xml><?xml version="1.0" encoding="utf-8"?>
<p:tagLst xmlns:p="http://schemas.openxmlformats.org/presentationml/2006/main">
  <p:tag name="KSO_WM_FULL_TEXT_BEAUTIFY_COPY_ID" val="3"/>
</p:tagLst>
</file>

<file path=ppt/tags/tag167.xml><?xml version="1.0" encoding="utf-8"?>
<p:tagLst xmlns:p="http://schemas.openxmlformats.org/presentationml/2006/main">
  <p:tag name="KSO_WM_FULL_TEXT_BEAUTIFY_COPY_ID" val="10"/>
</p:tagLst>
</file>

<file path=ppt/tags/tag168.xml><?xml version="1.0" encoding="utf-8"?>
<p:tagLst xmlns:p="http://schemas.openxmlformats.org/presentationml/2006/main">
  <p:tag name="KSO_WM_UNIT_TABLE_BEAUTIFY" val="smartTable{37b427e7-f0ca-476a-980b-a591dcc06734}"/>
  <p:tag name="TABLE_ENDDRAG_ORIGIN_RECT" val="852*425"/>
  <p:tag name="TABLE_ENDDRAG_RECT" val="45*57*852*425"/>
</p:tagLst>
</file>

<file path=ppt/tags/tag169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FULL_TEXT_BEAUTIFY_COPY_ID" val="3"/>
</p:tagLst>
</file>

<file path=ppt/tags/tag171.xml><?xml version="1.0" encoding="utf-8"?>
<p:tagLst xmlns:p="http://schemas.openxmlformats.org/presentationml/2006/main">
  <p:tag name="KSO_WM_FULL_TEXT_BEAUTIFY_COPY_ID" val="10"/>
</p:tagLst>
</file>

<file path=ppt/tags/tag172.xml><?xml version="1.0" encoding="utf-8"?>
<p:tagLst xmlns:p="http://schemas.openxmlformats.org/presentationml/2006/main">
  <p:tag name="KSO_WM_UNIT_TABLE_BEAUTIFY" val="smartTable{2be9d3b2-6655-4e19-b3d2-3d18e6203785}"/>
  <p:tag name="TABLE_ENDDRAG_ORIGIN_RECT" val="852*425"/>
  <p:tag name="TABLE_ENDDRAG_RECT" val="45*57*852*425"/>
</p:tagLst>
</file>

<file path=ppt/tags/tag17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74.xml><?xml version="1.0" encoding="utf-8"?>
<p:tagLst xmlns:p="http://schemas.openxmlformats.org/presentationml/2006/main">
  <p:tag name="KSO_WM_FULL_TEXT_BEAUTIFY_COPY_ID" val="3"/>
</p:tagLst>
</file>

<file path=ppt/tags/tag175.xml><?xml version="1.0" encoding="utf-8"?>
<p:tagLst xmlns:p="http://schemas.openxmlformats.org/presentationml/2006/main">
  <p:tag name="KSO_WM_FULL_TEXT_BEAUTIFY_COPY_ID" val="10"/>
</p:tagLst>
</file>

<file path=ppt/tags/tag176.xml><?xml version="1.0" encoding="utf-8"?>
<p:tagLst xmlns:p="http://schemas.openxmlformats.org/presentationml/2006/main">
  <p:tag name="KSO_WM_UNIT_TABLE_BEAUTIFY" val="smartTable{bf514502-2ff2-4a6a-8261-6986679a3c5b}"/>
  <p:tag name="TABLE_ENDDRAG_ORIGIN_RECT" val="852*425"/>
  <p:tag name="TABLE_ENDDRAG_RECT" val="45*57*852*425"/>
</p:tagLst>
</file>

<file path=ppt/tags/tag177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78.xml><?xml version="1.0" encoding="utf-8"?>
<p:tagLst xmlns:p="http://schemas.openxmlformats.org/presentationml/2006/main">
  <p:tag name="KSO_WM_FULL_TEXT_BEAUTIFY_COPY_ID" val="3"/>
</p:tagLst>
</file>

<file path=ppt/tags/tag179.xml><?xml version="1.0" encoding="utf-8"?>
<p:tagLst xmlns:p="http://schemas.openxmlformats.org/presentationml/2006/main">
  <p:tag name="KSO_WM_FULL_TEXT_BEAUTIFY_COPY_ID" val="1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TABLE_BEAUTIFY" val="smartTable{504b6ab8-71d7-4cfb-8157-0a6941e37d48}"/>
  <p:tag name="TABLE_ENDDRAG_ORIGIN_RECT" val="852*425"/>
  <p:tag name="TABLE_ENDDRAG_RECT" val="45*57*852*425"/>
</p:tagLst>
</file>

<file path=ppt/tags/tag181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82.xml><?xml version="1.0" encoding="utf-8"?>
<p:tagLst xmlns:p="http://schemas.openxmlformats.org/presentationml/2006/main">
  <p:tag name="KSO_WM_FULL_TEXT_BEAUTIFY_COPY_ID" val="3"/>
</p:tagLst>
</file>

<file path=ppt/tags/tag183.xml><?xml version="1.0" encoding="utf-8"?>
<p:tagLst xmlns:p="http://schemas.openxmlformats.org/presentationml/2006/main">
  <p:tag name="KSO_WM_FULL_TEXT_BEAUTIFY_COPY_ID" val="10"/>
</p:tagLst>
</file>

<file path=ppt/tags/tag184.xml><?xml version="1.0" encoding="utf-8"?>
<p:tagLst xmlns:p="http://schemas.openxmlformats.org/presentationml/2006/main">
  <p:tag name="KSO_WM_UNIT_TABLE_BEAUTIFY" val="smartTable{30b75d37-f1ec-4c96-9c76-951340f14f94}"/>
  <p:tag name="TABLE_ENDDRAG_ORIGIN_RECT" val="852*425"/>
  <p:tag name="TABLE_ENDDRAG_RECT" val="45*57*852*425"/>
</p:tagLst>
</file>

<file path=ppt/tags/tag185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86.xml><?xml version="1.0" encoding="utf-8"?>
<p:tagLst xmlns:p="http://schemas.openxmlformats.org/presentationml/2006/main">
  <p:tag name="KSO_WM_FULL_TEXT_BEAUTIFY_COPY_ID" val="3"/>
</p:tagLst>
</file>

<file path=ppt/tags/tag187.xml><?xml version="1.0" encoding="utf-8"?>
<p:tagLst xmlns:p="http://schemas.openxmlformats.org/presentationml/2006/main">
  <p:tag name="KSO_WM_FULL_TEXT_BEAUTIFY_COPY_ID" val="10"/>
</p:tagLst>
</file>

<file path=ppt/tags/tag188.xml><?xml version="1.0" encoding="utf-8"?>
<p:tagLst xmlns:p="http://schemas.openxmlformats.org/presentationml/2006/main">
  <p:tag name="KSO_WM_UNIT_TABLE_BEAUTIFY" val="smartTable{cc81c170-1dd2-46ce-b72c-1681d8352067}"/>
  <p:tag name="TABLE_ENDDRAG_ORIGIN_RECT" val="809*253"/>
  <p:tag name="TABLE_ENDDRAG_RECT" val="48*89*809*253"/>
</p:tagLst>
</file>

<file path=ppt/tags/tag189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FULL_TEXT_BEAUTIFY_COPY_ID" val="3"/>
</p:tagLst>
</file>

<file path=ppt/tags/tag191.xml><?xml version="1.0" encoding="utf-8"?>
<p:tagLst xmlns:p="http://schemas.openxmlformats.org/presentationml/2006/main">
  <p:tag name="KSO_WM_FULL_TEXT_BEAUTIFY_COPY_ID" val="10"/>
</p:tagLst>
</file>

<file path=ppt/tags/tag192.xml><?xml version="1.0" encoding="utf-8"?>
<p:tagLst xmlns:p="http://schemas.openxmlformats.org/presentationml/2006/main">
  <p:tag name="KSO_WM_UNIT_TABLE_BEAUTIFY" val="smartTable{f86b7598-f61f-4812-99cc-bf6cfcf0d67b}"/>
  <p:tag name="TABLE_ENDDRAG_ORIGIN_RECT" val="809*253"/>
  <p:tag name="TABLE_ENDDRAG_RECT" val="48*89*809*253"/>
</p:tagLst>
</file>

<file path=ppt/tags/tag19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94.xml><?xml version="1.0" encoding="utf-8"?>
<p:tagLst xmlns:p="http://schemas.openxmlformats.org/presentationml/2006/main">
  <p:tag name="KSO_WM_FULL_TEXT_BEAUTIFY_COPY_ID" val="3"/>
</p:tagLst>
</file>

<file path=ppt/tags/tag195.xml><?xml version="1.0" encoding="utf-8"?>
<p:tagLst xmlns:p="http://schemas.openxmlformats.org/presentationml/2006/main">
  <p:tag name="KSO_WM_FULL_TEXT_BEAUTIFY_COPY_ID" val="10"/>
</p:tagLst>
</file>

<file path=ppt/tags/tag196.xml><?xml version="1.0" encoding="utf-8"?>
<p:tagLst xmlns:p="http://schemas.openxmlformats.org/presentationml/2006/main">
  <p:tag name="KSO_WM_UNIT_TABLE_BEAUTIFY" val="smartTable{85460561-e156-409f-ba12-d4466c80044e}"/>
  <p:tag name="TABLE_ENDDRAG_ORIGIN_RECT" val="809*253"/>
  <p:tag name="TABLE_ENDDRAG_RECT" val="48*89*809*253"/>
</p:tagLst>
</file>

<file path=ppt/tags/tag197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198.xml><?xml version="1.0" encoding="utf-8"?>
<p:tagLst xmlns:p="http://schemas.openxmlformats.org/presentationml/2006/main">
  <p:tag name="KSO_WM_FULL_TEXT_BEAUTIFY_COPY_ID" val="3"/>
</p:tagLst>
</file>

<file path=ppt/tags/tag199.xml><?xml version="1.0" encoding="utf-8"?>
<p:tagLst xmlns:p="http://schemas.openxmlformats.org/presentationml/2006/main">
  <p:tag name="KSO_WM_UNIT_TABLE_BEAUTIFY" val="smartTable{51a7a5e9-69d7-4d7c-ad18-869a5778857f}"/>
  <p:tag name="TABLE_ENDDRAG_ORIGIN_RECT" val="852*415"/>
  <p:tag name="TABLE_ENDDRAG_RECT" val="53*67*852*415"/>
</p:tagLst>
</file>

<file path=ppt/tags/tag2.xml><?xml version="1.0" encoding="utf-8"?>
<p:tagLst xmlns:p="http://schemas.openxmlformats.org/presentationml/2006/main">
  <p:tag name="KSO_WM_FULL_TEXT_BEAUTIFY_COPY_ID" val="10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05.xml><?xml version="1.0" encoding="utf-8"?>
<p:tagLst xmlns:p="http://schemas.openxmlformats.org/presentationml/2006/main">
  <p:tag name="KSO_WM_FULL_TEXT_BEAUTIFY_COPY_ID" val="3"/>
</p:tagLst>
</file>

<file path=ppt/tags/tag206.xml><?xml version="1.0" encoding="utf-8"?>
<p:tagLst xmlns:p="http://schemas.openxmlformats.org/presentationml/2006/main">
  <p:tag name="KSO_WM_UNIT_TABLE_BEAUTIFY" val="smartTable{88ed0b31-3117-4be5-8d2d-6dffb64e46bd}"/>
  <p:tag name="TABLE_ENDDRAG_ORIGIN_RECT" val="852*415"/>
  <p:tag name="TABLE_ENDDRAG_RECT" val="53*67*852*415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14.xml><?xml version="1.0" encoding="utf-8"?>
<p:tagLst xmlns:p="http://schemas.openxmlformats.org/presentationml/2006/main">
  <p:tag name="KSO_WM_FULL_TEXT_BEAUTIFY_COPY_ID" val="3"/>
</p:tagLst>
</file>

<file path=ppt/tags/tag215.xml><?xml version="1.0" encoding="utf-8"?>
<p:tagLst xmlns:p="http://schemas.openxmlformats.org/presentationml/2006/main">
  <p:tag name="KSO_WM_UNIT_TABLE_BEAUTIFY" val="smartTable{98f5f8c8-39dc-4ec6-aa89-5fc4093d7cd3}"/>
  <p:tag name="TABLE_ENDDRAG_ORIGIN_RECT" val="852*415"/>
  <p:tag name="TABLE_ENDDRAG_RECT" val="53*67*852*415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21.xml><?xml version="1.0" encoding="utf-8"?>
<p:tagLst xmlns:p="http://schemas.openxmlformats.org/presentationml/2006/main">
  <p:tag name="KSO_WM_FULL_TEXT_BEAUTIFY_COPY_ID" val="3"/>
</p:tagLst>
</file>

<file path=ppt/tags/tag222.xml><?xml version="1.0" encoding="utf-8"?>
<p:tagLst xmlns:p="http://schemas.openxmlformats.org/presentationml/2006/main">
  <p:tag name="KSO_WM_UNIT_TABLE_BEAUTIFY" val="smartTable{44fa5586-500c-4a54-995e-1337007fc983}"/>
  <p:tag name="TABLE_ENDDRAG_ORIGIN_RECT" val="852*415"/>
  <p:tag name="TABLE_ENDDRAG_RECT" val="53*67*852*415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28.xml><?xml version="1.0" encoding="utf-8"?>
<p:tagLst xmlns:p="http://schemas.openxmlformats.org/presentationml/2006/main">
  <p:tag name="KSO_WM_FULL_TEXT_BEAUTIFY_COPY_ID" val="3"/>
</p:tagLst>
</file>

<file path=ppt/tags/tag229.xml><?xml version="1.0" encoding="utf-8"?>
<p:tagLst xmlns:p="http://schemas.openxmlformats.org/presentationml/2006/main">
  <p:tag name="KSO_WM_UNIT_TABLE_BEAUTIFY" val="smartTable{bfbb55f8-3f43-43aa-8353-6adfc99c162b}"/>
  <p:tag name="TABLE_ENDDRAG_ORIGIN_RECT" val="852*415"/>
  <p:tag name="TABLE_ENDDRAG_RECT" val="53*67*852*415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37.xml><?xml version="1.0" encoding="utf-8"?>
<p:tagLst xmlns:p="http://schemas.openxmlformats.org/presentationml/2006/main">
  <p:tag name="KSO_WM_FULL_TEXT_BEAUTIFY_COPY_ID" val="3"/>
</p:tagLst>
</file>

<file path=ppt/tags/tag238.xml><?xml version="1.0" encoding="utf-8"?>
<p:tagLst xmlns:p="http://schemas.openxmlformats.org/presentationml/2006/main">
  <p:tag name="KSO_WM_UNIT_TABLE_BEAUTIFY" val="smartTable{37ddfc1a-85e9-4096-bfd6-22c024055d21}"/>
  <p:tag name="TABLE_ENDDRAG_ORIGIN_RECT" val="852*415"/>
  <p:tag name="TABLE_ENDDRAG_RECT" val="53*67*852*415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44.xml><?xml version="1.0" encoding="utf-8"?>
<p:tagLst xmlns:p="http://schemas.openxmlformats.org/presentationml/2006/main">
  <p:tag name="KSO_WM_FULL_TEXT_BEAUTIFY_COPY_ID" val="3"/>
</p:tagLst>
</file>

<file path=ppt/tags/tag245.xml><?xml version="1.0" encoding="utf-8"?>
<p:tagLst xmlns:p="http://schemas.openxmlformats.org/presentationml/2006/main">
  <p:tag name="KSO_WM_UNIT_TABLE_BEAUTIFY" val="smartTable{dcb88f7c-ea05-4c55-bd7f-51b297fb2ba2}"/>
  <p:tag name="TABLE_ENDDRAG_ORIGIN_RECT" val="930*406"/>
  <p:tag name="TABLE_ENDDRAG_RECT" val="11*80*930*406"/>
</p:tagLst>
</file>

<file path=ppt/tags/tag246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249.xml><?xml version="1.0" encoding="utf-8"?>
<p:tagLst xmlns:p="http://schemas.openxmlformats.org/presentationml/2006/main">
  <p:tag name="COMMONDATA" val="eyJoZGlkIjoiMjgxMzdiZjMyMzNiNDFlNTM5NjU0OTc1ZjI4YjM4YTcifQ=="/>
  <p:tag name="KSO_WPP_MARK_KEY" val="88259b0d-3fad-4187-9d1d-537aa91153b1"/>
  <p:tag name="commondata" val="eyJoZGlkIjoiZjJiYzRjZDg4ODIxMmZkMzVjYzYxNzIzMDEwYjJjY2IifQ==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FULL_TEXT_BEAUTIFY_COPY_ID" val="17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6.xml><?xml version="1.0" encoding="utf-8"?>
<p:tagLst xmlns:p="http://schemas.openxmlformats.org/presentationml/2006/main">
  <p:tag name="KSO_WM_FULL_TEXT_BEAUTIFY_COPY_ID" val="17"/>
</p:tagLst>
</file>

<file path=ppt/tags/tag67.xml><?xml version="1.0" encoding="utf-8"?>
<p:tagLst xmlns:p="http://schemas.openxmlformats.org/presentationml/2006/main">
  <p:tag name="KSO_WM_FULL_TEXT_BEAUTIFY_COPY_ID" val="10"/>
</p:tagLst>
</file>

<file path=ppt/tags/tag68.xml><?xml version="1.0" encoding="utf-8"?>
<p:tagLst xmlns:p="http://schemas.openxmlformats.org/presentationml/2006/main">
  <p:tag name="KSO_WM_FULL_TEXT_BEAUTIFY_COPY_ID" val="17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FULL_TEXT_BEAUTIFY_COPY_ID" val="17"/>
</p:tagLst>
</file>

<file path=ppt/tags/tag73.xml><?xml version="1.0" encoding="utf-8"?>
<p:tagLst xmlns:p="http://schemas.openxmlformats.org/presentationml/2006/main">
  <p:tag name="KSO_WM_FULL_TEXT_BEAUTIFY_COPY_ID" val="10"/>
</p:tagLst>
</file>

<file path=ppt/tags/tag74.xml><?xml version="1.0" encoding="utf-8"?>
<p:tagLst xmlns:p="http://schemas.openxmlformats.org/presentationml/2006/main">
  <p:tag name="KSO_WM_FULL_TEXT_BEAUTIFY_COPY_ID" val="17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FULL_TEXT_BEAUTIFY_COPY_ID" val="17"/>
</p:tagLst>
</file>

<file path=ppt/tags/tag79.xml><?xml version="1.0" encoding="utf-8"?>
<p:tagLst xmlns:p="http://schemas.openxmlformats.org/presentationml/2006/main">
  <p:tag name="KSO_WM_FULL_TEXT_BEAUTIFY_COPY_ID" val="10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FULL_TEXT_BEAUTIFY_COPY_ID" val="17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FULL_TEXT_BEAUTIFY_COPY_ID" val="17"/>
</p:tagLst>
</file>

<file path=ppt/tags/tag85.xml><?xml version="1.0" encoding="utf-8"?>
<p:tagLst xmlns:p="http://schemas.openxmlformats.org/presentationml/2006/main">
  <p:tag name="KSO_WM_FULL_TEXT_BEAUTIFY_COPY_ID" val="10"/>
</p:tagLst>
</file>

<file path=ppt/tags/tag86.xml><?xml version="1.0" encoding="utf-8"?>
<p:tagLst xmlns:p="http://schemas.openxmlformats.org/presentationml/2006/main">
  <p:tag name="KSO_WM_FULL_TEXT_BEAUTIFY_COPY_ID" val="17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FULL_TEXT_BEAUTIFY_COPY_ID" val="10"/>
</p:tagLst>
</file>

<file path=ppt/tags/tag93.xml><?xml version="1.0" encoding="utf-8"?>
<p:tagLst xmlns:p="http://schemas.openxmlformats.org/presentationml/2006/main">
  <p:tag name="KSO_WM_FULL_TEXT_BEAUTIFY_COPY_ID" val="10"/>
</p:tagLst>
</file>

<file path=ppt/tags/tag94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95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96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ags/tag97.xml><?xml version="1.0" encoding="utf-8"?>
<p:tagLst xmlns:p="http://schemas.openxmlformats.org/presentationml/2006/main">
  <p:tag name="KSO_WM_FULL_TEXT_BEAUTIFY_COPY_ID" val="3"/>
</p:tagLst>
</file>

<file path=ppt/tags/tag98.xml><?xml version="1.0" encoding="utf-8"?>
<p:tagLst xmlns:p="http://schemas.openxmlformats.org/presentationml/2006/main">
  <p:tag name="KSO_WM_UNIT_TABLE_BEAUTIFY" val="smartTable{1bf5dea7-d53e-4b9f-8e0f-b43d6ddde692}"/>
  <p:tag name="TABLE_ENDDRAG_ORIGIN_RECT" val="837*366"/>
  <p:tag name="TABLE_ENDDRAG_RECT" val="55*99*837*366"/>
</p:tagLst>
</file>

<file path=ppt/tags/tag99.xml><?xml version="1.0" encoding="utf-8"?>
<p:tagLst xmlns:p="http://schemas.openxmlformats.org/presentationml/2006/main">
  <p:tag name="KSO_WM_BEAUTIFY_FLAG" val="#wm#"/>
  <p:tag name="KSO_WM_TEMPLATE_CATEGORY" val="diagram"/>
  <p:tag name="KSO_WM_TEMPLATE_INDEX" val="2021102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5272</Words>
  <Application>WPS 演示</Application>
  <PresentationFormat>宽屏</PresentationFormat>
  <Paragraphs>1353</Paragraphs>
  <Slides>36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36</vt:i4>
      </vt:variant>
    </vt:vector>
  </HeadingPairs>
  <TitlesOfParts>
    <vt:vector size="65" baseType="lpstr">
      <vt:lpstr>Arial</vt:lpstr>
      <vt:lpstr>宋体</vt:lpstr>
      <vt:lpstr>Wingdings</vt:lpstr>
      <vt:lpstr>思源黑体</vt:lpstr>
      <vt:lpstr>黑体</vt:lpstr>
      <vt:lpstr>微软雅黑</vt:lpstr>
      <vt:lpstr>Wingdings</vt:lpstr>
      <vt:lpstr>思源黑体 CN Medium</vt:lpstr>
      <vt:lpstr>思源黑体 CN Normal</vt:lpstr>
      <vt:lpstr>汉仪雅酷黑 75W</vt:lpstr>
      <vt:lpstr>阿里巴巴普惠体 Heavy</vt:lpstr>
      <vt:lpstr>仿宋</vt:lpstr>
      <vt:lpstr>等线</vt:lpstr>
      <vt:lpstr>新宋体</vt:lpstr>
      <vt:lpstr>Helvetica Neue</vt:lpstr>
      <vt:lpstr>Helvetica Neue Light</vt:lpstr>
      <vt:lpstr>Arial Unicode MS</vt:lpstr>
      <vt:lpstr>等线 Light</vt:lpstr>
      <vt:lpstr>Calibri</vt:lpstr>
      <vt:lpstr>汉仪雅酷黑简</vt:lpstr>
      <vt:lpstr>方正仿宋_GB2312</vt:lpstr>
      <vt:lpstr>Miss Sweetie</vt:lpstr>
      <vt:lpstr>Stymie Std Light Italic</vt:lpstr>
      <vt:lpstr>Office 主题​​</vt:lpstr>
      <vt:lpstr>自定义设计方案</vt:lpstr>
      <vt:lpstr>5_Office 主题​​</vt:lpstr>
      <vt:lpstr>1_Office 主题​​</vt:lpstr>
      <vt:lpstr>12_Office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Administrater</dc:creator>
  <cp:lastModifiedBy>博视源企划｜郑百思</cp:lastModifiedBy>
  <cp:revision>376</cp:revision>
  <dcterms:created xsi:type="dcterms:W3CDTF">2019-11-19T13:27:00Z</dcterms:created>
  <dcterms:modified xsi:type="dcterms:W3CDTF">2025-11-14T01:09:28Z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1EEE361BE7E14210ADC7BF613BCCA60C_13</vt:lpwstr>
  </property>
</Properties>
</file>