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4" r:id="rId4"/>
    <p:sldMasterId id="2147483657" r:id="rId5"/>
    <p:sldMasterId id="2147483660" r:id="rId6"/>
    <p:sldMasterId id="2147483663" r:id="rId7"/>
    <p:sldMasterId id="2147483666" r:id="rId8"/>
  </p:sldMasterIdLst>
  <p:notesMasterIdLst>
    <p:notesMasterId r:id="rId11"/>
  </p:notesMasterIdLst>
  <p:sldIdLst>
    <p:sldId id="256" r:id="rId9"/>
    <p:sldId id="268" r:id="rId10"/>
    <p:sldId id="258" r:id="rId12"/>
    <p:sldId id="283" r:id="rId13"/>
    <p:sldId id="284" r:id="rId14"/>
    <p:sldId id="285" r:id="rId15"/>
    <p:sldId id="278" r:id="rId16"/>
    <p:sldId id="279" r:id="rId17"/>
    <p:sldId id="302" r:id="rId18"/>
    <p:sldId id="259" r:id="rId19"/>
    <p:sldId id="280" r:id="rId20"/>
    <p:sldId id="281" r:id="rId21"/>
    <p:sldId id="282" r:id="rId22"/>
    <p:sldId id="301" r:id="rId23"/>
    <p:sldId id="294" r:id="rId24"/>
    <p:sldId id="295" r:id="rId25"/>
    <p:sldId id="296" r:id="rId26"/>
    <p:sldId id="264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b" initials="w" lastIdx="1" clrIdx="0"/>
  <p:cmAuthor id="1" name="HESHILONG" initials="H" lastIdx="3" clrIdx="0"/>
  <p:cmAuthor id="2" name="作者" initials="A" lastIdx="0" clrIdx="1"/>
  <p:cmAuthor id="3" name="Author" initials="A" lastIdx="1" clrIdx="2"/>
  <p:cmAuthor id="4" name="Deanna Schuler (Bookey Consulting)" initials="D" lastIdx="2" clrIdx="0"/>
  <p:cmAuthor id="5" name="moliemylin" initials="m" lastIdx="1" clrIdx="0"/>
  <p:cmAuthor id="6" name="Xinxchen" initials="X" lastIdx="2" clrIdx="0"/>
  <p:cmAuthor id="7" name="S0209388" initials="S" lastIdx="0" clrIdx="0"/>
  <p:cmAuthor id="8" name="ShiauHuaSun" initials="S" lastIdx="3" clrIdx="0"/>
  <p:cmAuthor id="9" name="happyyao" initials="h" lastIdx="0" clrIdx="0"/>
  <p:cmAuthor id="10" name="jiantingchen" initials="j" lastIdx="4" clrIdx="1"/>
  <p:cmAuthor id="11" name="x1029157" initials="x" lastIdx="1" clrIdx="0"/>
  <p:cmAuthor id="12" name="zhipeng" initials="z" lastIdx="1" clrIdx="0"/>
  <p:cmAuthor id="13" name="Paula White (Silver Fox)" initials="P" lastIdx="4" clrIdx="0"/>
  <p:cmAuthor id="14" name="x0923560" initials="x" lastIdx="1" clrIdx="0"/>
  <p:cmAuthor id="15" name="zzhen.wang" initials="z" lastIdx="1" clrIdx="0"/>
  <p:cmAuthor id="18" name="au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134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tags" Target="../tags/tag92.xml"/><Relationship Id="rId5" Type="http://schemas.openxmlformats.org/officeDocument/2006/relationships/image" Target="../media/image21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93.xml"/><Relationship Id="rId1" Type="http://schemas.openxmlformats.org/officeDocument/2006/relationships/tags" Target="../tags/tag8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tags" Target="../tags/tag9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tags" Target="../tags/tag10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07.xml"/><Relationship Id="rId6" Type="http://schemas.openxmlformats.org/officeDocument/2006/relationships/image" Target="../media/image30.png"/><Relationship Id="rId5" Type="http://schemas.openxmlformats.org/officeDocument/2006/relationships/tags" Target="../tags/tag106.xml"/><Relationship Id="rId4" Type="http://schemas.openxmlformats.org/officeDocument/2006/relationships/image" Target="../media/image29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../media/image33.emf"/><Relationship Id="rId7" Type="http://schemas.openxmlformats.org/officeDocument/2006/relationships/tags" Target="../tags/tag112.xml"/><Relationship Id="rId6" Type="http://schemas.openxmlformats.org/officeDocument/2006/relationships/image" Target="../media/image32.emf"/><Relationship Id="rId5" Type="http://schemas.openxmlformats.org/officeDocument/2006/relationships/tags" Target="../tags/tag111.xml"/><Relationship Id="rId4" Type="http://schemas.openxmlformats.org/officeDocument/2006/relationships/image" Target="../media/image3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4" Type="http://schemas.openxmlformats.org/officeDocument/2006/relationships/slideLayout" Target="../slideLayouts/slideLayout10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image" Target="../media/image33.emf"/><Relationship Id="rId5" Type="http://schemas.openxmlformats.org/officeDocument/2006/relationships/tags" Target="../tags/tag121.xml"/><Relationship Id="rId4" Type="http://schemas.openxmlformats.org/officeDocument/2006/relationships/image" Target="../media/image32.emf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5" Type="http://schemas.openxmlformats.org/officeDocument/2006/relationships/slideLayout" Target="../slideLayouts/slideLayout1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jpeg"/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36.xml"/><Relationship Id="rId20" Type="http://schemas.openxmlformats.org/officeDocument/2006/relationships/tags" Target="../tags/tag35.xml"/><Relationship Id="rId2" Type="http://schemas.openxmlformats.org/officeDocument/2006/relationships/tags" Target="../tags/tag17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8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image" Target="../media/image16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image" Target="../media/image17.png"/><Relationship Id="rId2" Type="http://schemas.openxmlformats.org/officeDocument/2006/relationships/tags" Target="../tags/tag5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18.jpe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5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19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20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945635" y="0"/>
            <a:ext cx="8246364" cy="6858000"/>
          </a:xfrm>
          <a:prstGeom prst="rect">
            <a:avLst/>
          </a:prstGeom>
        </p:spPr>
      </p:pic>
      <p:sp>
        <p:nvSpPr>
          <p:cNvPr id="3" name="path"/>
          <p:cNvSpPr/>
          <p:nvPr/>
        </p:nvSpPr>
        <p:spPr>
          <a:xfrm>
            <a:off x="0" y="0"/>
            <a:ext cx="1620011" cy="1620011"/>
          </a:xfrm>
          <a:custGeom>
            <a:avLst/>
            <a:gdLst/>
            <a:ahLst/>
            <a:cxnLst/>
            <a:rect l="0" t="0" r="0" b="0"/>
            <a:pathLst>
              <a:path w="2551" h="2551">
                <a:moveTo>
                  <a:pt x="0" y="0"/>
                </a:moveTo>
                <a:lnTo>
                  <a:pt x="0" y="2551"/>
                </a:lnTo>
                <a:lnTo>
                  <a:pt x="2551" y="0"/>
                </a:lnTo>
                <a:lnTo>
                  <a:pt x="0" y="0"/>
                </a:lnTo>
              </a:path>
            </a:pathLst>
          </a:custGeom>
          <a:solidFill>
            <a:srgbClr val="2E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3462528" cy="3262883"/>
          </a:xfrm>
          <a:prstGeom prst="rect">
            <a:avLst/>
          </a:prstGeom>
        </p:spPr>
      </p:pic>
      <p:sp>
        <p:nvSpPr>
          <p:cNvPr id="5" name="textbox 4"/>
          <p:cNvSpPr/>
          <p:nvPr/>
        </p:nvSpPr>
        <p:spPr>
          <a:xfrm>
            <a:off x="381488" y="1999398"/>
            <a:ext cx="8696325" cy="15951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900" spc="6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</a:t>
            </a:r>
            <a:r>
              <a:rPr sz="3900" spc="53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39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8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98425" algn="l" rtl="0" eaLnBrk="0">
              <a:lnSpc>
                <a:spcPct val="97000"/>
              </a:lnSpc>
            </a:pPr>
            <a:endParaRPr lang="zh-CN" altLang="en-US" sz="3500" dirty="0">
              <a:ea typeface="宋体" panose="02010600030101010101" pitchFamily="2" charset="-122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450723" y="5865379"/>
            <a:ext cx="3211829" cy="857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源于视觉</a:t>
            </a: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不止视</a:t>
            </a:r>
            <a:r>
              <a:rPr sz="2700" spc="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觉</a:t>
            </a:r>
            <a:endParaRPr lang="en-US" altLang="en-US" sz="2700" dirty="0"/>
          </a:p>
          <a:p>
            <a:pPr marL="12700" algn="l" rtl="0" eaLnBrk="0">
              <a:lnSpc>
                <a:spcPct val="98000"/>
              </a:lnSpc>
              <a:spcBef>
                <a:spcPts val="185"/>
              </a:spcBef>
            </a:pP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源至精密</a:t>
            </a: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70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追求卓</a:t>
            </a:r>
            <a:r>
              <a:rPr sz="2700" spc="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越</a:t>
            </a:r>
            <a:endParaRPr lang="en-US" altLang="en-US" sz="2700" dirty="0"/>
          </a:p>
        </p:txBody>
      </p:sp>
      <p:sp>
        <p:nvSpPr>
          <p:cNvPr id="7" name="textbox 6"/>
          <p:cNvSpPr/>
          <p:nvPr/>
        </p:nvSpPr>
        <p:spPr>
          <a:xfrm>
            <a:off x="358140" y="4506467"/>
            <a:ext cx="2468879" cy="442594"/>
          </a:xfrm>
          <a:prstGeom prst="rect">
            <a:avLst/>
          </a:prstGeom>
          <a:solidFill>
            <a:srgbClr val="F37A29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457835" algn="l" rtl="0" eaLnBrk="0">
              <a:lnSpc>
                <a:spcPts val="2070"/>
              </a:lnSpc>
              <a:spcBef>
                <a:spcPts val="5"/>
              </a:spcBef>
            </a:pPr>
            <a:r>
              <a:rPr sz="1700" spc="6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时间：2023</a:t>
            </a:r>
            <a:r>
              <a:rPr lang="en-US" sz="1700" spc="6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1125</a:t>
            </a:r>
            <a:endParaRPr lang="en-US" sz="1700" spc="60" dirty="0">
              <a:ln w="6537" cap="flat" cmpd="sng">
                <a:solidFill>
                  <a:srgbClr val="FFFFFF">
                    <a:alpha val="100000"/>
                  </a:srgbClr>
                </a:solidFill>
                <a:prstDash val="solid"/>
                <a:bevel/>
              </a:ln>
              <a:solidFill>
                <a:srgbClr val="FFFFFF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textbox 7"/>
          <p:cNvSpPr/>
          <p:nvPr/>
        </p:nvSpPr>
        <p:spPr>
          <a:xfrm>
            <a:off x="358140" y="5154167"/>
            <a:ext cx="2039620" cy="441325"/>
          </a:xfrm>
          <a:prstGeom prst="rect">
            <a:avLst/>
          </a:prstGeom>
          <a:solidFill>
            <a:srgbClr val="F37A29">
              <a:alpha val="6274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455295" algn="l" rtl="0" eaLnBrk="0">
              <a:lnSpc>
                <a:spcPts val="2065"/>
              </a:lnSpc>
              <a:spcBef>
                <a:spcPts val="5"/>
              </a:spcBef>
            </a:pPr>
            <a:r>
              <a:rPr sz="1700" spc="9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版本：</a:t>
            </a:r>
            <a:r>
              <a:rPr sz="1700" spc="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V</a:t>
            </a:r>
            <a:r>
              <a:rPr lang="en-US" sz="1700" spc="9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sz="1700" spc="9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sz="1700" spc="40" dirty="0">
                <a:ln w="6537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0</a:t>
            </a:r>
            <a:endParaRPr lang="en-US" altLang="en-US" sz="1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42092" y="228600"/>
            <a:ext cx="998219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9"/>
          <p:cNvSpPr/>
          <p:nvPr/>
        </p:nvSpPr>
        <p:spPr>
          <a:xfrm>
            <a:off x="561865" y="1081074"/>
            <a:ext cx="5262879" cy="53219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2570"/>
              </a:lnSpc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一.实验室与现场差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</a:t>
            </a:r>
            <a:endParaRPr lang="en-US" altLang="en-US" sz="1700" dirty="0"/>
          </a:p>
          <a:p>
            <a:pPr marL="12700" indent="635" algn="l" rtl="0" eaLnBrk="0">
              <a:lnSpc>
                <a:spcPct val="125000"/>
              </a:lnSpc>
              <a:spcBef>
                <a:spcPts val="10"/>
              </a:spcBef>
            </a:pP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评估报告由实验室测试所得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，成像效果可能与现场实际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像效果存在一定程度的差异。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正式上线使用前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，建议先在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产线设备上进行测试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，待检测系统稳定后再上线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用。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二.光学系统适用范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</a:t>
            </a:r>
            <a:endParaRPr lang="en-US" altLang="en-US" sz="1700" dirty="0"/>
          </a:p>
          <a:p>
            <a:pPr marL="12700" algn="l" rtl="0" eaLnBrk="0">
              <a:lnSpc>
                <a:spcPct val="117000"/>
              </a:lnSpc>
              <a:spcBef>
                <a:spcPts val="415"/>
              </a:spcBef>
            </a:pP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影像系统的光学打光系统是根据待检测产品的缺陷项目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行定制的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，对于其要求以外的缺陷项目的特征显现并不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定适用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，故无法兼容技术要求以外的检测需求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17145" algn="l" rtl="0" eaLnBrk="0">
              <a:lnSpc>
                <a:spcPts val="2105"/>
              </a:lnSpc>
              <a:spcBef>
                <a:spcPts val="800"/>
              </a:spcBef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三.视觉精度干扰因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</a:t>
            </a:r>
            <a:endParaRPr lang="en-US" altLang="en-US" sz="1700" dirty="0"/>
          </a:p>
          <a:p>
            <a:pPr marL="12700" algn="l" rtl="0" eaLnBrk="0">
              <a:lnSpc>
                <a:spcPct val="117000"/>
              </a:lnSpc>
              <a:spcBef>
                <a:spcPts val="485"/>
              </a:spcBef>
            </a:pP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视觉检测精度是相对于固定的检测区域而言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，如若在使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过程中人为的扩大或缩小实际检测区域的范围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，将导致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像系统的检测精度发生相应的变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31115" algn="l" rtl="0" eaLnBrk="0">
              <a:lnSpc>
                <a:spcPct val="97000"/>
              </a:lnSpc>
              <a:spcBef>
                <a:spcPts val="805"/>
              </a:spcBef>
            </a:pP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四.软件检测适用范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</a:t>
            </a:r>
            <a:endParaRPr lang="en-US" altLang="en-US" sz="1700" dirty="0"/>
          </a:p>
          <a:p>
            <a:pPr marL="12700" indent="0" algn="l" rtl="0" eaLnBrk="0">
              <a:lnSpc>
                <a:spcPct val="113000"/>
              </a:lnSpc>
              <a:spcBef>
                <a:spcPts val="430"/>
              </a:spcBef>
            </a:pP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影像系统的检测工具是依据不同产品、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不同检测要求以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产线生产人员的使用习惯进行开发的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，属于定制化。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因此，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在系统上线稳定使用后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为保证系统检测的准确性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，我司不建议临时增加或更改已经确定的缺陷检项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位置等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</p:txBody>
      </p:sp>
      <p:sp>
        <p:nvSpPr>
          <p:cNvPr id="50" name="textbox 50"/>
          <p:cNvSpPr/>
          <p:nvPr/>
        </p:nvSpPr>
        <p:spPr>
          <a:xfrm>
            <a:off x="6152667" y="1104620"/>
            <a:ext cx="5143500" cy="4601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5240" algn="l" rtl="0" eaLnBrk="0">
              <a:lnSpc>
                <a:spcPts val="2065"/>
              </a:lnSpc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五.影像系统适用范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</a:t>
            </a:r>
            <a:endParaRPr lang="en-US" altLang="en-US" sz="1700" dirty="0"/>
          </a:p>
          <a:p>
            <a:pPr marL="14605" indent="-635" algn="l" rtl="0" eaLnBrk="0">
              <a:lnSpc>
                <a:spcPct val="120000"/>
              </a:lnSpc>
              <a:spcBef>
                <a:spcPts val="540"/>
              </a:spcBef>
            </a:pP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该系统仅能够适用于现场所提供样品的检测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，如后续在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用的过程中待测产品的外形尺寸、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结构、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质与所提供的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实验测试样件不一致时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，我司无法保证其产品的最终检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，若需变更优化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，费用由贵司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承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担。</a:t>
            </a:r>
            <a:endParaRPr lang="en-US" altLang="en-US" sz="1500" dirty="0"/>
          </a:p>
          <a:p>
            <a:pPr marL="16510" algn="l" rtl="0" eaLnBrk="0">
              <a:lnSpc>
                <a:spcPct val="97000"/>
              </a:lnSpc>
              <a:spcBef>
                <a:spcPts val="1000"/>
              </a:spcBef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六.现场工作环境要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</a:t>
            </a:r>
            <a:endParaRPr lang="en-US" altLang="en-US" sz="1700" dirty="0"/>
          </a:p>
          <a:p>
            <a:pPr marL="13335" indent="1270" algn="l" rtl="0" eaLnBrk="0">
              <a:lnSpc>
                <a:spcPct val="130000"/>
              </a:lnSpc>
              <a:spcBef>
                <a:spcPts val="95"/>
              </a:spcBef>
            </a:pP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无粉尘、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无油污、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无腐蚀性物质、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无强光(如阳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光或白炽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灯)</a:t>
            </a:r>
            <a:r>
              <a:rPr sz="15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16510" algn="l" rtl="0" eaLnBrk="0">
              <a:lnSpc>
                <a:spcPct val="98000"/>
              </a:lnSpc>
              <a:spcBef>
                <a:spcPts val="855"/>
              </a:spcBef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七.通讯协</a:t>
            </a:r>
            <a:r>
              <a:rPr sz="170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</a:t>
            </a:r>
            <a:endParaRPr lang="en-US" altLang="en-US" sz="1700" dirty="0"/>
          </a:p>
          <a:p>
            <a:pPr marL="27305" indent="-14605" algn="l" rtl="0" eaLnBrk="0">
              <a:lnSpc>
                <a:spcPct val="142000"/>
              </a:lnSpc>
              <a:spcBef>
                <a:spcPts val="55"/>
              </a:spcBef>
            </a:pP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我司视觉通信协议为: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(二入八出),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TCP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自由协议,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串口通讯,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ModbusTCP</a:t>
            </a:r>
            <a:r>
              <a:rPr sz="150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</a:t>
            </a:r>
            <a:r>
              <a:rPr sz="150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RTU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12700" algn="l" rtl="0" eaLnBrk="0">
              <a:lnSpc>
                <a:spcPct val="98000"/>
              </a:lnSpc>
              <a:spcBef>
                <a:spcPts val="655"/>
              </a:spcBef>
            </a:pP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八.服务调试范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</a:t>
            </a:r>
            <a:endParaRPr lang="en-US" altLang="en-US" sz="1700" dirty="0"/>
          </a:p>
          <a:p>
            <a:pPr marL="13335" indent="0" algn="l" rtl="0" eaLnBrk="0">
              <a:lnSpc>
                <a:spcPct val="110000"/>
              </a:lnSpc>
              <a:spcBef>
                <a:spcPts val="425"/>
              </a:spcBef>
            </a:pP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针对兼容型号、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尺寸较多的项目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，我司仅提供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调试服务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并以此作为验收标准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，其余的兼容型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，我司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提供技术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由客户自行调试。</a:t>
            </a:r>
            <a:endParaRPr lang="en-US" altLang="en-US" sz="1500" dirty="0"/>
          </a:p>
        </p:txBody>
      </p:sp>
      <p:sp>
        <p:nvSpPr>
          <p:cNvPr id="51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A6D0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textbox 52"/>
          <p:cNvSpPr/>
          <p:nvPr/>
        </p:nvSpPr>
        <p:spPr>
          <a:xfrm>
            <a:off x="563992" y="306572"/>
            <a:ext cx="2272664" cy="524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930"/>
              </a:lnSpc>
            </a:pPr>
            <a:r>
              <a:rPr lang="en-US" sz="32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32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320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检测说明</a:t>
            </a:r>
            <a:endParaRPr lang="zh-CN" sz="3200" spc="-4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5935979" y="6488429"/>
            <a:ext cx="1504950" cy="215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300" dirty="0"/>
          </a:p>
          <a:p>
            <a:pPr marL="189230" algn="l" rtl="0" eaLnBrk="0">
              <a:lnSpc>
                <a:spcPts val="1115"/>
              </a:lnSpc>
              <a:spcBef>
                <a:spcPts val="0"/>
              </a:spcBef>
              <a:tabLst>
                <a:tab pos="228600" algn="l"/>
              </a:tabLst>
            </a:pP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www</a:t>
            </a:r>
            <a:r>
              <a:rPr sz="90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900" spc="1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900" dirty="0"/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48679" y="6501129"/>
            <a:ext cx="176529" cy="176529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</a:t>
            </a:r>
            <a:r>
              <a:rPr sz="900" spc="6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900" dirty="0"/>
          </a:p>
        </p:txBody>
      </p:sp>
      <p:sp>
        <p:nvSpPr>
          <p:cNvPr id="57" name="textbox 57"/>
          <p:cNvSpPr/>
          <p:nvPr/>
        </p:nvSpPr>
        <p:spPr>
          <a:xfrm>
            <a:off x="10008823" y="6513037"/>
            <a:ext cx="1688464" cy="193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20"/>
              </a:lnSpc>
            </a:pP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r>
              <a:rPr sz="1000" spc="3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000" spc="2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58" name="textbox 58"/>
          <p:cNvSpPr/>
          <p:nvPr/>
        </p:nvSpPr>
        <p:spPr>
          <a:xfrm>
            <a:off x="10074961" y="6353016"/>
            <a:ext cx="1489075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endParaRPr lang="en-US" altLang="en-US" sz="1000" dirty="0"/>
          </a:p>
        </p:txBody>
      </p:sp>
      <p:sp>
        <p:nvSpPr>
          <p:cNvPr id="59" name="rect"/>
          <p:cNvSpPr/>
          <p:nvPr/>
        </p:nvSpPr>
        <p:spPr>
          <a:xfrm>
            <a:off x="0" y="263652"/>
            <a:ext cx="381000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rect"/>
          <p:cNvSpPr/>
          <p:nvPr/>
        </p:nvSpPr>
        <p:spPr>
          <a:xfrm>
            <a:off x="2893695" y="528320"/>
            <a:ext cx="8003539" cy="1968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" name="textbox 61"/>
          <p:cNvSpPr/>
          <p:nvPr/>
        </p:nvSpPr>
        <p:spPr>
          <a:xfrm>
            <a:off x="4636770" y="6524625"/>
            <a:ext cx="1003935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200" dirty="0"/>
          </a:p>
          <a:p>
            <a:pPr marL="153035" algn="l" rtl="0" eaLnBrk="0">
              <a:lnSpc>
                <a:spcPct val="86000"/>
              </a:lnSpc>
              <a:spcBef>
                <a:spcPts val="0"/>
              </a:spcBef>
              <a:tabLst>
                <a:tab pos="233045" algn="l"/>
              </a:tabLst>
            </a:pP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</a:t>
            </a:r>
            <a:r>
              <a:rPr sz="900" spc="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endParaRPr lang="en-US" altLang="en-US" sz="900" dirty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9470" y="6537325"/>
            <a:ext cx="140334" cy="1403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56552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产品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飞边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成像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软件处理结果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2155" y="2578735"/>
            <a:ext cx="2368550" cy="2539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89300" y="2578735"/>
            <a:ext cx="2447925" cy="2666365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520" y="2287905"/>
            <a:ext cx="3437890" cy="1602740"/>
          </a:xfrm>
          <a:prstGeom prst="rect">
            <a:avLst/>
          </a:prstGeom>
        </p:spPr>
      </p:pic>
      <p:pic>
        <p:nvPicPr>
          <p:cNvPr id="11" name="图片 10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9520" y="3985895"/>
            <a:ext cx="3437890" cy="19221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991725" y="2548255"/>
            <a:ext cx="11049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边缘轮廓形状较复杂，为保证现场的稳定性建议使用</a:t>
            </a:r>
            <a:r>
              <a:rPr lang="en-US" altLang="zh-CN"/>
              <a:t>AI</a:t>
            </a:r>
            <a:r>
              <a:rPr lang="zh-CN" altLang="en-US">
                <a:ea typeface="宋体" panose="02010600030101010101" pitchFamily="2" charset="-122"/>
              </a:rPr>
              <a:t>检测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94081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产品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上圆外径尺寸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检测成像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细节放大图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65" y="2333625"/>
            <a:ext cx="4320540" cy="3531235"/>
          </a:xfrm>
          <a:prstGeom prst="rect">
            <a:avLst/>
          </a:prstGeom>
        </p:spPr>
      </p:pic>
      <p:pic>
        <p:nvPicPr>
          <p:cNvPr id="10" name="图片 9" descr="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90" y="2113280"/>
            <a:ext cx="3388360" cy="31400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353300" y="5364480"/>
            <a:ext cx="2637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为保证检测精度，位置需要相对固定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39407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产品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上圆外径尺寸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检测成像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细节放大图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353300" y="5364480"/>
            <a:ext cx="2637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为保证检测精度，位置需要相对固定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97330" y="2268220"/>
            <a:ext cx="3790315" cy="3585845"/>
          </a:xfrm>
          <a:prstGeom prst="rect">
            <a:avLst/>
          </a:prstGeom>
        </p:spPr>
      </p:pic>
      <p:pic>
        <p:nvPicPr>
          <p:cNvPr id="6" name="图片 5" descr="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250" y="2174240"/>
            <a:ext cx="3547745" cy="3048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39407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、视觉检测分析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产品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上圆外径尺寸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检测成像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细节放大图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353300" y="5364480"/>
            <a:ext cx="2637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为保证检测精度，位置需要相对固定</a:t>
            </a:r>
            <a:endParaRPr lang="zh-CN" altLang="en-US"/>
          </a:p>
        </p:txBody>
      </p:sp>
      <p:pic>
        <p:nvPicPr>
          <p:cNvPr id="7" name="图片 6" descr="Image_202311251626402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2187575"/>
            <a:ext cx="4373245" cy="3646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11925" y="2342515"/>
            <a:ext cx="3888105" cy="29591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、视觉架设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973060" y="92644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44955"/>
                <a:gridCol w="1831340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CS050-10GM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2/3  3.45um*3.45um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23mm*20mm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75mm+5mm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接圈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3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环形光源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+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背光源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06972" y="26126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1969770" y="4777105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929765" y="3133725"/>
            <a:ext cx="3018155" cy="889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947920" y="3121660"/>
            <a:ext cx="3175" cy="15760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966970" y="5260340"/>
            <a:ext cx="155892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:40</a:t>
            </a:r>
            <a:r>
              <a:rPr lang="zh-CN" altLang="en-US" sz="1200"/>
              <a:t>±</a:t>
            </a:r>
            <a:r>
              <a:rPr lang="en-US" altLang="zh-CN" sz="1200"/>
              <a:t>10mm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41986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工位一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圆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径工位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501515" y="4425315"/>
            <a:ext cx="5715" cy="3486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94605" y="3229610"/>
            <a:ext cx="240792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工作距离</a:t>
            </a:r>
            <a:r>
              <a:rPr lang="en-US" altLang="zh-CN" sz="1400" b="1">
                <a:solidFill>
                  <a:srgbClr val="FF0000"/>
                </a:solidFill>
              </a:rPr>
              <a:t>:230</a:t>
            </a:r>
            <a:r>
              <a:rPr lang="zh-CN" altLang="en-US" sz="1400" b="1">
                <a:solidFill>
                  <a:srgbClr val="FF0000"/>
                </a:solidFill>
              </a:rPr>
              <a:t>±</a:t>
            </a:r>
            <a:r>
              <a:rPr lang="en-US" altLang="zh-CN" sz="1400" b="1">
                <a:solidFill>
                  <a:srgbClr val="FF0000"/>
                </a:solidFill>
              </a:rPr>
              <a:t>30mm</a:t>
            </a:r>
            <a:endParaRPr lang="en-US" altLang="zh-CN" sz="1400" b="1">
              <a:solidFill>
                <a:srgbClr val="FF0000"/>
              </a:solidFill>
            </a:endParaRPr>
          </a:p>
          <a:p>
            <a:endParaRPr lang="en-US" altLang="zh-CN" sz="1400" b="1">
              <a:solidFill>
                <a:srgbClr val="FF0000"/>
              </a:solidFill>
            </a:endParaRPr>
          </a:p>
        </p:txBody>
      </p:sp>
      <p:sp>
        <p:nvSpPr>
          <p:cNvPr id="24" name="立方体 23"/>
          <p:cNvSpPr/>
          <p:nvPr/>
        </p:nvSpPr>
        <p:spPr>
          <a:xfrm>
            <a:off x="2610485" y="4777105"/>
            <a:ext cx="1043940" cy="469900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2499995" y="4407535"/>
            <a:ext cx="2162175" cy="1778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8" name="L-DR5" descr="rId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6685" y="3689985"/>
            <a:ext cx="1658620" cy="7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2224088" y="1935480"/>
            <a:ext cx="1872615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L-DS7" descr="rId3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5025" y="5446395"/>
            <a:ext cx="2390775" cy="3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 flipH="1" flipV="1">
            <a:off x="1962785" y="5236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H="1" flipV="1">
            <a:off x="2097405" y="5490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11"/>
            </p:custDataLst>
          </p:nvPr>
        </p:nvCxnSpPr>
        <p:spPr>
          <a:xfrm>
            <a:off x="4719955" y="5223510"/>
            <a:ext cx="8255" cy="2292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5008880" y="4460240"/>
            <a:ext cx="155892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:30</a:t>
            </a:r>
            <a:r>
              <a:rPr lang="zh-CN" altLang="en-US" sz="1200"/>
              <a:t>±</a:t>
            </a:r>
            <a:r>
              <a:rPr lang="en-US" altLang="zh-CN" sz="1200"/>
              <a:t>20mm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17" name="文本框 16"/>
          <p:cNvSpPr txBox="1"/>
          <p:nvPr/>
        </p:nvSpPr>
        <p:spPr>
          <a:xfrm>
            <a:off x="384175" y="5953760"/>
            <a:ext cx="794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281805" y="999490"/>
            <a:ext cx="2880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备注；此工位兼容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款产品，使用替换产品时需要调试焦距和视野距离。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、视觉架设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58530" y="926449"/>
          <a:ext cx="3376295" cy="495490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44955"/>
                <a:gridCol w="1831340"/>
              </a:tblGrid>
              <a:tr h="670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BSY-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CS050-10GM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2/3  3.45um*3.45um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32mm*26mm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75mm+5mm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接圈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3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个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背光源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06972" y="26126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9665" y="45687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1969770" y="4777105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484120" y="2483485"/>
            <a:ext cx="0" cy="120650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484755" y="2655570"/>
            <a:ext cx="1845945" cy="114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966970" y="5260340"/>
            <a:ext cx="2082800" cy="430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:5mm(</a:t>
            </a:r>
            <a:r>
              <a:rPr lang="zh-CN" altLang="en-US" sz="1200"/>
              <a:t>往下可调节范围</a:t>
            </a:r>
            <a:r>
              <a:rPr lang="en-US" altLang="zh-CN" sz="1200"/>
              <a:t>20-30mm)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6" name="文本框 5"/>
          <p:cNvSpPr txBox="1"/>
          <p:nvPr/>
        </p:nvSpPr>
        <p:spPr>
          <a:xfrm>
            <a:off x="384175" y="852805"/>
            <a:ext cx="41986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工位二</a:t>
            </a:r>
            <a:r>
              <a:rPr lang="en-US" altLang="zh-CN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 </a:t>
            </a:r>
            <a:r>
              <a:rPr lang="zh-CN" altLang="en-US" sz="2000" dirty="0">
                <a:latin typeface="思源黑体" panose="020B0400000000000000" charset="-122"/>
                <a:ea typeface="思源黑体" panose="020B0400000000000000" charset="-122"/>
                <a:sym typeface="+mn-ea"/>
              </a:rPr>
              <a:t>毛刺检测工位</a:t>
            </a:r>
            <a:endParaRPr lang="zh-CN" altLang="en-US" sz="2000" dirty="0">
              <a:latin typeface="思源黑体" panose="020B0400000000000000" charset="-122"/>
              <a:ea typeface="思源黑体" panose="020B0400000000000000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4501515" y="4425315"/>
            <a:ext cx="5715" cy="3486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600960" y="2049780"/>
            <a:ext cx="240792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工作距离</a:t>
            </a:r>
            <a:r>
              <a:rPr lang="en-US" altLang="zh-CN" sz="1400"/>
              <a:t>:280</a:t>
            </a:r>
            <a:r>
              <a:rPr lang="zh-CN" altLang="en-US" sz="1400"/>
              <a:t>±</a:t>
            </a:r>
            <a:r>
              <a:rPr lang="en-US" altLang="zh-CN" sz="1400"/>
              <a:t>20mm</a:t>
            </a:r>
            <a:endParaRPr lang="en-US" altLang="zh-CN" sz="1400"/>
          </a:p>
          <a:p>
            <a:endParaRPr lang="en-US" altLang="zh-CN" sz="1400"/>
          </a:p>
        </p:txBody>
      </p:sp>
      <p:sp>
        <p:nvSpPr>
          <p:cNvPr id="24" name="立方体 23"/>
          <p:cNvSpPr/>
          <p:nvPr/>
        </p:nvSpPr>
        <p:spPr>
          <a:xfrm>
            <a:off x="4363720" y="3395980"/>
            <a:ext cx="496570" cy="469900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2407285" y="3606165"/>
            <a:ext cx="3951605" cy="1333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9" name="ALH50" descr="rId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611823" y="3397250"/>
            <a:ext cx="1872615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L-DS7" descr="rId3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943475" y="3540125"/>
            <a:ext cx="1570990" cy="2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 flipH="1" flipV="1">
            <a:off x="1962785" y="5236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 flipH="1" flipV="1">
            <a:off x="2097405" y="5490210"/>
            <a:ext cx="2997200" cy="76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9"/>
            </p:custDataLst>
          </p:nvPr>
        </p:nvCxnSpPr>
        <p:spPr>
          <a:xfrm>
            <a:off x="4719955" y="5223510"/>
            <a:ext cx="8255" cy="2292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4582795" y="2099310"/>
            <a:ext cx="2195195" cy="385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工作距离</a:t>
            </a:r>
            <a:r>
              <a:rPr lang="en-US" altLang="zh-CN" sz="1200"/>
              <a:t>:?mm</a:t>
            </a:r>
            <a:endParaRPr lang="en-US" altLang="zh-CN" sz="1400"/>
          </a:p>
        </p:txBody>
      </p: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4363720" y="2327275"/>
            <a:ext cx="0" cy="120650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>
            <a:off x="5604510" y="2413000"/>
            <a:ext cx="0" cy="120650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13"/>
            </p:custDataLst>
          </p:nvPr>
        </p:nvCxnSpPr>
        <p:spPr>
          <a:xfrm flipH="1">
            <a:off x="4396740" y="2614930"/>
            <a:ext cx="1181100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、视觉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配置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34720" y="1205230"/>
          <a:ext cx="11405235" cy="4592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10"/>
                <a:gridCol w="1784350"/>
                <a:gridCol w="1463675"/>
                <a:gridCol w="1018540"/>
                <a:gridCol w="1471295"/>
                <a:gridCol w="1976755"/>
              </a:tblGrid>
              <a:tr h="55308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433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1800" dirty="0"/>
                        <a:t>windows</a:t>
                      </a:r>
                      <a:r>
                        <a:rPr lang="zh-CN" altLang="en-US" sz="1800" dirty="0"/>
                        <a:t>多线程</a:t>
                      </a:r>
                      <a:endParaRPr lang="en-US" altLang="zh-CN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97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045">
                <a:tc>
                  <a:txBody>
                    <a:bodyPr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高清工业相机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19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FA75MM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环形光源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33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背光源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33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件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通道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700">
                <a:tc gridSpan="6">
                  <a:txBody>
                    <a:bodyPr/>
                    <a:p>
                      <a:pPr algn="l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备注：毛刺位置如果不固定，工位配置需增加至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工位（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组相机配置），目前配置为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工位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配置。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34427" y="0"/>
            <a:ext cx="4957572" cy="4968240"/>
          </a:xfrm>
          <a:prstGeom prst="rect">
            <a:avLst/>
          </a:prstGeom>
        </p:spPr>
      </p:pic>
      <p:pic>
        <p:nvPicPr>
          <p:cNvPr id="121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45635" y="9144"/>
            <a:ext cx="8246364" cy="6848855"/>
          </a:xfrm>
          <a:prstGeom prst="rect">
            <a:avLst/>
          </a:prstGeom>
        </p:spPr>
      </p:pic>
      <p:sp>
        <p:nvSpPr>
          <p:cNvPr id="122" name="path"/>
          <p:cNvSpPr/>
          <p:nvPr/>
        </p:nvSpPr>
        <p:spPr>
          <a:xfrm>
            <a:off x="0" y="0"/>
            <a:ext cx="1620011" cy="1620011"/>
          </a:xfrm>
          <a:custGeom>
            <a:avLst/>
            <a:gdLst/>
            <a:ahLst/>
            <a:cxnLst/>
            <a:rect l="0" t="0" r="0" b="0"/>
            <a:pathLst>
              <a:path w="2551" h="2551">
                <a:moveTo>
                  <a:pt x="0" y="0"/>
                </a:moveTo>
                <a:lnTo>
                  <a:pt x="0" y="2551"/>
                </a:lnTo>
                <a:lnTo>
                  <a:pt x="2551" y="0"/>
                </a:lnTo>
                <a:lnTo>
                  <a:pt x="0" y="0"/>
                </a:lnTo>
              </a:path>
            </a:pathLst>
          </a:custGeom>
          <a:solidFill>
            <a:srgbClr val="2E75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3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3462528" cy="3262883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1443405" y="4361345"/>
            <a:ext cx="3221354" cy="11106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60"/>
              </a:lnSpc>
            </a:pP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门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博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器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觉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限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</a:t>
            </a:r>
            <a:r>
              <a:rPr sz="1100" spc="-1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-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1100" dirty="0"/>
          </a:p>
          <a:p>
            <a:pPr marL="23495" indent="-8890" algn="l" rtl="0" eaLnBrk="0">
              <a:lnSpc>
                <a:spcPct val="107000"/>
              </a:lnSpc>
              <a:spcBef>
                <a:spcPts val="75"/>
              </a:spcBef>
            </a:pP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地址</a:t>
            </a: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福建省厦门市集美区杏林瑶山路13-</a:t>
            </a:r>
            <a:r>
              <a:rPr sz="1100" spc="6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7号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1539203859</a:t>
            </a:r>
            <a:r>
              <a:rPr sz="110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endParaRPr lang="en-US" altLang="en-US" sz="1100" dirty="0"/>
          </a:p>
          <a:p>
            <a:pPr marL="21590" algn="l" rtl="0" eaLnBrk="0">
              <a:lnSpc>
                <a:spcPts val="1345"/>
              </a:lnSpc>
              <a:spcBef>
                <a:spcPts val="60"/>
              </a:spcBef>
            </a:pP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inxiu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110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1100" dirty="0"/>
          </a:p>
          <a:p>
            <a:pPr marL="21590" algn="l" rtl="0" eaLnBrk="0">
              <a:lnSpc>
                <a:spcPts val="1360"/>
              </a:lnSpc>
              <a:spcBef>
                <a:spcPts val="95"/>
              </a:spcBef>
            </a:pP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</a:t>
            </a:r>
            <a:r>
              <a:rPr sz="110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endParaRPr lang="en-US" altLang="en-US" sz="1100" dirty="0"/>
          </a:p>
          <a:p>
            <a:pPr marL="19685" algn="l" rtl="0" eaLnBrk="0">
              <a:lnSpc>
                <a:spcPts val="1345"/>
              </a:lnSpc>
              <a:spcBef>
                <a:spcPts val="80"/>
              </a:spcBef>
            </a:pP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www</a:t>
            </a:r>
            <a:r>
              <a:rPr sz="1100" spc="1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110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11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1100" dirty="0"/>
          </a:p>
        </p:txBody>
      </p:sp>
      <p:sp>
        <p:nvSpPr>
          <p:cNvPr id="125" name="textbox 125"/>
          <p:cNvSpPr/>
          <p:nvPr/>
        </p:nvSpPr>
        <p:spPr>
          <a:xfrm>
            <a:off x="2039620" y="1978786"/>
            <a:ext cx="3166745" cy="8972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5900" spc="250" dirty="0">
                <a:ln w="21793" cap="flat" cmpd="sng">
                  <a:solidFill>
                    <a:srgbClr val="F37A29">
                      <a:alpha val="100000"/>
                    </a:srgbClr>
                  </a:solidFill>
                  <a:prstDash val="solid"/>
                  <a:bevel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5900" spc="25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900" spc="250" dirty="0">
                <a:ln w="21793" cap="flat" cmpd="sng">
                  <a:solidFill>
                    <a:srgbClr val="F37A29">
                      <a:alpha val="100000"/>
                    </a:srgbClr>
                  </a:solidFill>
                  <a:prstDash val="solid"/>
                  <a:bevel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5900" spc="25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900" spc="220" dirty="0">
                <a:ln w="21793" cap="flat" cmpd="sng">
                  <a:solidFill>
                    <a:srgbClr val="F37A29">
                      <a:alpha val="100000"/>
                    </a:srgbClr>
                  </a:solidFill>
                  <a:prstDash val="solid"/>
                  <a:bevel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</a:t>
            </a:r>
            <a:endParaRPr lang="en-US" altLang="en-US" sz="5900" dirty="0"/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2400" y="4306823"/>
            <a:ext cx="1207008" cy="1207008"/>
          </a:xfrm>
          <a:prstGeom prst="rect">
            <a:avLst/>
          </a:prstGeom>
        </p:spPr>
      </p:pic>
      <p:sp>
        <p:nvSpPr>
          <p:cNvPr id="127" name="textbox 127"/>
          <p:cNvSpPr/>
          <p:nvPr/>
        </p:nvSpPr>
        <p:spPr>
          <a:xfrm>
            <a:off x="245618" y="5829185"/>
            <a:ext cx="3211829" cy="4305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700" spc="9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源于视觉，不止视</a:t>
            </a:r>
            <a:r>
              <a:rPr sz="2700" spc="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觉</a:t>
            </a:r>
            <a:endParaRPr lang="en-US" altLang="en-US" sz="2700" dirty="0"/>
          </a:p>
        </p:txBody>
      </p:sp>
      <p:sp>
        <p:nvSpPr>
          <p:cNvPr id="128" name="textbox 128"/>
          <p:cNvSpPr/>
          <p:nvPr/>
        </p:nvSpPr>
        <p:spPr>
          <a:xfrm>
            <a:off x="5656579" y="1978786"/>
            <a:ext cx="760730" cy="902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5900" spc="-120" dirty="0">
                <a:ln w="21793" cap="flat" cmpd="sng">
                  <a:solidFill>
                    <a:srgbClr val="F37A29">
                      <a:alpha val="100000"/>
                    </a:srgbClr>
                  </a:solidFill>
                  <a:prstDash val="solid"/>
                  <a:bevel/>
                </a:ln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</a:t>
            </a:r>
            <a:endParaRPr lang="en-US" altLang="en-US" sz="5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898005" y="3394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9695" y="1123709"/>
            <a:ext cx="2704465" cy="2886236"/>
            <a:chOff x="5323982" y="1694701"/>
            <a:chExt cx="2331248" cy="3193878"/>
          </a:xfrm>
        </p:grpSpPr>
        <p:sp>
          <p:nvSpPr>
            <p:cNvPr id="5" name="TextBox 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92812" y="1694701"/>
              <a:ext cx="1158240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TextBox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68661" y="2244194"/>
              <a:ext cx="1573979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设备结构说明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TextBox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82637" y="2772619"/>
              <a:ext cx="1560004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设备尺寸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TextBox 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594" y="3323523"/>
              <a:ext cx="1480635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设备流程说明 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TextBox 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82503" y="3875155"/>
              <a:ext cx="1572576" cy="713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  <a:p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TextBox 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93162" y="4481022"/>
              <a:ext cx="1562068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视觉检测分析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矩形: 圆角 3"/>
            <p:cNvSpPr/>
            <p:nvPr>
              <p:custDataLst>
                <p:tags r:id="rId11"/>
              </p:custDataLst>
            </p:nvPr>
          </p:nvSpPr>
          <p:spPr>
            <a:xfrm>
              <a:off x="5327764" y="1722372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: 圆角 37"/>
            <p:cNvSpPr/>
            <p:nvPr>
              <p:custDataLst>
                <p:tags r:id="rId12"/>
              </p:custDataLst>
            </p:nvPr>
          </p:nvSpPr>
          <p:spPr>
            <a:xfrm>
              <a:off x="5327764" y="282343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17" name="矩形: 圆角 43"/>
            <p:cNvSpPr/>
            <p:nvPr>
              <p:custDataLst>
                <p:tags r:id="rId13"/>
              </p:custDataLst>
            </p:nvPr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19" name="矩形: 圆角 44"/>
            <p:cNvSpPr/>
            <p:nvPr>
              <p:custDataLst>
                <p:tags r:id="rId14"/>
              </p:custDataLst>
            </p:nvPr>
          </p:nvSpPr>
          <p:spPr>
            <a:xfrm>
              <a:off x="5327764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charset="-122"/>
                  <a:ea typeface="等线" panose="02010600030101010101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0" name="矩形: 圆角 46"/>
            <p:cNvSpPr/>
            <p:nvPr>
              <p:custDataLst>
                <p:tags r:id="rId15"/>
              </p:custDataLst>
            </p:nvPr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21" name="矩形: 圆角 66"/>
            <p:cNvSpPr/>
            <p:nvPr>
              <p:custDataLst>
                <p:tags r:id="rId16"/>
              </p:custDataLst>
            </p:nvPr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  <p:sp>
        <p:nvSpPr>
          <p:cNvPr id="46" name="TextBox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41870" y="4139565"/>
            <a:ext cx="1812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视觉方案总结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矩形: 圆角 37"/>
          <p:cNvSpPr/>
          <p:nvPr>
            <p:custDataLst>
              <p:tags r:id="rId18"/>
            </p:custDataLst>
          </p:nvPr>
        </p:nvSpPr>
        <p:spPr>
          <a:xfrm>
            <a:off x="6466147" y="4137623"/>
            <a:ext cx="626450" cy="325324"/>
          </a:xfrm>
          <a:prstGeom prst="roundRect">
            <a:avLst/>
          </a:prstGeom>
          <a:solidFill>
            <a:srgbClr val="D6680F"/>
          </a:solidFill>
          <a:ln>
            <a:solidFill>
              <a:srgbClr val="D66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  <p:sp>
        <p:nvSpPr>
          <p:cNvPr id="4" name="矩形: 圆角 66"/>
          <p:cNvSpPr/>
          <p:nvPr>
            <p:custDataLst>
              <p:tags r:id="rId19"/>
            </p:custDataLst>
          </p:nvPr>
        </p:nvSpPr>
        <p:spPr>
          <a:xfrm>
            <a:off x="6449695" y="4655281"/>
            <a:ext cx="626450" cy="3253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dirty="0">
                <a:solidFill>
                  <a:srgbClr val="BFBFBF"/>
                </a:solidFill>
              </a:rPr>
              <a:t>8</a:t>
            </a:r>
            <a:endParaRPr lang="en-US" altLang="zh-CN" b="1" dirty="0">
              <a:solidFill>
                <a:srgbClr val="BFBFBF"/>
              </a:solidFill>
            </a:endParaRPr>
          </a:p>
        </p:txBody>
      </p:sp>
      <p:sp>
        <p:nvSpPr>
          <p:cNvPr id="12" name="TextBox 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407910" y="4652010"/>
            <a:ext cx="1812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视觉方案配置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74700" y="902334"/>
          <a:ext cx="10642600" cy="5198107"/>
        </p:xfrm>
        <a:graphic>
          <a:graphicData uri="http://schemas.openxmlformats.org/drawingml/2006/table">
            <a:tbl>
              <a:tblPr/>
              <a:tblGrid>
                <a:gridCol w="1523365"/>
                <a:gridCol w="360679"/>
                <a:gridCol w="455295"/>
                <a:gridCol w="2675890"/>
                <a:gridCol w="5627370"/>
              </a:tblGrid>
              <a:tr h="4927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4259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20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项目</a:t>
                      </a:r>
                      <a:r>
                        <a:rPr sz="20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编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号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r>
                        <a:rPr lang="en-US" altLang="en-US" sz="1600" dirty="0"/>
                        <a:t>                20231125</a:t>
                      </a:r>
                      <a:endParaRPr lang="en-US" altLang="en-US" sz="1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zh-CN" altLang="en-US" sz="20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44831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000" b="1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设备名</a:t>
                      </a:r>
                      <a:r>
                        <a:rPr sz="2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称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r>
                        <a:rPr lang="en-US" altLang="zh-CN" sz="2000" dirty="0"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zh-CN" altLang="en-US" sz="2000" dirty="0">
                          <a:ea typeface="宋体" panose="02010600030101010101" pitchFamily="2" charset="-122"/>
                        </a:rPr>
                        <a:t>飞边及尺寸检测</a:t>
                      </a:r>
                      <a:endParaRPr lang="zh-CN" altLang="en-US" sz="20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0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4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marL="30924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7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检测节</a:t>
                      </a:r>
                      <a:r>
                        <a:rPr sz="1700" b="1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拍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48920" algn="l" rtl="0" eaLnBrk="0">
                        <a:lnSpc>
                          <a:spcPct val="100000"/>
                        </a:lnSpc>
                      </a:pPr>
                      <a:r>
                        <a:rPr lang="zh-CN" altLang="en-US" sz="1700" dirty="0">
                          <a:ea typeface="宋体" panose="02010600030101010101" pitchFamily="2" charset="-122"/>
                        </a:rPr>
                        <a:t>根据上料速度确定</a:t>
                      </a:r>
                      <a:endParaRPr lang="zh-CN" altLang="en-US" sz="17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12420" algn="l" rtl="0" eaLnBrk="0">
                        <a:lnSpc>
                          <a:spcPct val="91000"/>
                        </a:lnSpc>
                      </a:pPr>
                      <a:r>
                        <a:rPr sz="1700" b="1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项目概</a:t>
                      </a:r>
                      <a:r>
                        <a:rPr sz="1700" b="1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述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r>
                        <a:rPr lang="zh-CN" altLang="en-US" sz="1700" dirty="0">
                          <a:ea typeface="宋体" panose="02010600030101010101" pitchFamily="2" charset="-122"/>
                        </a:rPr>
                        <a:t>检测脱模线多料飞边及上孔径尺寸</a:t>
                      </a:r>
                      <a:r>
                        <a:rPr lang="en-US" altLang="zh-CN" sz="1700" dirty="0"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CN" altLang="en-US" sz="1700" dirty="0">
                          <a:ea typeface="宋体" panose="02010600030101010101" pitchFamily="2" charset="-122"/>
                        </a:rPr>
                        <a:t>目前兼容两款</a:t>
                      </a:r>
                      <a:r>
                        <a:rPr lang="zh-CN" altLang="en-US" sz="1700" dirty="0">
                          <a:ea typeface="宋体" panose="02010600030101010101" pitchFamily="2" charset="-122"/>
                        </a:rPr>
                        <a:t>产品</a:t>
                      </a:r>
                      <a:endParaRPr lang="zh-CN" altLang="en-US" sz="1700" dirty="0"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08610" algn="l" rtl="0" eaLnBrk="0">
                        <a:lnSpc>
                          <a:spcPts val="2185"/>
                        </a:lnSpc>
                      </a:pPr>
                      <a:r>
                        <a:rPr sz="1500" b="1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具体需</a:t>
                      </a:r>
                      <a:r>
                        <a:rPr sz="15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求</a:t>
                      </a:r>
                      <a:endParaRPr lang="en-US" altLang="en-US" sz="1500" dirty="0"/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eaLnBrk="0">
                        <a:lnSpc>
                          <a:spcPct val="161000"/>
                        </a:lnSpc>
                      </a:pPr>
                      <a:r>
                        <a:rPr lang="zh-CN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产品</a:t>
                      </a:r>
                      <a:r>
                        <a:rPr lang="en-US" altLang="zh-CN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zh-CN" sz="1800" b="1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</a:pPr>
                      <a:endParaRPr lang="en-US" altLang="en-US" sz="100" dirty="0"/>
                    </a:p>
                    <a:p>
                      <a:pPr marL="1841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zh-CN" sz="18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脱模线多料飞边</a:t>
                      </a:r>
                      <a:endParaRPr lang="zh-CN" sz="1800" spc="90" dirty="0">
                        <a:solidFill>
                          <a:srgbClr val="000000">
                            <a:alpha val="100000"/>
                          </a:srgbClr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lang="zh-CN" altLang="en-US" sz="1800" dirty="0">
                          <a:latin typeface="等线" panose="02010600030101010101" charset="-122"/>
                          <a:ea typeface="等线" panose="02010600030101010101" charset="-122"/>
                        </a:rPr>
                        <a:t>上孔径尺寸</a:t>
                      </a:r>
                      <a:endParaRPr lang="en-US" altLang="zh-CN" sz="1800" dirty="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27876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r>
                        <a:rPr lang="zh-CN" altLang="en-US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产品</a:t>
                      </a:r>
                      <a:r>
                        <a:rPr lang="en-US" altLang="zh-CN" sz="1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zh-CN" sz="1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检测外圆毛刺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28575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A6D0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textbox 38"/>
          <p:cNvSpPr/>
          <p:nvPr/>
        </p:nvSpPr>
        <p:spPr>
          <a:xfrm>
            <a:off x="-12700" y="250952"/>
            <a:ext cx="2769870" cy="591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393700" algn="l" rtl="0" eaLnBrk="0">
              <a:lnSpc>
                <a:spcPts val="3935"/>
              </a:lnSpc>
              <a:spcBef>
                <a:spcPts val="5"/>
              </a:spcBef>
              <a:tabLst>
                <a:tab pos="527050" algn="l"/>
              </a:tabLst>
            </a:pPr>
            <a:r>
              <a:rPr sz="32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1、项目概</a:t>
            </a:r>
            <a:r>
              <a:rPr sz="320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</a:t>
            </a:r>
            <a:endParaRPr lang="en-US" altLang="en-US" sz="3200" dirty="0"/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77371" y="18288"/>
            <a:ext cx="998219" cy="806195"/>
          </a:xfrm>
          <a:prstGeom prst="rect">
            <a:avLst/>
          </a:prstGeom>
        </p:spPr>
      </p:pic>
      <p:sp>
        <p:nvSpPr>
          <p:cNvPr id="41" name="textbox 41"/>
          <p:cNvSpPr/>
          <p:nvPr/>
        </p:nvSpPr>
        <p:spPr>
          <a:xfrm>
            <a:off x="5935979" y="6488429"/>
            <a:ext cx="1504950" cy="215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300" dirty="0"/>
          </a:p>
          <a:p>
            <a:pPr marL="189230" algn="l" rtl="0" eaLnBrk="0">
              <a:lnSpc>
                <a:spcPts val="1115"/>
              </a:lnSpc>
              <a:spcBef>
                <a:spcPts val="0"/>
              </a:spcBef>
              <a:tabLst>
                <a:tab pos="228600" algn="l"/>
              </a:tabLst>
            </a:pP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www</a:t>
            </a:r>
            <a:r>
              <a:rPr sz="90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900" spc="1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900" dirty="0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48679" y="6501129"/>
            <a:ext cx="176529" cy="176529"/>
          </a:xfrm>
          <a:prstGeom prst="rect">
            <a:avLst/>
          </a:prstGeom>
        </p:spPr>
      </p:pic>
      <p:sp>
        <p:nvSpPr>
          <p:cNvPr id="43" name="textbox 43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</a:t>
            </a:r>
            <a:r>
              <a:rPr sz="900" spc="6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900" dirty="0"/>
          </a:p>
        </p:txBody>
      </p:sp>
      <p:sp>
        <p:nvSpPr>
          <p:cNvPr id="44" name="textbox 44"/>
          <p:cNvSpPr/>
          <p:nvPr/>
        </p:nvSpPr>
        <p:spPr>
          <a:xfrm>
            <a:off x="10008823" y="6513037"/>
            <a:ext cx="1688464" cy="193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20"/>
              </a:lnSpc>
            </a:pP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r>
              <a:rPr sz="1000" spc="3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000" spc="2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45" name="textbox 45"/>
          <p:cNvSpPr/>
          <p:nvPr/>
        </p:nvSpPr>
        <p:spPr>
          <a:xfrm>
            <a:off x="10074961" y="6353016"/>
            <a:ext cx="1489075" cy="178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</a:t>
            </a:r>
            <a:endParaRPr lang="en-US" altLang="en-US" sz="1000" dirty="0"/>
          </a:p>
        </p:txBody>
      </p:sp>
      <p:sp>
        <p:nvSpPr>
          <p:cNvPr id="46" name="textbox 46"/>
          <p:cNvSpPr/>
          <p:nvPr/>
        </p:nvSpPr>
        <p:spPr>
          <a:xfrm>
            <a:off x="4636770" y="6524625"/>
            <a:ext cx="1003935" cy="193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200" dirty="0"/>
          </a:p>
          <a:p>
            <a:pPr marL="153035" algn="l" rtl="0" eaLnBrk="0">
              <a:lnSpc>
                <a:spcPct val="86000"/>
              </a:lnSpc>
              <a:spcBef>
                <a:spcPts val="0"/>
              </a:spcBef>
              <a:tabLst>
                <a:tab pos="233045" algn="l"/>
              </a:tabLst>
            </a:pPr>
            <a:r>
              <a:rPr sz="90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spc="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</a:t>
            </a:r>
            <a:r>
              <a:rPr sz="900" spc="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endParaRPr lang="en-US" altLang="en-US" sz="900" dirty="0"/>
          </a:p>
        </p:txBody>
      </p:sp>
      <p:pic>
        <p:nvPicPr>
          <p:cNvPr id="47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9470" y="6537325"/>
            <a:ext cx="140334" cy="140334"/>
          </a:xfrm>
          <a:prstGeom prst="rect">
            <a:avLst/>
          </a:prstGeom>
        </p:spPr>
      </p:pic>
      <p:sp>
        <p:nvSpPr>
          <p:cNvPr id="48" name="rect"/>
          <p:cNvSpPr/>
          <p:nvPr/>
        </p:nvSpPr>
        <p:spPr>
          <a:xfrm>
            <a:off x="2820670" y="521334"/>
            <a:ext cx="8051164" cy="14605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980" y="842010"/>
            <a:ext cx="2550160" cy="2306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 l="40699" t="22468" r="32399" b="55706"/>
          <a:stretch>
            <a:fillRect/>
          </a:stretch>
        </p:blipFill>
        <p:spPr>
          <a:xfrm>
            <a:off x="9050020" y="907415"/>
            <a:ext cx="2063750" cy="2233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4640" y="3140710"/>
            <a:ext cx="1841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9855835" y="3148330"/>
            <a:ext cx="1841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产品</a:t>
            </a:r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906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设备结构说明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43355" y="1123315"/>
            <a:ext cx="3791585" cy="4610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785" y="1777365"/>
            <a:ext cx="4848860" cy="2990215"/>
          </a:xfrm>
          <a:prstGeom prst="rect">
            <a:avLst/>
          </a:prstGeom>
        </p:spPr>
      </p:pic>
      <p:sp>
        <p:nvSpPr>
          <p:cNvPr id="29" name="圆角矩形标注 28"/>
          <p:cNvSpPr/>
          <p:nvPr>
            <p:custDataLst>
              <p:tags r:id="rId6"/>
            </p:custDataLst>
          </p:nvPr>
        </p:nvSpPr>
        <p:spPr>
          <a:xfrm>
            <a:off x="4621439" y="1910715"/>
            <a:ext cx="713740" cy="524510"/>
          </a:xfrm>
          <a:prstGeom prst="wedgeRoundRectCallout">
            <a:avLst>
              <a:gd name="adj1" fmla="val -82193"/>
              <a:gd name="adj2" fmla="val 206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振动盘上料</a:t>
            </a:r>
            <a:endParaRPr lang="zh-CN" sz="1200"/>
          </a:p>
        </p:txBody>
      </p:sp>
      <p:sp>
        <p:nvSpPr>
          <p:cNvPr id="33" name="圆角矩形标注 32"/>
          <p:cNvSpPr/>
          <p:nvPr>
            <p:custDataLst>
              <p:tags r:id="rId7"/>
            </p:custDataLst>
          </p:nvPr>
        </p:nvSpPr>
        <p:spPr>
          <a:xfrm>
            <a:off x="6067425" y="2171065"/>
            <a:ext cx="723900" cy="339725"/>
          </a:xfrm>
          <a:prstGeom prst="wedgeRoundRectCallout">
            <a:avLst>
              <a:gd name="adj1" fmla="val 123157"/>
              <a:gd name="adj2" fmla="val 1610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CCD2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35" name="圆角矩形标注 34"/>
          <p:cNvSpPr/>
          <p:nvPr>
            <p:custDataLst>
              <p:tags r:id="rId8"/>
            </p:custDataLst>
          </p:nvPr>
        </p:nvSpPr>
        <p:spPr>
          <a:xfrm>
            <a:off x="7727950" y="1348105"/>
            <a:ext cx="765810" cy="264160"/>
          </a:xfrm>
          <a:prstGeom prst="wedgeRoundRectCallout">
            <a:avLst>
              <a:gd name="adj1" fmla="val 27446"/>
              <a:gd name="adj2" fmla="val 2925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OK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4" name="圆角矩形标注 3"/>
          <p:cNvSpPr/>
          <p:nvPr>
            <p:custDataLst>
              <p:tags r:id="rId9"/>
            </p:custDataLst>
          </p:nvPr>
        </p:nvSpPr>
        <p:spPr>
          <a:xfrm>
            <a:off x="8620760" y="1348105"/>
            <a:ext cx="765810" cy="264160"/>
          </a:xfrm>
          <a:prstGeom prst="wedgeRoundRectCallout">
            <a:avLst>
              <a:gd name="adj1" fmla="val -40132"/>
              <a:gd name="adj2" fmla="val 32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NG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6" name="圆角矩形标注 5"/>
          <p:cNvSpPr/>
          <p:nvPr>
            <p:custDataLst>
              <p:tags r:id="rId10"/>
            </p:custDataLst>
          </p:nvPr>
        </p:nvSpPr>
        <p:spPr>
          <a:xfrm>
            <a:off x="9513570" y="1348105"/>
            <a:ext cx="535305" cy="264160"/>
          </a:xfrm>
          <a:prstGeom prst="wedgeRoundRectCallout">
            <a:avLst>
              <a:gd name="adj1" fmla="val -133392"/>
              <a:gd name="adj2" fmla="val 4230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漏检</a:t>
            </a:r>
            <a:endParaRPr lang="zh-CN" sz="1200"/>
          </a:p>
        </p:txBody>
      </p:sp>
      <p:sp>
        <p:nvSpPr>
          <p:cNvPr id="7" name="圆角矩形标注 6"/>
          <p:cNvSpPr/>
          <p:nvPr>
            <p:custDataLst>
              <p:tags r:id="rId11"/>
            </p:custDataLst>
          </p:nvPr>
        </p:nvSpPr>
        <p:spPr>
          <a:xfrm>
            <a:off x="8726170" y="5076190"/>
            <a:ext cx="697230" cy="295275"/>
          </a:xfrm>
          <a:prstGeom prst="wedgeRoundRectCallout">
            <a:avLst>
              <a:gd name="adj1" fmla="val -84061"/>
              <a:gd name="adj2" fmla="val -589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导向</a:t>
            </a:r>
            <a:endParaRPr lang="zh-CN" sz="1200"/>
          </a:p>
        </p:txBody>
      </p:sp>
      <p:sp>
        <p:nvSpPr>
          <p:cNvPr id="31" name="圆角矩形标注 30"/>
          <p:cNvSpPr/>
          <p:nvPr>
            <p:custDataLst>
              <p:tags r:id="rId12"/>
            </p:custDataLst>
          </p:nvPr>
        </p:nvSpPr>
        <p:spPr>
          <a:xfrm>
            <a:off x="7727950" y="5076190"/>
            <a:ext cx="887095" cy="295910"/>
          </a:xfrm>
          <a:prstGeom prst="wedgeRoundRectCallout">
            <a:avLst>
              <a:gd name="adj1" fmla="val 17143"/>
              <a:gd name="adj2" fmla="val -5427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光电感应</a:t>
            </a:r>
            <a:endParaRPr lang="zh-CN" sz="1200"/>
          </a:p>
        </p:txBody>
      </p:sp>
      <p:sp>
        <p:nvSpPr>
          <p:cNvPr id="8" name="圆角矩形标注 7"/>
          <p:cNvSpPr/>
          <p:nvPr>
            <p:custDataLst>
              <p:tags r:id="rId13"/>
            </p:custDataLst>
          </p:nvPr>
        </p:nvSpPr>
        <p:spPr>
          <a:xfrm>
            <a:off x="6892925" y="5031740"/>
            <a:ext cx="723900" cy="339725"/>
          </a:xfrm>
          <a:prstGeom prst="wedgeRoundRectCallout">
            <a:avLst>
              <a:gd name="adj1" fmla="val 59561"/>
              <a:gd name="adj2" fmla="val -456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CCD1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、设备尺寸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93695" y="813435"/>
            <a:ext cx="6588125" cy="56534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74205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、设备流程说明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14140" y="407670"/>
            <a:ext cx="4546600" cy="6314440"/>
          </a:xfrm>
          <a:prstGeom prst="rect">
            <a:avLst/>
          </a:prstGeom>
        </p:spPr>
      </p:pic>
      <p:sp>
        <p:nvSpPr>
          <p:cNvPr id="41" name="环形箭头 40"/>
          <p:cNvSpPr/>
          <p:nvPr>
            <p:custDataLst>
              <p:tags r:id="rId4"/>
            </p:custDataLst>
          </p:nvPr>
        </p:nvSpPr>
        <p:spPr>
          <a:xfrm rot="16440000">
            <a:off x="4453988" y="3000442"/>
            <a:ext cx="1678305" cy="1679575"/>
          </a:xfrm>
          <a:prstGeom prst="circularArrow">
            <a:avLst>
              <a:gd name="adj1" fmla="val 5028"/>
              <a:gd name="adj2" fmla="val 944478"/>
              <a:gd name="adj3" fmla="val 19967095"/>
              <a:gd name="adj4" fmla="val 7446423"/>
              <a:gd name="adj5" fmla="val 10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>
            <p:custDataLst>
              <p:tags r:id="rId5"/>
            </p:custDataLst>
          </p:nvPr>
        </p:nvSpPr>
        <p:spPr>
          <a:xfrm>
            <a:off x="9460865" y="2992120"/>
            <a:ext cx="697230" cy="381000"/>
          </a:xfrm>
          <a:prstGeom prst="wedgeRoundRectCallout">
            <a:avLst>
              <a:gd name="adj1" fmla="val -233788"/>
              <a:gd name="adj2" fmla="val -40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>
                <a:sym typeface="+mn-ea"/>
              </a:rPr>
              <a:t>振动盘上料</a:t>
            </a:r>
            <a:endParaRPr lang="zh-CN" sz="1200"/>
          </a:p>
        </p:txBody>
      </p:sp>
      <p:sp>
        <p:nvSpPr>
          <p:cNvPr id="8" name="圆角矩形标注 7"/>
          <p:cNvSpPr/>
          <p:nvPr>
            <p:custDataLst>
              <p:tags r:id="rId6"/>
            </p:custDataLst>
          </p:nvPr>
        </p:nvSpPr>
        <p:spPr>
          <a:xfrm>
            <a:off x="5187315" y="986155"/>
            <a:ext cx="731520" cy="264160"/>
          </a:xfrm>
          <a:prstGeom prst="wedgeRoundRectCallout">
            <a:avLst>
              <a:gd name="adj1" fmla="val -6944"/>
              <a:gd name="adj2" fmla="val 194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NG</a:t>
            </a:r>
            <a:r>
              <a:rPr lang="zh-CN" altLang="en-US" sz="1200">
                <a:sym typeface="+mn-ea"/>
              </a:rPr>
              <a:t>下料</a:t>
            </a:r>
            <a:endParaRPr lang="zh-CN" sz="1200"/>
          </a:p>
        </p:txBody>
      </p:sp>
      <p:sp>
        <p:nvSpPr>
          <p:cNvPr id="7" name="圆角矩形标注 6"/>
          <p:cNvSpPr/>
          <p:nvPr>
            <p:custDataLst>
              <p:tags r:id="rId7"/>
            </p:custDataLst>
          </p:nvPr>
        </p:nvSpPr>
        <p:spPr>
          <a:xfrm>
            <a:off x="4328160" y="986155"/>
            <a:ext cx="765810" cy="264160"/>
          </a:xfrm>
          <a:prstGeom prst="wedgeRoundRectCallout">
            <a:avLst>
              <a:gd name="adj1" fmla="val 21227"/>
              <a:gd name="adj2" fmla="val 234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OK</a:t>
            </a:r>
            <a:r>
              <a:rPr lang="zh-CN" altLang="en-US" sz="1200"/>
              <a:t>下料</a:t>
            </a:r>
            <a:endParaRPr lang="zh-CN" altLang="en-US" sz="1200"/>
          </a:p>
        </p:txBody>
      </p:sp>
      <p:sp>
        <p:nvSpPr>
          <p:cNvPr id="3" name="圆角矩形标注 2"/>
          <p:cNvSpPr/>
          <p:nvPr>
            <p:custDataLst>
              <p:tags r:id="rId8"/>
            </p:custDataLst>
          </p:nvPr>
        </p:nvSpPr>
        <p:spPr>
          <a:xfrm>
            <a:off x="6012180" y="986155"/>
            <a:ext cx="559435" cy="264160"/>
          </a:xfrm>
          <a:prstGeom prst="wedgeRoundRectCallout">
            <a:avLst>
              <a:gd name="adj1" fmla="val -27951"/>
              <a:gd name="adj2" fmla="val 169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漏检</a:t>
            </a:r>
            <a:endParaRPr lang="zh-CN" sz="1200"/>
          </a:p>
        </p:txBody>
      </p:sp>
      <p:sp>
        <p:nvSpPr>
          <p:cNvPr id="33" name="圆角矩形标注 32"/>
          <p:cNvSpPr/>
          <p:nvPr>
            <p:custDataLst>
              <p:tags r:id="rId9"/>
            </p:custDataLst>
          </p:nvPr>
        </p:nvSpPr>
        <p:spPr>
          <a:xfrm>
            <a:off x="3479800" y="5775325"/>
            <a:ext cx="723900" cy="339725"/>
          </a:xfrm>
          <a:prstGeom prst="wedgeRoundRectCallout">
            <a:avLst>
              <a:gd name="adj1" fmla="val 78157"/>
              <a:gd name="adj2" fmla="val -4058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CCD2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4" name="圆角矩形标注 3"/>
          <p:cNvSpPr/>
          <p:nvPr>
            <p:custDataLst>
              <p:tags r:id="rId10"/>
            </p:custDataLst>
          </p:nvPr>
        </p:nvSpPr>
        <p:spPr>
          <a:xfrm>
            <a:off x="4463415" y="5775325"/>
            <a:ext cx="723900" cy="339725"/>
          </a:xfrm>
          <a:prstGeom prst="wedgeRoundRectCallout">
            <a:avLst>
              <a:gd name="adj1" fmla="val 60877"/>
              <a:gd name="adj2" fmla="val -2341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CCD1</a:t>
            </a:r>
            <a:r>
              <a:rPr lang="zh-CN" altLang="en-US" sz="1200">
                <a:sym typeface="+mn-ea"/>
              </a:rPr>
              <a:t>检测</a:t>
            </a:r>
            <a:endParaRPr lang="zh-CN" sz="1200"/>
          </a:p>
        </p:txBody>
      </p:sp>
      <p:sp>
        <p:nvSpPr>
          <p:cNvPr id="31" name="圆角矩形标注 30"/>
          <p:cNvSpPr/>
          <p:nvPr>
            <p:custDataLst>
              <p:tags r:id="rId11"/>
            </p:custDataLst>
          </p:nvPr>
        </p:nvSpPr>
        <p:spPr>
          <a:xfrm>
            <a:off x="5514340" y="5775325"/>
            <a:ext cx="582295" cy="339090"/>
          </a:xfrm>
          <a:prstGeom prst="wedgeRoundRectCallout">
            <a:avLst>
              <a:gd name="adj1" fmla="val 45747"/>
              <a:gd name="adj2" fmla="val -351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光电感应</a:t>
            </a:r>
            <a:endParaRPr lang="zh-CN" sz="1200"/>
          </a:p>
        </p:txBody>
      </p:sp>
      <p:sp>
        <p:nvSpPr>
          <p:cNvPr id="6" name="圆角矩形标注 5"/>
          <p:cNvSpPr/>
          <p:nvPr>
            <p:custDataLst>
              <p:tags r:id="rId12"/>
            </p:custDataLst>
          </p:nvPr>
        </p:nvSpPr>
        <p:spPr>
          <a:xfrm>
            <a:off x="6339205" y="5775325"/>
            <a:ext cx="525145" cy="339725"/>
          </a:xfrm>
          <a:prstGeom prst="wedgeRoundRectCallout">
            <a:avLst>
              <a:gd name="adj1" fmla="val -47460"/>
              <a:gd name="adj2" fmla="val -4255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/>
              <a:t>导向</a:t>
            </a:r>
            <a:endParaRPr lang="zh-CN" sz="1200"/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、检测说明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产品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飞边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成像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项目需求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619250" y="2531110"/>
            <a:ext cx="2954655" cy="29063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39870" y="2782570"/>
            <a:ext cx="149098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合模线</a:t>
            </a:r>
            <a:endParaRPr lang="zh-CN" altLang="en-US"/>
          </a:p>
        </p:txBody>
      </p:sp>
      <p:cxnSp>
        <p:nvCxnSpPr>
          <p:cNvPr id="7" name="直接箭头连接符 6"/>
          <p:cNvCxnSpPr>
            <a:stCxn id="6" idx="1"/>
          </p:cNvCxnSpPr>
          <p:nvPr/>
        </p:nvCxnSpPr>
        <p:spPr>
          <a:xfrm flipH="1">
            <a:off x="3543300" y="2966720"/>
            <a:ext cx="496570" cy="688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>
            <p:custDataLst>
              <p:tags r:id="rId6"/>
            </p:custDataLst>
          </p:nvPr>
        </p:nvCxnSpPr>
        <p:spPr>
          <a:xfrm flipH="1">
            <a:off x="3583305" y="3093720"/>
            <a:ext cx="583565" cy="1483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901065" y="2782570"/>
            <a:ext cx="149098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合模线</a:t>
            </a:r>
            <a:endParaRPr lang="zh-CN" altLang="en-US"/>
          </a:p>
        </p:txBody>
      </p:sp>
      <p:cxnSp>
        <p:nvCxnSpPr>
          <p:cNvPr id="13" name="直接箭头连接符 12"/>
          <p:cNvCxnSpPr/>
          <p:nvPr>
            <p:custDataLst>
              <p:tags r:id="rId8"/>
            </p:custDataLst>
          </p:nvPr>
        </p:nvCxnSpPr>
        <p:spPr>
          <a:xfrm>
            <a:off x="1778000" y="3188335"/>
            <a:ext cx="791210" cy="1684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2" idx="2"/>
          </p:cNvCxnSpPr>
          <p:nvPr>
            <p:custDataLst>
              <p:tags r:id="rId9"/>
            </p:custDataLst>
          </p:nvPr>
        </p:nvCxnSpPr>
        <p:spPr>
          <a:xfrm flipV="1">
            <a:off x="1646555" y="3086735"/>
            <a:ext cx="953135" cy="64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592060" y="2849880"/>
            <a:ext cx="2191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检测物料两边合模线是否存在飞边多料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、检测说明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产品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尺寸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成像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项目需求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592060" y="2849880"/>
            <a:ext cx="2191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检测物料上圆外径，内孔径直径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670" y="2268855"/>
            <a:ext cx="3702685" cy="3568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53230" y="2427605"/>
            <a:ext cx="144018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上圆外径</a:t>
            </a:r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492500" y="2630805"/>
            <a:ext cx="689610" cy="34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1002665" y="2481580"/>
            <a:ext cx="144018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上圆内孔径</a:t>
            </a:r>
            <a:endParaRPr lang="zh-CN" altLang="en-US"/>
          </a:p>
        </p:txBody>
      </p:sp>
      <p:cxnSp>
        <p:nvCxnSpPr>
          <p:cNvPr id="18" name="直接箭头连接符 17"/>
          <p:cNvCxnSpPr/>
          <p:nvPr>
            <p:custDataLst>
              <p:tags r:id="rId6"/>
            </p:custDataLst>
          </p:nvPr>
        </p:nvCxnSpPr>
        <p:spPr>
          <a:xfrm>
            <a:off x="1818640" y="2894330"/>
            <a:ext cx="1115695" cy="192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、检测说明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a typeface="宋体" panose="02010600030101010101" pitchFamily="2" charset="-122"/>
                        </a:rPr>
                        <a:t>产品</a:t>
                      </a:r>
                      <a:r>
                        <a:rPr lang="en-US" altLang="zh-CN" sz="1600" dirty="0"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dirty="0"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尺寸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成像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项目需求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" name="直接连接符 2"/>
          <p:cNvCxnSpPr>
            <a:endCxn id="2" idx="2"/>
          </p:cNvCxnSpPr>
          <p:nvPr/>
        </p:nvCxnSpPr>
        <p:spPr>
          <a:xfrm flipH="1">
            <a:off x="5876925" y="2113280"/>
            <a:ext cx="5080" cy="389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592060" y="2849880"/>
            <a:ext cx="21913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检测外圆</a:t>
            </a:r>
            <a:r>
              <a:rPr lang="zh-CN" altLang="en-US"/>
              <a:t>轮廓毛刺，梯形面毛刺需要增加相机</a:t>
            </a:r>
            <a:r>
              <a:rPr lang="zh-CN" altLang="en-US"/>
              <a:t>才能检出。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40699" t="22468" r="32399" b="55706"/>
          <a:stretch>
            <a:fillRect/>
          </a:stretch>
        </p:blipFill>
        <p:spPr>
          <a:xfrm>
            <a:off x="1797685" y="2395855"/>
            <a:ext cx="3220720" cy="34798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923415" y="3251835"/>
            <a:ext cx="988060" cy="10185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632460" y="2481580"/>
            <a:ext cx="1440180" cy="645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检</a:t>
            </a:r>
            <a:r>
              <a:rPr lang="zh-CN" altLang="en-US"/>
              <a:t>测外圆</a:t>
            </a:r>
            <a:r>
              <a:rPr lang="zh-CN" altLang="en-US"/>
              <a:t>毛刺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0"/>
</p:tagLst>
</file>

<file path=ppt/tags/tag10.xml><?xml version="1.0" encoding="utf-8"?>
<p:tagLst xmlns:p="http://schemas.openxmlformats.org/presentationml/2006/main">
  <p:tag name="KSO_WM_FULL_TEXT_BEAUTIFY_COPY_ID" val="17"/>
</p:tagLst>
</file>

<file path=ppt/tags/tag100.xml><?xml version="1.0" encoding="utf-8"?>
<p:tagLst xmlns:p="http://schemas.openxmlformats.org/presentationml/2006/main">
  <p:tag name="KSO_WM_UNIT_TABLE_BEAUTIFY" val="smartTable{89354e2c-5a8c-466b-800f-c991941ef619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3.xml><?xml version="1.0" encoding="utf-8"?>
<p:tagLst xmlns:p="http://schemas.openxmlformats.org/presentationml/2006/main">
  <p:tag name="KSO_WM_FULL_TEXT_BEAUTIFY_COPY_ID" val="3"/>
</p:tagLst>
</file>

<file path=ppt/tags/tag104.xml><?xml version="1.0" encoding="utf-8"?>
<p:tagLst xmlns:p="http://schemas.openxmlformats.org/presentationml/2006/main">
  <p:tag name="KSO_WM_FULL_TEXT_BEAUTIFY_COPY_ID" val="10"/>
</p:tagLst>
</file>

<file path=ppt/tags/tag105.xml><?xml version="1.0" encoding="utf-8"?>
<p:tagLst xmlns:p="http://schemas.openxmlformats.org/presentationml/2006/main">
  <p:tag name="KSO_WM_UNIT_TABLE_BEAUTIFY" val="smartTable{d8fc819d-3fad-48c2-b4ee-831aca432c7d}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8.xml><?xml version="1.0" encoding="utf-8"?>
<p:tagLst xmlns:p="http://schemas.openxmlformats.org/presentationml/2006/main">
  <p:tag name="KSO_WM_FULL_TEXT_BEAUTIFY_COPY_ID" val="3"/>
</p:tagLst>
</file>

<file path=ppt/tags/tag109.xml><?xml version="1.0" encoding="utf-8"?>
<p:tagLst xmlns:p="http://schemas.openxmlformats.org/presentationml/2006/main">
  <p:tag name="KSO_WM_UNIT_TABLE_BEAUTIFY" val="smartTable{a21414ba-6a6d-44c1-9c74-2e056f8cacee}"/>
</p:tagLst>
</file>

<file path=ppt/tags/tag11.xml><?xml version="1.0" encoding="utf-8"?>
<p:tagLst xmlns:p="http://schemas.openxmlformats.org/presentationml/2006/main">
  <p:tag name="KSO_WM_FULL_TEXT_BEAUTIFY_COPY_ID" val="10"/>
</p:tagLst>
</file>

<file path=ppt/tags/tag110.xml><?xml version="1.0" encoding="utf-8"?>
<p:tagLst xmlns:p="http://schemas.openxmlformats.org/presentationml/2006/main">
  <p:tag name="KSO_WM_BEAUTIFY_FLAG" val=""/>
  <p:tag name="KSO_WM_UNIT_PLACING_PICTURE_USER_VIEWPORT" val="{&quot;height&quot;:1158,&quot;width&quot;:2612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8.xml><?xml version="1.0" encoding="utf-8"?>
<p:tagLst xmlns:p="http://schemas.openxmlformats.org/presentationml/2006/main">
  <p:tag name="KSO_WM_FULL_TEXT_BEAUTIFY_COPY_ID" val="3"/>
</p:tagLst>
</file>

<file path=ppt/tags/tag119.xml><?xml version="1.0" encoding="utf-8"?>
<p:tagLst xmlns:p="http://schemas.openxmlformats.org/presentationml/2006/main">
  <p:tag name="KSO_WM_UNIT_TABLE_BEAUTIFY" val="smartTable{cf37d5f8-f551-4dff-90ff-9dd85a95a8da}"/>
</p:tagLst>
</file>

<file path=ppt/tags/tag12.xml><?xml version="1.0" encoding="utf-8"?>
<p:tagLst xmlns:p="http://schemas.openxmlformats.org/presentationml/2006/main">
  <p:tag name="KSO_WM_FULL_TEXT_BEAUTIFY_COPY_ID" val="17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.xml><?xml version="1.0" encoding="utf-8"?>
<p:tagLst xmlns:p="http://schemas.openxmlformats.org/presentationml/2006/main">
  <p:tag name="KSO_WM_FULL_TEXT_BEAUTIFY_COPY_ID" val="10"/>
</p:tagLst>
</file>

<file path=ppt/tags/tag130.xml><?xml version="1.0" encoding="utf-8"?>
<p:tagLst xmlns:p="http://schemas.openxmlformats.org/presentationml/2006/main">
  <p:tag name="KSO_WM_FULL_TEXT_BEAUTIFY_COPY_ID" val="3"/>
</p:tagLst>
</file>

<file path=ppt/tags/tag131.xml><?xml version="1.0" encoding="utf-8"?>
<p:tagLst xmlns:p="http://schemas.openxmlformats.org/presentationml/2006/main">
  <p:tag name="KSO_WM_FULL_TEXT_BEAUTIFY_COPY_ID" val="10"/>
</p:tagLst>
</file>

<file path=ppt/tags/tag132.xml><?xml version="1.0" encoding="utf-8"?>
<p:tagLst xmlns:p="http://schemas.openxmlformats.org/presentationml/2006/main">
  <p:tag name="KSO_WM_UNIT_TABLE_BEAUTIFY" val="smartTable{9f48f8d9-eb18-4b16-8800-d66edd2f8974}"/>
  <p:tag name="TABLE_ENDDRAG_ORIGIN_RECT" val="898*330"/>
  <p:tag name="TABLE_ENDDRAG_RECT" val="46*71*898*330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4.xml><?xml version="1.0" encoding="utf-8"?>
<p:tagLst xmlns:p="http://schemas.openxmlformats.org/presentationml/2006/main">
  <p:tag name="KSO_WPP_MARK_KEY" val="405559ca-607b-42b2-9bdc-9efc3d230d2f"/>
  <p:tag name="COMMONDATA" val="eyJoZGlkIjoiNDlmOWQ1MDY2ZDhjOTBiZTIyNWU0ODgyNDQ5YjllNmYifQ=="/>
  <p:tag name="commondata" val="eyJoZGlkIjoiNTQwZmI4YTliYzc1OGM5MGJkYzZhODhjODY1MDE4ZjEifQ=="/>
</p:tagLst>
</file>

<file path=ppt/tags/tag14.xml><?xml version="1.0" encoding="utf-8"?>
<p:tagLst xmlns:p="http://schemas.openxmlformats.org/presentationml/2006/main">
  <p:tag name="KSO_WM_FULL_TEXT_BEAUTIFY_COPY_ID" val="17"/>
</p:tagLst>
</file>

<file path=ppt/tags/tag15.xml><?xml version="1.0" encoding="utf-8"?>
<p:tagLst xmlns:p="http://schemas.openxmlformats.org/presentationml/2006/main">
  <p:tag name="KSO_WM_UNIT_PLACING_PICTURE_USER_VIEWPORT" val="{&quot;height&quot;:10800,&quot;width&quot;:12986.4}"/>
</p:tagLst>
</file>

<file path=ppt/tags/tag16.xml><?xml version="1.0" encoding="utf-8"?>
<p:tagLst xmlns:p="http://schemas.openxmlformats.org/presentationml/2006/main">
  <p:tag name="KSO_WM_FULL_TEXT_BEAUTIFY_COPY_ID" val="10"/>
</p:tagLst>
</file>

<file path=ppt/tags/tag17.xml><?xml version="1.0" encoding="utf-8"?>
<p:tagLst xmlns:p="http://schemas.openxmlformats.org/presentationml/2006/main">
  <p:tag name="KSO_WM_FULL_TEXT_BEAUTIFY_COPY_ID" val="10"/>
</p:tagLst>
</file>

<file path=ppt/tags/tag1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KSO_WM_FULL_TEXT_BEAUTIFY_COPY_ID" val="17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FULL_TEXT_BEAUTIFY_COPY_ID" val="10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37.xml><?xml version="1.0" encoding="utf-8"?>
<p:tagLst xmlns:p="http://schemas.openxmlformats.org/presentationml/2006/main">
  <p:tag name="KSO_WM_UNIT_TABLE_BEAUTIFY" val="smartTable{23747ad6-546d-4cba-968b-69d57d4b685d}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FULL_TEXT_BEAUTIFY_COPY_ID" val="3"/>
</p:tagLst>
</file>

<file path=ppt/tags/tag4.xml><?xml version="1.0" encoding="utf-8"?>
<p:tagLst xmlns:p="http://schemas.openxmlformats.org/presentationml/2006/main">
  <p:tag name="KSO_WM_FULL_TEXT_BEAUTIFY_COPY_ID" val="17"/>
</p:tagLst>
</file>

<file path=ppt/tags/tag40.xml><?xml version="1.0" encoding="utf-8"?>
<p:tagLst xmlns:p="http://schemas.openxmlformats.org/presentationml/2006/main">
  <p:tag name="KSO_WM_FULL_TEXT_BEAUTIFY_COPY_ID" val="10"/>
</p:tagLst>
</file>

<file path=ppt/tags/tag41.xml><?xml version="1.0" encoding="utf-8"?>
<p:tagLst xmlns:p="http://schemas.openxmlformats.org/presentationml/2006/main">
  <p:tag name="KSO_WM_UNIT_PLACING_PICTURE_USER_VIEWPORT" val="{&quot;height&quot;:7261,&quot;width&quot;:5971}"/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FULL_TEXT_BEAUTIFY_COPY_ID" val="10"/>
</p:tagLst>
</file>

<file path=ppt/tags/tag5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51.xml><?xml version="1.0" encoding="utf-8"?>
<p:tagLst xmlns:p="http://schemas.openxmlformats.org/presentationml/2006/main">
  <p:tag name="KSO_WM_FULL_TEXT_BEAUTIFY_COPY_ID" val="3"/>
</p:tagLst>
</file>

<file path=ppt/tags/tag52.xml><?xml version="1.0" encoding="utf-8"?>
<p:tagLst xmlns:p="http://schemas.openxmlformats.org/presentationml/2006/main">
  <p:tag name="KSO_WM_FULL_TEXT_BEAUTIFY_COPY_ID" val="10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55.xml><?xml version="1.0" encoding="utf-8"?>
<p:tagLst xmlns:p="http://schemas.openxmlformats.org/presentationml/2006/main">
  <p:tag name="KSO_WM_FULL_TEXT_BEAUTIFY_COPY_ID" val="3"/>
</p:tagLst>
</file>

<file path=ppt/tags/tag56.xml><?xml version="1.0" encoding="utf-8"?>
<p:tagLst xmlns:p="http://schemas.openxmlformats.org/presentationml/2006/main">
  <p:tag name="KSO_WM_FULL_TEXT_BEAUTIFY_COPY_ID" val="10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FULL_TEXT_BEAUTIFY_COPY_ID" val="17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67.xml><?xml version="1.0" encoding="utf-8"?>
<p:tagLst xmlns:p="http://schemas.openxmlformats.org/presentationml/2006/main">
  <p:tag name="KSO_WM_FULL_TEXT_BEAUTIFY_COPY_ID" val="3"/>
</p:tagLst>
</file>

<file path=ppt/tags/tag68.xml><?xml version="1.0" encoding="utf-8"?>
<p:tagLst xmlns:p="http://schemas.openxmlformats.org/presentationml/2006/main">
  <p:tag name="KSO_WM_FULL_TEXT_BEAUTIFY_COPY_ID" val="10"/>
</p:tagLst>
</file>

<file path=ppt/tags/tag69.xml><?xml version="1.0" encoding="utf-8"?>
<p:tagLst xmlns:p="http://schemas.openxmlformats.org/presentationml/2006/main">
  <p:tag name="KSO_WM_UNIT_TABLE_BEAUTIFY" val="smartTable{3cd2013b-a1d4-4fb9-ba05-5ce31f3b2cf4}"/>
</p:tagLst>
</file>

<file path=ppt/tags/tag7.xml><?xml version="1.0" encoding="utf-8"?>
<p:tagLst xmlns:p="http://schemas.openxmlformats.org/presentationml/2006/main">
  <p:tag name="KSO_WM_FULL_TEXT_BEAUTIFY_COPY_ID" val="10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76.xml><?xml version="1.0" encoding="utf-8"?>
<p:tagLst xmlns:p="http://schemas.openxmlformats.org/presentationml/2006/main">
  <p:tag name="KSO_WM_FULL_TEXT_BEAUTIFY_COPY_ID" val="3"/>
</p:tagLst>
</file>

<file path=ppt/tags/tag77.xml><?xml version="1.0" encoding="utf-8"?>
<p:tagLst xmlns:p="http://schemas.openxmlformats.org/presentationml/2006/main">
  <p:tag name="KSO_WM_FULL_TEXT_BEAUTIFY_COPY_ID" val="10"/>
</p:tagLst>
</file>

<file path=ppt/tags/tag78.xml><?xml version="1.0" encoding="utf-8"?>
<p:tagLst xmlns:p="http://schemas.openxmlformats.org/presentationml/2006/main">
  <p:tag name="KSO_WM_UNIT_TABLE_BEAUTIFY" val="smartTable{9ca3e7f5-9179-40da-a1ec-ec8f542032fe}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FULL_TEXT_BEAUTIFY_COPY_ID" val="17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2.xml><?xml version="1.0" encoding="utf-8"?>
<p:tagLst xmlns:p="http://schemas.openxmlformats.org/presentationml/2006/main">
  <p:tag name="KSO_WM_FULL_TEXT_BEAUTIFY_COPY_ID" val="3"/>
</p:tagLst>
</file>

<file path=ppt/tags/tag83.xml><?xml version="1.0" encoding="utf-8"?>
<p:tagLst xmlns:p="http://schemas.openxmlformats.org/presentationml/2006/main">
  <p:tag name="KSO_WM_FULL_TEXT_BEAUTIFY_COPY_ID" val="10"/>
</p:tagLst>
</file>

<file path=ppt/tags/tag84.xml><?xml version="1.0" encoding="utf-8"?>
<p:tagLst xmlns:p="http://schemas.openxmlformats.org/presentationml/2006/main">
  <p:tag name="KSO_WM_UNIT_TABLE_BEAUTIFY" val="smartTable{12743d3f-9d7e-4265-8541-ddd6db581f38}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8.xml><?xml version="1.0" encoding="utf-8"?>
<p:tagLst xmlns:p="http://schemas.openxmlformats.org/presentationml/2006/main">
  <p:tag name="KSO_WM_FULL_TEXT_BEAUTIFY_COPY_ID" val="3"/>
</p:tagLst>
</file>

<file path=ppt/tags/tag89.xml><?xml version="1.0" encoding="utf-8"?>
<p:tagLst xmlns:p="http://schemas.openxmlformats.org/presentationml/2006/main">
  <p:tag name="KSO_WM_FULL_TEXT_BEAUTIFY_COPY_ID" val="10"/>
</p:tagLst>
</file>

<file path=ppt/tags/tag9.xml><?xml version="1.0" encoding="utf-8"?>
<p:tagLst xmlns:p="http://schemas.openxmlformats.org/presentationml/2006/main">
  <p:tag name="KSO_WM_FULL_TEXT_BEAUTIFY_COPY_ID" val="10"/>
</p:tagLst>
</file>

<file path=ppt/tags/tag90.xml><?xml version="1.0" encoding="utf-8"?>
<p:tagLst xmlns:p="http://schemas.openxmlformats.org/presentationml/2006/main">
  <p:tag name="KSO_WM_UNIT_TABLE_BEAUTIFY" val="smartTable{d576a45c-d631-4337-903e-4a40c10d896f}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4.xml><?xml version="1.0" encoding="utf-8"?>
<p:tagLst xmlns:p="http://schemas.openxmlformats.org/presentationml/2006/main">
  <p:tag name="KSO_WM_FULL_TEXT_BEAUTIFY_COPY_ID" val="3"/>
</p:tagLst>
</file>

<file path=ppt/tags/tag95.xml><?xml version="1.0" encoding="utf-8"?>
<p:tagLst xmlns:p="http://schemas.openxmlformats.org/presentationml/2006/main">
  <p:tag name="KSO_WM_FULL_TEXT_BEAUTIFY_COPY_ID" val="10"/>
</p:tagLst>
</file>

<file path=ppt/tags/tag96.xml><?xml version="1.0" encoding="utf-8"?>
<p:tagLst xmlns:p="http://schemas.openxmlformats.org/presentationml/2006/main">
  <p:tag name="KSO_WM_UNIT_TABLE_BEAUTIFY" val="smartTable{8a954bd1-da15-4066-b162-b729ed9eeb41}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8.xml><?xml version="1.0" encoding="utf-8"?>
<p:tagLst xmlns:p="http://schemas.openxmlformats.org/presentationml/2006/main">
  <p:tag name="KSO_WM_FULL_TEXT_BEAUTIFY_COPY_ID" val="3"/>
</p:tagLst>
</file>

<file path=ppt/tags/tag99.xml><?xml version="1.0" encoding="utf-8"?>
<p:tagLst xmlns:p="http://schemas.openxmlformats.org/presentationml/2006/main">
  <p:tag name="KSO_WM_FULL_TEXT_BEAUTIFY_COPY_ID" val="1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2949</Words>
  <Application>WPS 演示</Application>
  <PresentationFormat/>
  <Paragraphs>637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思源黑体</vt:lpstr>
      <vt:lpstr>黑体</vt:lpstr>
      <vt:lpstr>仿宋</vt:lpstr>
      <vt:lpstr>等线</vt:lpstr>
      <vt:lpstr>微软雅黑</vt:lpstr>
      <vt:lpstr>Helvetica Neue</vt:lpstr>
      <vt:lpstr>Helvetica Neue Light</vt:lpstr>
      <vt:lpstr>Calibri</vt:lpstr>
      <vt:lpstr>Arial Unicode MS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博视源企划｜郑百思</cp:lastModifiedBy>
  <cp:revision>22</cp:revision>
  <dcterms:created xsi:type="dcterms:W3CDTF">2023-07-04T05:41:00Z</dcterms:created>
  <dcterms:modified xsi:type="dcterms:W3CDTF">2024-03-22T09:28:05Z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2023-07-10T05:41:41Z</vt:filetime>
  </property>
  <property fmtid="{D5CDD505-2E9C-101B-9397-08002B2CF9AE}" pid="4" name="ICV">
    <vt:lpwstr>B2130F2DE0DF409AAC630CA86576D524_13</vt:lpwstr>
  </property>
  <property fmtid="{D5CDD505-2E9C-101B-9397-08002B2CF9AE}" pid="5" name="KSOProductBuildVer">
    <vt:lpwstr>2052-12.1.0.16388</vt:lpwstr>
  </property>
</Properties>
</file>