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26" Type="http://schemas.openxmlformats.org/officeDocument/2006/relationships/tableStyles" Target="tableStyles.xml"/><Relationship Id="rId25" Type="http://schemas.openxmlformats.org/officeDocument/2006/relationships/presProps" Target="presProps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png"/><Relationship Id="rId6" Type="http://schemas.openxmlformats.org/officeDocument/2006/relationships/hyperlink" Target="http://www.xmbsy.ne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hyperlink" Target="http://www.xmbsy.net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hyperlink" Target="http://www.xmbsy.net" TargetMode="External"/><Relationship Id="rId4" Type="http://schemas.openxmlformats.org/officeDocument/2006/relationships/image" Target="../media/image46.png"/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hyperlink" Target="http://www.xmbsy.net" TargetMode="External"/><Relationship Id="rId4" Type="http://schemas.openxmlformats.org/officeDocument/2006/relationships/image" Target="../media/image48.png"/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hyperlink" Target="http://www.xmbsy.net" TargetMode="External"/><Relationship Id="rId4" Type="http://schemas.openxmlformats.org/officeDocument/2006/relationships/image" Target="../media/image50.png"/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xmbsy.net" TargetMode="External"/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xmbsy.netConfidentialInformation" TargetMode="External"/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hyperlink" Target="http://www.xmbsy.netConfidentia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6.png"/><Relationship Id="rId5" Type="http://schemas.openxmlformats.org/officeDocument/2006/relationships/image" Target="../media/image4.png"/><Relationship Id="rId4" Type="http://schemas.openxmlformats.org/officeDocument/2006/relationships/image" Target="../media/image55.png"/><Relationship Id="rId3" Type="http://schemas.openxmlformats.org/officeDocument/2006/relationships/hyperlink" Target="http://www.xmbsy.netConfidentialInformation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hyperlink" Target="http://www.xmbsy.net" TargetMode="External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5" Type="http://schemas.openxmlformats.org/officeDocument/2006/relationships/image" Target="../media/image68.png"/><Relationship Id="rId14" Type="http://schemas.openxmlformats.org/officeDocument/2006/relationships/image" Target="../media/image67.png"/><Relationship Id="rId13" Type="http://schemas.openxmlformats.org/officeDocument/2006/relationships/image" Target="../media/image66.png"/><Relationship Id="rId12" Type="http://schemas.openxmlformats.org/officeDocument/2006/relationships/image" Target="../media/image4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://www.xmbsy.netConfidentialInformatio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0.png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69.png"/><Relationship Id="rId3" Type="http://schemas.openxmlformats.org/officeDocument/2006/relationships/image" Target="../media/image3.png"/><Relationship Id="rId2" Type="http://schemas.openxmlformats.org/officeDocument/2006/relationships/hyperlink" Target="http://www.xmbsy.netConfidentialInformation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7" Type="http://schemas.openxmlformats.org/officeDocument/2006/relationships/image" Target="../media/image6.png"/><Relationship Id="rId6" Type="http://schemas.openxmlformats.org/officeDocument/2006/relationships/image" Target="../media/image4.png"/><Relationship Id="rId5" Type="http://schemas.openxmlformats.org/officeDocument/2006/relationships/image" Target="../media/image72.png"/><Relationship Id="rId4" Type="http://schemas.openxmlformats.org/officeDocument/2006/relationships/image" Target="../media/image3.png"/><Relationship Id="rId3" Type="http://schemas.openxmlformats.org/officeDocument/2006/relationships/hyperlink" Target="http://www.xmbsy.netConfidentialInformation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5.png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4.png"/><Relationship Id="rId3" Type="http://schemas.openxmlformats.org/officeDocument/2006/relationships/image" Target="../media/image3.png"/><Relationship Id="rId2" Type="http://schemas.openxmlformats.org/officeDocument/2006/relationships/hyperlink" Target="http://www.xmbsy.netConfidentialInformation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7.png"/><Relationship Id="rId3" Type="http://schemas.openxmlformats.org/officeDocument/2006/relationships/hyperlink" Target="https://www.xmbsy.net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hyperlink" Target="http://www.xmbsy.netConfidentialInformation" TargetMode="External"/><Relationship Id="rId2" Type="http://schemas.openxmlformats.org/officeDocument/2006/relationships/image" Target="../media/image7.png"/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6.png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3" Type="http://schemas.openxmlformats.org/officeDocument/2006/relationships/hyperlink" Target="http://www.xmbsy.netConfidentialInformatio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hyperlink" Target="http://www.xmbsy.net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hyperlink" Target="http://www.xmbsy.net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6" Type="http://schemas.openxmlformats.org/officeDocument/2006/relationships/hyperlink" Target="http://www.xmbsy.ne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6" Type="http://schemas.openxmlformats.org/officeDocument/2006/relationships/hyperlink" Target="http://www.xmbsy.ne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6" Type="http://schemas.openxmlformats.org/officeDocument/2006/relationships/hyperlink" Target="http://www.xmbsy.ne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45635" y="0"/>
            <a:ext cx="8246364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2955198" cy="2958178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373653" y="1977733"/>
            <a:ext cx="4895215" cy="1600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3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6000"/>
              </a:lnSpc>
              <a:tabLst/>
            </a:pP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</a:t>
            </a:r>
            <a:r>
              <a:rPr sz="2000" kern="0" spc="-22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门</a:t>
            </a:r>
            <a:r>
              <a:rPr sz="2000" kern="0" spc="-32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博</a:t>
            </a:r>
            <a:r>
              <a:rPr sz="2000" kern="0" spc="-35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视</a:t>
            </a:r>
            <a:r>
              <a:rPr sz="2000" kern="0" spc="-32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源</a:t>
            </a:r>
            <a:r>
              <a:rPr sz="2000" kern="0" spc="-35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机</a:t>
            </a:r>
            <a:r>
              <a:rPr sz="2000" kern="0" spc="-32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器</a:t>
            </a:r>
            <a:r>
              <a:rPr sz="2000" kern="0" spc="-34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视</a:t>
            </a:r>
            <a:r>
              <a:rPr sz="2000" kern="0" spc="-26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觉</a:t>
            </a:r>
            <a:r>
              <a:rPr sz="2000" kern="0" spc="-33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技</a:t>
            </a:r>
            <a:r>
              <a:rPr sz="2000" kern="0" spc="-33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</a:t>
            </a:r>
            <a:r>
              <a:rPr sz="2000" kern="0" spc="-32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</a:t>
            </a:r>
            <a:r>
              <a:rPr sz="2000" kern="0" spc="-10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1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限</a:t>
            </a:r>
            <a:r>
              <a:rPr sz="2000" kern="0" spc="-31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1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公</a:t>
            </a:r>
            <a:r>
              <a:rPr sz="2000" kern="0" spc="-28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000" kern="0" spc="-110" dirty="0">
                <a:solidFill>
                  <a:srgbClr val="F37A29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司</a:t>
            </a:r>
            <a:endParaRPr sz="2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90805" algn="l" rtl="0" eaLnBrk="0">
              <a:lnSpc>
                <a:spcPct val="98000"/>
              </a:lnSpc>
              <a:spcBef>
                <a:spcPts val="1"/>
              </a:spcBef>
              <a:tabLst/>
            </a:pPr>
            <a:r>
              <a:rPr sz="3500" kern="0" spc="5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导柱外观检测</a:t>
            </a:r>
            <a:endParaRPr sz="3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437743" y="6327673"/>
            <a:ext cx="2915285" cy="391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485" rIns="0" bIns="0"/>
          <a:lstStyle/>
          <a:p>
            <a:pPr marL="81280" indent="-68580" algn="l" rtl="0" eaLnBrk="0">
              <a:lnSpc>
                <a:spcPct val="124000"/>
              </a:lnSpc>
              <a:spcBef>
                <a:spcPts val="4"/>
              </a:spcBef>
              <a:tabLst/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源于视觉，不止视觉；源至精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密，追求卓越</a:t>
            </a:r>
            <a:r>
              <a:rPr sz="800" kern="0" spc="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From vision,</a:t>
            </a:r>
            <a:r>
              <a:rPr sz="800" kern="0" spc="7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00" kern="0" spc="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</a:t>
            </a:r>
            <a:r>
              <a:rPr sz="800" kern="0" spc="-1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eyond vision</a:t>
            </a:r>
            <a:r>
              <a:rPr sz="800" kern="0" spc="-12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00" kern="0" spc="-1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，From</a:t>
            </a:r>
            <a:r>
              <a:rPr sz="800" kern="0" spc="6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00" kern="0" spc="-1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precision, to excellence</a:t>
            </a:r>
            <a:endParaRPr sz="8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353568" y="4506467"/>
            <a:ext cx="2138679" cy="413384"/>
          </a:xfrm>
          <a:prstGeom prst="rect">
            <a:avLst/>
          </a:prstGeom>
          <a:solidFill>
            <a:srgbClr val="F37A29">
              <a:alpha val="62745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76529" algn="l" rtl="0" eaLnBrk="0">
              <a:lnSpc>
                <a:spcPct val="90000"/>
              </a:lnSpc>
              <a:spcBef>
                <a:spcPts val="3"/>
              </a:spcBef>
              <a:tabLst/>
            </a:pPr>
            <a:r>
              <a:rPr sz="1700" b="1" kern="0" spc="40" dirty="0">
                <a:solidFill>
                  <a:srgbClr val="FFFFFF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时间：2025.08.</a:t>
            </a:r>
            <a:r>
              <a:rPr sz="1700" b="1" kern="0" spc="30" dirty="0">
                <a:solidFill>
                  <a:srgbClr val="FFFFFF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31</a:t>
            </a:r>
            <a:endParaRPr sz="1700" dirty="0">
              <a:latin typeface="FangSong"/>
              <a:ea typeface="FangSong"/>
              <a:cs typeface="FangSong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358140" y="5154167"/>
            <a:ext cx="2138679" cy="413384"/>
          </a:xfrm>
          <a:prstGeom prst="rect">
            <a:avLst/>
          </a:prstGeom>
          <a:solidFill>
            <a:srgbClr val="F37A29">
              <a:alpha val="62745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504825" algn="l" rtl="0" eaLnBrk="0">
              <a:lnSpc>
                <a:spcPct val="90000"/>
              </a:lnSpc>
              <a:spcBef>
                <a:spcPts val="3"/>
              </a:spcBef>
              <a:tabLst/>
            </a:pPr>
            <a:r>
              <a:rPr sz="1700" b="1" kern="0" spc="50" dirty="0">
                <a:solidFill>
                  <a:srgbClr val="FFFFFF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版本：V1.0</a:t>
            </a:r>
            <a:endParaRPr sz="1700" dirty="0">
              <a:latin typeface="FangSong"/>
              <a:ea typeface="FangSong"/>
              <a:cs typeface="FangSo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table 240"/>
          <p:cNvGraphicFramePr>
            <a:graphicFrameLocks noGrp="1"/>
          </p:cNvGraphicFramePr>
          <p:nvPr/>
        </p:nvGraphicFramePr>
        <p:xfrm>
          <a:off x="635000" y="1049020"/>
          <a:ext cx="10841989" cy="4936489"/>
        </p:xfrm>
        <a:graphic>
          <a:graphicData uri="http://schemas.openxmlformats.org/drawingml/2006/table">
            <a:tbl>
              <a:tblPr/>
              <a:tblGrid>
                <a:gridCol w="1774189"/>
                <a:gridCol w="1355725"/>
                <a:gridCol w="2291714"/>
                <a:gridCol w="1144905"/>
                <a:gridCol w="4275454"/>
              </a:tblGrid>
              <a:tr h="473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050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检测产品规格: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559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导柱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检测内容：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27480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溢胶、钢面破损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17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34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工位5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6759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4285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2" name="picture 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16380" y="2616707"/>
            <a:ext cx="3648455" cy="3049524"/>
          </a:xfrm>
          <a:prstGeom prst="rect">
            <a:avLst/>
          </a:prstGeom>
        </p:spPr>
      </p:pic>
      <p:pic>
        <p:nvPicPr>
          <p:cNvPr id="244" name="picture 2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32319" y="2616707"/>
            <a:ext cx="3057143" cy="2962655"/>
          </a:xfrm>
          <a:prstGeom prst="rect">
            <a:avLst/>
          </a:prstGeom>
        </p:spPr>
      </p:pic>
      <p:sp>
        <p:nvSpPr>
          <p:cNvPr id="246" name="rect 246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" name="textbox 248"/>
          <p:cNvSpPr/>
          <p:nvPr/>
        </p:nvSpPr>
        <p:spPr>
          <a:xfrm>
            <a:off x="-12700" y="250952"/>
            <a:ext cx="2637154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2588"/>
              </a:lnSpc>
              <a:spcBef>
                <a:spcPts val="1"/>
              </a:spcBef>
              <a:tabLst>
                <a:tab pos="50355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3.1、视觉方案介绍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256" name="textbox 256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258" name="textbox 258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260" name="textbox 260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6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6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262" name="textbox 262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264" name="picture 2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635000" y="1049020"/>
          <a:ext cx="10841989" cy="4936489"/>
        </p:xfrm>
        <a:graphic>
          <a:graphicData uri="http://schemas.openxmlformats.org/drawingml/2006/table">
            <a:tbl>
              <a:tblPr/>
              <a:tblGrid>
                <a:gridCol w="1774189"/>
                <a:gridCol w="1355725"/>
                <a:gridCol w="2291714"/>
                <a:gridCol w="1144905"/>
                <a:gridCol w="4275454"/>
              </a:tblGrid>
              <a:tr h="473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050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检测产品规格: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559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导柱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检测内容：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37385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缺胶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17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34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工位6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6759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4285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8" name="picture 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87896" y="2511551"/>
            <a:ext cx="3543300" cy="3387852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29511" y="2602991"/>
            <a:ext cx="3857244" cy="3048000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49234" y="2938145"/>
            <a:ext cx="1826259" cy="2351404"/>
          </a:xfrm>
          <a:prstGeom prst="rect">
            <a:avLst/>
          </a:prstGeom>
        </p:spPr>
      </p:pic>
      <p:sp>
        <p:nvSpPr>
          <p:cNvPr id="274" name="rect 274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" name="textbox 276"/>
          <p:cNvSpPr/>
          <p:nvPr/>
        </p:nvSpPr>
        <p:spPr>
          <a:xfrm>
            <a:off x="-12700" y="250952"/>
            <a:ext cx="2637154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2588"/>
              </a:lnSpc>
              <a:spcBef>
                <a:spcPts val="1"/>
              </a:spcBef>
              <a:tabLst>
                <a:tab pos="50355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3.1、视觉方案介绍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284" name="textbox 284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286" name="textbox 286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7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7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292" name="picture 2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574675" y="841375"/>
          <a:ext cx="10842625" cy="5011420"/>
        </p:xfrm>
        <a:graphic>
          <a:graphicData uri="http://schemas.openxmlformats.org/drawingml/2006/table">
            <a:tbl>
              <a:tblPr/>
              <a:tblGrid>
                <a:gridCol w="1508125"/>
                <a:gridCol w="5091429"/>
                <a:gridCol w="1479550"/>
                <a:gridCol w="2763520"/>
              </a:tblGrid>
              <a:tr h="351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1625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0725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工位1-工位3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0030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镜头相机参数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检测项内容: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459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三相机组合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15">
                <a:tc gridSpan="2" rowSpan="9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rowSpan="9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69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相机分型号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MV-CS016-10GC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*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3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9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传感器类型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7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CMOS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235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分辨率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1440</a:t>
                      </a:r>
                      <a:r>
                        <a:rPr sz="14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×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1080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44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像元尺寸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3.45um*3.45um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9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视野大小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34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9.93mm*7.4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5mm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曝光大小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1000us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44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镜头类型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WWK05-110-230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*3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6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光源类型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060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BSY-01-DS116-W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*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3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99060" algn="l" rtl="0" eaLnBrk="0">
                        <a:lnSpc>
                          <a:spcPts val="2010"/>
                        </a:lnSpc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BSY-01-HFS1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00100-W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1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像素精度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0.007mm/pix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" name="picture 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4023" y="1965959"/>
            <a:ext cx="5611367" cy="3541776"/>
          </a:xfrm>
          <a:prstGeom prst="rect">
            <a:avLst/>
          </a:prstGeom>
        </p:spPr>
      </p:pic>
      <p:sp>
        <p:nvSpPr>
          <p:cNvPr id="298" name="textbox 298"/>
          <p:cNvSpPr/>
          <p:nvPr/>
        </p:nvSpPr>
        <p:spPr>
          <a:xfrm>
            <a:off x="-12700" y="5588"/>
            <a:ext cx="12001500" cy="831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9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4137"/>
              </a:lnSpc>
              <a:tabLst>
                <a:tab pos="513715" algn="l"/>
                <a:tab pos="1084580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3.2、视觉架设</a:t>
            </a:r>
            <a:r>
              <a:rPr sz="3200" strike="sngStrike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00" name="picture 3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74831" y="18288"/>
            <a:ext cx="998219" cy="806195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sp>
        <p:nvSpPr>
          <p:cNvPr id="304" name="rect 304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" name="textbox 306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308" name="textbox 308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10" name="textbox 310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12" name="textbox 312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5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5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314" name="textbox 314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table 316"/>
          <p:cNvGraphicFramePr>
            <a:graphicFrameLocks noGrp="1"/>
          </p:cNvGraphicFramePr>
          <p:nvPr/>
        </p:nvGraphicFramePr>
        <p:xfrm>
          <a:off x="574675" y="841375"/>
          <a:ext cx="10842625" cy="5011420"/>
        </p:xfrm>
        <a:graphic>
          <a:graphicData uri="http://schemas.openxmlformats.org/drawingml/2006/table">
            <a:tbl>
              <a:tblPr/>
              <a:tblGrid>
                <a:gridCol w="1508125"/>
                <a:gridCol w="5091429"/>
                <a:gridCol w="1479550"/>
                <a:gridCol w="2763520"/>
              </a:tblGrid>
              <a:tr h="351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1625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95195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工位4-5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0030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镜头相机参数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检测项内容: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4533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双相机组合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15">
                <a:tc gridSpan="2" rowSpan="9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rowSpan="9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69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相机分型号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MV-CS016-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10GC*2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9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传感器类型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7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CMOS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235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分辨率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1440</a:t>
                      </a:r>
                      <a:r>
                        <a:rPr sz="14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×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1080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44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像元尺寸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3.45um*3.45um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9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视野大小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34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9.93mm*7.4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5mm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曝光大小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1000us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44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镜头类型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WWK05-110-230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*2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6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光源类型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060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BSY-01-HFS1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00100-W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99060" algn="l" rtl="0" eaLnBrk="0">
                        <a:lnSpc>
                          <a:spcPct val="85000"/>
                        </a:lnSpc>
                        <a:spcBef>
                          <a:spcPts val="252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BSY-01-RS9090-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120-W*2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1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像素精度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0.007mm/pix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8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6300" y="1848611"/>
            <a:ext cx="5423916" cy="3709416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-12700" y="5588"/>
            <a:ext cx="12001500" cy="831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9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4137"/>
              </a:lnSpc>
              <a:tabLst>
                <a:tab pos="513715" algn="l"/>
                <a:tab pos="1084580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3.2、视觉架设</a:t>
            </a:r>
            <a:r>
              <a:rPr sz="3200" strike="sngStrike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74831" y="18288"/>
            <a:ext cx="998219" cy="806195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sp>
        <p:nvSpPr>
          <p:cNvPr id="326" name="rect 326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textbox 328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330" name="textbox 330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32" name="textbox 332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34" name="textbox 334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5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5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336" name="textbox 336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table 338"/>
          <p:cNvGraphicFramePr>
            <a:graphicFrameLocks noGrp="1"/>
          </p:cNvGraphicFramePr>
          <p:nvPr/>
        </p:nvGraphicFramePr>
        <p:xfrm>
          <a:off x="574675" y="841375"/>
          <a:ext cx="10842625" cy="5011420"/>
        </p:xfrm>
        <a:graphic>
          <a:graphicData uri="http://schemas.openxmlformats.org/drawingml/2006/table">
            <a:tbl>
              <a:tblPr/>
              <a:tblGrid>
                <a:gridCol w="1508125"/>
                <a:gridCol w="5091429"/>
                <a:gridCol w="1479550"/>
                <a:gridCol w="2763520"/>
              </a:tblGrid>
              <a:tr h="351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1625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9806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工位6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0030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镜头相机参数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检测项内容: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5234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单相机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15">
                <a:tc gridSpan="2" rowSpan="9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rowSpan="9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69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相机分型号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MV-CS016-10GC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9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传感器类型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7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CMOS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235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分辨率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1440</a:t>
                      </a:r>
                      <a:r>
                        <a:rPr sz="14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×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1080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44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像元尺寸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3.45um*3.45um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9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视野大小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34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9.93mm*7.4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5mm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曝光大小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1000us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44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镜头类型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WWK05-110-2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30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6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光源类型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060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BSY-01-DS116-W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99060" algn="l" rtl="0" eaLnBrk="0">
                        <a:lnSpc>
                          <a:spcPct val="85000"/>
                        </a:lnSpc>
                        <a:spcBef>
                          <a:spcPts val="252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BSY-01-HFS1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00100-W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15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像素精度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0.007mm/pix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0" name="picture 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03628" y="1909826"/>
            <a:ext cx="3288791" cy="3602735"/>
          </a:xfrm>
          <a:prstGeom prst="rect">
            <a:avLst/>
          </a:prstGeom>
        </p:spPr>
      </p:pic>
      <p:sp>
        <p:nvSpPr>
          <p:cNvPr id="342" name="textbox 342"/>
          <p:cNvSpPr/>
          <p:nvPr/>
        </p:nvSpPr>
        <p:spPr>
          <a:xfrm>
            <a:off x="-12700" y="5588"/>
            <a:ext cx="12001500" cy="831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9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4137"/>
              </a:lnSpc>
              <a:tabLst>
                <a:tab pos="513715" algn="l"/>
                <a:tab pos="1084580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3.2、视觉架设</a:t>
            </a:r>
            <a:r>
              <a:rPr sz="3200" strike="sngStrike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44" name="picture 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74831" y="18288"/>
            <a:ext cx="998219" cy="806195"/>
          </a:xfrm>
          <a:prstGeom prst="rect">
            <a:avLst/>
          </a:prstGeom>
        </p:spPr>
      </p:pic>
      <p:pic>
        <p:nvPicPr>
          <p:cNvPr id="346" name="picture 3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sp>
        <p:nvSpPr>
          <p:cNvPr id="348" name="rect 348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" name="textbox 350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352" name="textbox 352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54" name="textbox 354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56" name="textbox 356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5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5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358" name="textbox 358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table 360"/>
          <p:cNvGraphicFramePr>
            <a:graphicFrameLocks noGrp="1"/>
          </p:cNvGraphicFramePr>
          <p:nvPr/>
        </p:nvGraphicFramePr>
        <p:xfrm>
          <a:off x="455294" y="1325879"/>
          <a:ext cx="11036934" cy="4199890"/>
        </p:xfrm>
        <a:graphic>
          <a:graphicData uri="http://schemas.openxmlformats.org/drawingml/2006/table">
            <a:tbl>
              <a:tblPr/>
              <a:tblGrid>
                <a:gridCol w="803275"/>
                <a:gridCol w="1732914"/>
                <a:gridCol w="2480945"/>
                <a:gridCol w="1490344"/>
                <a:gridCol w="1383030"/>
                <a:gridCol w="3146425"/>
              </a:tblGrid>
              <a:tr h="767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7645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序号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045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检测项名称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8200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判定标准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判定依据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5604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可行性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76044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说明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5920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1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7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缺胶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684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实际样品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2434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有风险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0495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缺口小成像无辨识度（</a:t>
                      </a: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</a:t>
                      </a: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面积大于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  <a:p>
                      <a:pPr marL="1085850" algn="l" rtl="0" eaLnBrk="0">
                        <a:lnSpc>
                          <a:spcPct val="85000"/>
                        </a:lnSpc>
                        <a:spcBef>
                          <a:spcPts val="232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0.1*0.2mm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）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5861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512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2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145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金属面破损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7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68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实际样品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9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324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可行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8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检测面积大于0.1*</a:t>
                      </a: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0.2mm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6395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3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7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9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光杆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684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实际样品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3240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可行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4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检测面积大于0.1*</a:t>
                      </a: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0.2mm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1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195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4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披锋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6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68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实际样品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8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324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可行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5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检测面积大于0.1*</a:t>
                      </a: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0.2mm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670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1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258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5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40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14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金属面变形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6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68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实际样品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8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324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可行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4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检测面积大于0.1*</a:t>
                      </a: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0.2mm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5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5759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6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24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溢胶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684" algn="l" rtl="0" eaLnBrk="0">
                        <a:lnSpc>
                          <a:spcPct val="8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实际样品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3240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可行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检测面积大于0.1*</a:t>
                      </a: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0.2mm</a:t>
                      </a:r>
                      <a:endParaRPr sz="14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362" name="textbox 362"/>
          <p:cNvSpPr/>
          <p:nvPr/>
        </p:nvSpPr>
        <p:spPr>
          <a:xfrm>
            <a:off x="-12700" y="5588"/>
            <a:ext cx="12001500" cy="831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9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4137"/>
              </a:lnSpc>
              <a:tabLst>
                <a:tab pos="593725" algn="l"/>
                <a:tab pos="10909934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3.3、视觉方案总结</a:t>
            </a:r>
            <a:r>
              <a:rPr sz="3200" strike="sngStrike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64" name="picture 3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67211" y="18288"/>
            <a:ext cx="998219" cy="806195"/>
          </a:xfrm>
          <a:prstGeom prst="rect">
            <a:avLst/>
          </a:prstGeom>
        </p:spPr>
      </p:pic>
      <p:pic>
        <p:nvPicPr>
          <p:cNvPr id="366" name="picture 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sp>
        <p:nvSpPr>
          <p:cNvPr id="368" name="rect 368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0" name="textbox 370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372" name="textbox 372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74" name="textbox 374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76" name="textbox 376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378" name="textbox 378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box 380"/>
          <p:cNvSpPr/>
          <p:nvPr/>
        </p:nvSpPr>
        <p:spPr>
          <a:xfrm>
            <a:off x="10074961" y="6353016"/>
            <a:ext cx="1489075" cy="161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graphicFrame>
        <p:nvGraphicFramePr>
          <p:cNvPr id="382" name="table 382"/>
          <p:cNvGraphicFramePr>
            <a:graphicFrameLocks noGrp="1"/>
          </p:cNvGraphicFramePr>
          <p:nvPr/>
        </p:nvGraphicFramePr>
        <p:xfrm>
          <a:off x="455294" y="977265"/>
          <a:ext cx="10774680" cy="5422265"/>
        </p:xfrm>
        <a:graphic>
          <a:graphicData uri="http://schemas.openxmlformats.org/drawingml/2006/table">
            <a:tbl>
              <a:tblPr/>
              <a:tblGrid>
                <a:gridCol w="1213485"/>
                <a:gridCol w="1670050"/>
                <a:gridCol w="3042920"/>
                <a:gridCol w="796925"/>
                <a:gridCol w="935989"/>
                <a:gridCol w="1278890"/>
                <a:gridCol w="1836420"/>
              </a:tblGrid>
              <a:tr h="3536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6244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序号</a:t>
                      </a:r>
                      <a:endParaRPr sz="14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7680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货物名称</a:t>
                      </a:r>
                      <a:endParaRPr sz="14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4455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型号</a:t>
                      </a:r>
                      <a:endParaRPr sz="14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7329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单位</a:t>
                      </a:r>
                      <a:endParaRPr sz="14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7179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数量</a:t>
                      </a:r>
                      <a:endParaRPr sz="14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196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b="1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品牌</a:t>
                      </a:r>
                      <a:endParaRPr sz="14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4855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备注</a:t>
                      </a:r>
                      <a:endParaRPr sz="14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80390" algn="l" rtl="0" eaLnBrk="0">
                        <a:lnSpc>
                          <a:spcPts val="1549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800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主机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9835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非标主机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7659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台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0" algn="l" rtl="0" eaLnBrk="0">
                        <a:lnSpc>
                          <a:spcPts val="154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博视源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6594" algn="l" rtl="0" eaLnBrk="0">
                        <a:lnSpc>
                          <a:spcPts val="144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AI主机</a:t>
                      </a:r>
                      <a:endParaRPr sz="12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3405" algn="l" rtl="0" eaLnBrk="0">
                        <a:lnSpc>
                          <a:spcPts val="1549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09600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显示器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5839" algn="l" rtl="0" eaLnBrk="0">
                        <a:lnSpc>
                          <a:spcPts val="154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15.6寸，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1080P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7659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台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0" algn="l" rtl="0" eaLnBrk="0">
                        <a:lnSpc>
                          <a:spcPts val="154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博视源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5309" algn="l" rtl="0" eaLnBrk="0">
                        <a:lnSpc>
                          <a:spcPts val="1549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9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389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镜头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985" algn="l" rtl="0" eaLnBrk="0">
                        <a:lnSpc>
                          <a:spcPts val="1549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WWK05-110-230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5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1165" algn="l" rtl="0" eaLnBrk="0">
                        <a:lnSpc>
                          <a:spcPts val="1549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6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博视源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65784" algn="l" rtl="0" eaLnBrk="0">
                        <a:lnSpc>
                          <a:spcPts val="1549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4530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相机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7110" algn="l" rtl="0" eaLnBrk="0">
                        <a:lnSpc>
                          <a:spcPts val="154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MV-CS016-GC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5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1165" algn="l" rtl="0" eaLnBrk="0">
                        <a:lnSpc>
                          <a:spcPts val="1549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6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92125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海康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1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3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850" algn="l" rtl="0" eaLnBrk="0">
                        <a:lnSpc>
                          <a:spcPts val="1549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4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325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光源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3909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BSY-01-RS909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0-120-W</a:t>
                      </a:r>
                      <a:endParaRPr sz="12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5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1165" algn="l" rtl="0" eaLnBrk="0">
                        <a:lnSpc>
                          <a:spcPts val="1549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博视源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1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4410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BSY-O1-DS116-W</a:t>
                      </a:r>
                      <a:endParaRPr sz="12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5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3544" algn="l" rtl="0" eaLnBrk="0">
                        <a:lnSpc>
                          <a:spcPts val="1549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博视源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1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2010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BSY-01-HFS1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00100-W</a:t>
                      </a:r>
                      <a:endParaRPr sz="12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5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3069" algn="l" rtl="0" eaLnBrk="0">
                        <a:lnSpc>
                          <a:spcPts val="1549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博视源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1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3405" algn="l" rtl="0" eaLnBrk="0">
                        <a:lnSpc>
                          <a:spcPts val="1549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6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4659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光源控制器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1094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频闪控制器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5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0" algn="l" rtl="0" eaLnBrk="0">
                        <a:lnSpc>
                          <a:spcPts val="154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博视源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4815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4路频闪控制器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1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1094" algn="l" rtl="0" eaLnBrk="0">
                        <a:lnSpc>
                          <a:spcPct val="8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频闪控制器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5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0" algn="l" rtl="0" eaLnBrk="0">
                        <a:lnSpc>
                          <a:spcPts val="154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博视源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6084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8路频闪控制器</a:t>
                      </a:r>
                      <a:endParaRPr sz="12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2769" algn="l" rtl="0" eaLnBrk="0">
                        <a:lnSpc>
                          <a:spcPts val="1549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7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1494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通讯方式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01745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网络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4" name="textbox 384"/>
          <p:cNvSpPr/>
          <p:nvPr/>
        </p:nvSpPr>
        <p:spPr>
          <a:xfrm>
            <a:off x="-12700" y="5588"/>
            <a:ext cx="12001500" cy="831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9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4137"/>
              </a:lnSpc>
              <a:tabLst>
                <a:tab pos="593725" algn="l"/>
                <a:tab pos="107664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3.4、视觉方案配置</a:t>
            </a:r>
            <a:r>
              <a:rPr sz="3200" strike="sngStrike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67211" y="18288"/>
            <a:ext cx="998219" cy="806195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sp>
        <p:nvSpPr>
          <p:cNvPr id="390" name="textbox 390"/>
          <p:cNvSpPr/>
          <p:nvPr/>
        </p:nvSpPr>
        <p:spPr>
          <a:xfrm>
            <a:off x="130282" y="6513037"/>
            <a:ext cx="11566525" cy="180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16"/>
              </a:lnSpc>
              <a:tabLst/>
            </a:pPr>
            <a:r>
              <a:rPr sz="1500" kern="0" spc="30" baseline="101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厦门博视源机器视觉技术有限公司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                           </a:t>
            </a:r>
            <a:r>
              <a:rPr sz="1500" kern="0" spc="30" baseline="101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</a:t>
            </a: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Information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392" name="rect 392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63239" y="731520"/>
            <a:ext cx="6291071" cy="5699759"/>
          </a:xfrm>
          <a:prstGeom prst="rect">
            <a:avLst/>
          </a:prstGeom>
        </p:spPr>
      </p:pic>
      <p:sp>
        <p:nvSpPr>
          <p:cNvPr id="396" name="textbox 396"/>
          <p:cNvSpPr/>
          <p:nvPr/>
        </p:nvSpPr>
        <p:spPr>
          <a:xfrm>
            <a:off x="543641" y="230456"/>
            <a:ext cx="10366375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137"/>
              </a:lnSpc>
              <a:tabLst>
                <a:tab pos="10353040" algn="l"/>
              </a:tabLst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4、</a:t>
            </a:r>
            <a:r>
              <a:rPr sz="3200" kern="0" spc="-7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2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设备方案</a:t>
            </a:r>
            <a:r>
              <a:rPr sz="3200" b="1" strike="sngStrike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介绍</a:t>
            </a:r>
            <a:r>
              <a:rPr sz="3200" strike="sngStrike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endParaRPr sz="3200" dirty="0">
              <a:latin typeface="SimHei"/>
              <a:ea typeface="SimHei"/>
              <a:cs typeface="SimHei"/>
            </a:endParaRPr>
          </a:p>
        </p:txBody>
      </p:sp>
      <p:sp>
        <p:nvSpPr>
          <p:cNvPr id="398" name="textbox 398"/>
          <p:cNvSpPr/>
          <p:nvPr/>
        </p:nvSpPr>
        <p:spPr>
          <a:xfrm>
            <a:off x="130282" y="6513037"/>
            <a:ext cx="10699750" cy="180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1500" kern="0" spc="20" baseline="-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厦门博视源机器视觉技术有限公司</a:t>
            </a: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</a:t>
            </a:r>
            <a:r>
              <a:rPr sz="900" kern="0" spc="1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                        </a:t>
            </a:r>
            <a:r>
              <a:rPr sz="1500" kern="0" spc="10" baseline="-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r>
              <a:rPr sz="900" kern="0" spc="1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</a:t>
            </a:r>
            <a:r>
              <a:rPr sz="1500" kern="0" spc="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1500" kern="0" spc="1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500" kern="0" spc="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1500" kern="0" spc="1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500" kern="0" spc="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1500" kern="0" spc="1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500" kern="0" spc="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1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     </a:t>
            </a:r>
            <a:r>
              <a:rPr sz="1600" kern="0" spc="0" baseline="3255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endParaRPr sz="1600" baseline="3255" dirty="0">
              <a:latin typeface="SimHei"/>
              <a:ea typeface="SimHei"/>
              <a:cs typeface="SimHei"/>
            </a:endParaRPr>
          </a:p>
        </p:txBody>
      </p:sp>
      <p:sp>
        <p:nvSpPr>
          <p:cNvPr id="400" name="rect 400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2" name="picture 4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404" name="textbox 404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406" name="rect 406"/>
          <p:cNvSpPr/>
          <p:nvPr/>
        </p:nvSpPr>
        <p:spPr>
          <a:xfrm>
            <a:off x="0" y="263652"/>
            <a:ext cx="381000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8" name="textbox 408"/>
          <p:cNvSpPr/>
          <p:nvPr/>
        </p:nvSpPr>
        <p:spPr>
          <a:xfrm>
            <a:off x="10074961" y="6353016"/>
            <a:ext cx="555625" cy="161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13432" y="854964"/>
            <a:ext cx="7754111" cy="5536691"/>
          </a:xfrm>
          <a:prstGeom prst="rect">
            <a:avLst/>
          </a:prstGeom>
        </p:spPr>
      </p:pic>
      <p:sp>
        <p:nvSpPr>
          <p:cNvPr id="412" name="textbox 412"/>
          <p:cNvSpPr/>
          <p:nvPr/>
        </p:nvSpPr>
        <p:spPr>
          <a:xfrm>
            <a:off x="130282" y="6513037"/>
            <a:ext cx="11566525" cy="180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16"/>
              </a:lnSpc>
              <a:tabLst/>
            </a:pPr>
            <a:r>
              <a:rPr sz="1500" kern="0" spc="30" baseline="101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厦门博视源机器视觉技术有限公司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                           </a:t>
            </a:r>
            <a:r>
              <a:rPr sz="1500" kern="0" spc="30" baseline="101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3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</a:t>
            </a: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Information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414" name="rect 414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6" name="textbox 416"/>
          <p:cNvSpPr/>
          <p:nvPr/>
        </p:nvSpPr>
        <p:spPr>
          <a:xfrm>
            <a:off x="-12700" y="230456"/>
            <a:ext cx="2849245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4137"/>
              </a:lnSpc>
              <a:tabLst>
                <a:tab pos="568959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4、设备尺寸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18" name="picture 4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422" name="textbox 422"/>
          <p:cNvSpPr/>
          <p:nvPr/>
        </p:nvSpPr>
        <p:spPr>
          <a:xfrm>
            <a:off x="10074961" y="6353016"/>
            <a:ext cx="1489075" cy="161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pic>
        <p:nvPicPr>
          <p:cNvPr id="424" name="picture 4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893695" y="528320"/>
            <a:ext cx="8003539" cy="196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icture 4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06420" y="1150111"/>
            <a:ext cx="7210044" cy="4277867"/>
          </a:xfrm>
          <a:prstGeom prst="rect">
            <a:avLst/>
          </a:prstGeom>
        </p:spPr>
      </p:pic>
      <p:sp>
        <p:nvSpPr>
          <p:cNvPr id="428" name="rect 428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0" name="textbox 430"/>
          <p:cNvSpPr/>
          <p:nvPr/>
        </p:nvSpPr>
        <p:spPr>
          <a:xfrm>
            <a:off x="-12700" y="230456"/>
            <a:ext cx="2849245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4137"/>
              </a:lnSpc>
              <a:tabLst>
                <a:tab pos="568959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4、设备说明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32" name="picture 4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5757455" y="3895344"/>
            <a:ext cx="1315174" cy="985265"/>
            <a:chOff x="0" y="0"/>
            <a:chExt cx="1315174" cy="985265"/>
          </a:xfrm>
        </p:grpSpPr>
        <p:pic>
          <p:nvPicPr>
            <p:cNvPr id="434" name="picture 4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315174" cy="985265"/>
            </a:xfrm>
            <a:prstGeom prst="rect">
              <a:avLst/>
            </a:prstGeom>
          </p:spPr>
        </p:pic>
        <p:sp>
          <p:nvSpPr>
            <p:cNvPr id="436" name="textbox 436"/>
            <p:cNvSpPr/>
            <p:nvPr/>
          </p:nvSpPr>
          <p:spPr>
            <a:xfrm>
              <a:off x="-12700" y="-12700"/>
              <a:ext cx="1341119" cy="10147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065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779144" algn="l" rtl="0" eaLnBrk="0">
                <a:lnSpc>
                  <a:spcPct val="85000"/>
                </a:lnSpc>
                <a:tabLst/>
              </a:pPr>
              <a:r>
                <a:rPr sz="1400" kern="0" spc="-5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导向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7299959" y="3277311"/>
            <a:ext cx="764540" cy="1603298"/>
            <a:chOff x="0" y="0"/>
            <a:chExt cx="764540" cy="1603298"/>
          </a:xfrm>
        </p:grpSpPr>
        <p:pic>
          <p:nvPicPr>
            <p:cNvPr id="438" name="picture 4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764540" cy="1603298"/>
            </a:xfrm>
            <a:prstGeom prst="rect">
              <a:avLst/>
            </a:prstGeom>
          </p:spPr>
        </p:pic>
        <p:sp>
          <p:nvSpPr>
            <p:cNvPr id="440" name="textbox 440"/>
            <p:cNvSpPr/>
            <p:nvPr/>
          </p:nvSpPr>
          <p:spPr>
            <a:xfrm>
              <a:off x="-12700" y="-12700"/>
              <a:ext cx="790575" cy="16325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3985" algn="l" rtl="0" eaLnBrk="0">
                <a:lnSpc>
                  <a:spcPct val="85000"/>
                </a:lnSpc>
                <a:spcBef>
                  <a:spcPts val="3"/>
                </a:spcBef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振动盘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4220844" y="4740262"/>
            <a:ext cx="764540" cy="1367802"/>
            <a:chOff x="0" y="0"/>
            <a:chExt cx="764540" cy="1367802"/>
          </a:xfrm>
        </p:grpSpPr>
        <p:pic>
          <p:nvPicPr>
            <p:cNvPr id="442" name="picture 4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764540" cy="1367802"/>
            </a:xfrm>
            <a:prstGeom prst="rect">
              <a:avLst/>
            </a:prstGeom>
          </p:spPr>
        </p:pic>
        <p:sp>
          <p:nvSpPr>
            <p:cNvPr id="444" name="textbox 444"/>
            <p:cNvSpPr/>
            <p:nvPr/>
          </p:nvSpPr>
          <p:spPr>
            <a:xfrm>
              <a:off x="-12700" y="-12700"/>
              <a:ext cx="790575" cy="13938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139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22250" algn="l" rtl="0" eaLnBrk="0">
                <a:lnSpc>
                  <a:spcPct val="84000"/>
                </a:lnSpc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CCD2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3395344" y="4740262"/>
            <a:ext cx="764540" cy="1367802"/>
            <a:chOff x="0" y="0"/>
            <a:chExt cx="764540" cy="1367802"/>
          </a:xfrm>
        </p:grpSpPr>
        <p:pic>
          <p:nvPicPr>
            <p:cNvPr id="446" name="picture 4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764540" cy="1367802"/>
            </a:xfrm>
            <a:prstGeom prst="rect">
              <a:avLst/>
            </a:prstGeom>
          </p:spPr>
        </p:pic>
        <p:sp>
          <p:nvSpPr>
            <p:cNvPr id="448" name="textbox 448"/>
            <p:cNvSpPr/>
            <p:nvPr/>
          </p:nvSpPr>
          <p:spPr>
            <a:xfrm>
              <a:off x="-12700" y="-12700"/>
              <a:ext cx="790575" cy="13938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139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22250" algn="l" rtl="0" eaLnBrk="0">
                <a:lnSpc>
                  <a:spcPct val="84000"/>
                </a:lnSpc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CCD3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sp>
        <p:nvSpPr>
          <p:cNvPr id="450" name="textbox 450"/>
          <p:cNvSpPr/>
          <p:nvPr/>
        </p:nvSpPr>
        <p:spPr>
          <a:xfrm>
            <a:off x="130282" y="6524027"/>
            <a:ext cx="7310755" cy="1689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2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厦门博视源机器视觉技术有限公司</a:t>
            </a:r>
            <a:r>
              <a:rPr sz="900" kern="0" spc="1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        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810</a:t>
            </a: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</a:t>
            </a:r>
            <a:r>
              <a:rPr sz="1500" kern="0" spc="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8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1500" kern="0" spc="6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8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500" kern="0" spc="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8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1500" kern="0" spc="6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8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500" kern="0" spc="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8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1500" kern="0" spc="6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8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500" kern="0" spc="0" baseline="3472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8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endParaRPr sz="1500" baseline="3472" dirty="0">
              <a:latin typeface="SimHei"/>
              <a:ea typeface="SimHei"/>
              <a:cs typeface="SimHei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5046344" y="4758270"/>
            <a:ext cx="764540" cy="1349793"/>
            <a:chOff x="0" y="0"/>
            <a:chExt cx="764540" cy="1349793"/>
          </a:xfrm>
        </p:grpSpPr>
        <p:pic>
          <p:nvPicPr>
            <p:cNvPr id="452" name="picture 4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764540" cy="1349793"/>
            </a:xfrm>
            <a:prstGeom prst="rect">
              <a:avLst/>
            </a:prstGeom>
          </p:spPr>
        </p:pic>
        <p:sp>
          <p:nvSpPr>
            <p:cNvPr id="454" name="textbox 454"/>
            <p:cNvSpPr/>
            <p:nvPr/>
          </p:nvSpPr>
          <p:spPr>
            <a:xfrm>
              <a:off x="-12700" y="-12700"/>
              <a:ext cx="790575" cy="13754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96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22250" algn="l" rtl="0" eaLnBrk="0">
                <a:lnSpc>
                  <a:spcPct val="84000"/>
                </a:lnSpc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CCD1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1529080" y="1962784"/>
            <a:ext cx="1952599" cy="466090"/>
            <a:chOff x="0" y="0"/>
            <a:chExt cx="1952599" cy="466090"/>
          </a:xfrm>
        </p:grpSpPr>
        <p:pic>
          <p:nvPicPr>
            <p:cNvPr id="456" name="picture 45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952599" cy="466090"/>
            </a:xfrm>
            <a:prstGeom prst="rect">
              <a:avLst/>
            </a:prstGeom>
          </p:spPr>
        </p:pic>
        <p:sp>
          <p:nvSpPr>
            <p:cNvPr id="458" name="textbox 458"/>
            <p:cNvSpPr/>
            <p:nvPr/>
          </p:nvSpPr>
          <p:spPr>
            <a:xfrm>
              <a:off x="-12700" y="-12700"/>
              <a:ext cx="1978025" cy="4921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222250" algn="l" rtl="0" eaLnBrk="0">
                <a:lnSpc>
                  <a:spcPct val="84000"/>
                </a:lnSpc>
                <a:spcBef>
                  <a:spcPts val="6"/>
                </a:spcBef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CCD7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1403985" y="2459990"/>
            <a:ext cx="1952599" cy="466089"/>
            <a:chOff x="0" y="0"/>
            <a:chExt cx="1952599" cy="466089"/>
          </a:xfrm>
        </p:grpSpPr>
        <p:pic>
          <p:nvPicPr>
            <p:cNvPr id="460" name="picture 46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952599" cy="466089"/>
            </a:xfrm>
            <a:prstGeom prst="rect">
              <a:avLst/>
            </a:prstGeom>
          </p:spPr>
        </p:pic>
        <p:sp>
          <p:nvSpPr>
            <p:cNvPr id="462" name="textbox 462"/>
            <p:cNvSpPr/>
            <p:nvPr/>
          </p:nvSpPr>
          <p:spPr>
            <a:xfrm>
              <a:off x="-12700" y="-12700"/>
              <a:ext cx="1978025" cy="4914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222250" algn="l" rtl="0" eaLnBrk="0">
                <a:lnSpc>
                  <a:spcPct val="84000"/>
                </a:lnSpc>
                <a:spcBef>
                  <a:spcPts val="6"/>
                </a:spcBef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CCD6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pic>
        <p:nvPicPr>
          <p:cNvPr id="464" name="picture 4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1936750" y="3831005"/>
            <a:ext cx="1646478" cy="394919"/>
            <a:chOff x="0" y="0"/>
            <a:chExt cx="1646478" cy="394919"/>
          </a:xfrm>
        </p:grpSpPr>
        <p:pic>
          <p:nvPicPr>
            <p:cNvPr id="466" name="picture 46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646478" cy="394919"/>
            </a:xfrm>
            <a:prstGeom prst="rect">
              <a:avLst/>
            </a:prstGeom>
          </p:spPr>
        </p:pic>
        <p:sp>
          <p:nvSpPr>
            <p:cNvPr id="468" name="textbox 468"/>
            <p:cNvSpPr/>
            <p:nvPr/>
          </p:nvSpPr>
          <p:spPr>
            <a:xfrm>
              <a:off x="-12700" y="-12700"/>
              <a:ext cx="1671954" cy="4203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78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22250" algn="l" rtl="0" eaLnBrk="0">
                <a:lnSpc>
                  <a:spcPct val="84000"/>
                </a:lnSpc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CCD4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1765935" y="3073400"/>
            <a:ext cx="1734350" cy="336550"/>
            <a:chOff x="0" y="0"/>
            <a:chExt cx="1734350" cy="336550"/>
          </a:xfrm>
        </p:grpSpPr>
        <p:pic>
          <p:nvPicPr>
            <p:cNvPr id="470" name="picture 47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1734350" cy="336550"/>
            </a:xfrm>
            <a:prstGeom prst="rect">
              <a:avLst/>
            </a:prstGeom>
          </p:spPr>
        </p:pic>
        <p:sp>
          <p:nvSpPr>
            <p:cNvPr id="472" name="textbox 472"/>
            <p:cNvSpPr/>
            <p:nvPr/>
          </p:nvSpPr>
          <p:spPr>
            <a:xfrm>
              <a:off x="-12700" y="-12700"/>
              <a:ext cx="1760220" cy="3619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222250" algn="l" rtl="0" eaLnBrk="0">
                <a:lnSpc>
                  <a:spcPct val="84000"/>
                </a:lnSpc>
                <a:spcBef>
                  <a:spcPts val="6"/>
                </a:spcBef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CCD5</a:t>
              </a:r>
              <a:endParaRPr sz="1400" dirty="0">
                <a:latin typeface="SimSun"/>
                <a:ea typeface="SimSun"/>
                <a:cs typeface="SimSun"/>
              </a:endParaRPr>
            </a:p>
          </p:txBody>
        </p:sp>
      </p:grpSp>
      <p:sp>
        <p:nvSpPr>
          <p:cNvPr id="474" name="textbox 474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476" name="textbox 476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pic>
        <p:nvPicPr>
          <p:cNvPr id="478" name="picture 4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893695" y="528320"/>
            <a:ext cx="8003539" cy="196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 14"/>
          <p:cNvSpPr/>
          <p:nvPr/>
        </p:nvSpPr>
        <p:spPr>
          <a:xfrm>
            <a:off x="5802413" y="1828571"/>
            <a:ext cx="665315" cy="555155"/>
          </a:xfrm>
          <a:prstGeom prst="rect">
            <a:avLst/>
          </a:prstGeom>
          <a:solidFill>
            <a:srgbClr val="333F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" name="rect 16"/>
          <p:cNvSpPr/>
          <p:nvPr/>
        </p:nvSpPr>
        <p:spPr>
          <a:xfrm>
            <a:off x="5802413" y="2668537"/>
            <a:ext cx="665315" cy="555142"/>
          </a:xfrm>
          <a:prstGeom prst="rect">
            <a:avLst/>
          </a:prstGeom>
          <a:solidFill>
            <a:srgbClr val="D6680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" name="rect 18"/>
          <p:cNvSpPr/>
          <p:nvPr/>
        </p:nvSpPr>
        <p:spPr>
          <a:xfrm>
            <a:off x="5786158" y="3504107"/>
            <a:ext cx="665327" cy="555154"/>
          </a:xfrm>
          <a:prstGeom prst="rect">
            <a:avLst/>
          </a:prstGeom>
          <a:solidFill>
            <a:srgbClr val="333F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rect 20"/>
          <p:cNvSpPr/>
          <p:nvPr/>
        </p:nvSpPr>
        <p:spPr>
          <a:xfrm>
            <a:off x="5786158" y="4325886"/>
            <a:ext cx="665327" cy="555154"/>
          </a:xfrm>
          <a:prstGeom prst="rect">
            <a:avLst/>
          </a:prstGeom>
          <a:solidFill>
            <a:srgbClr val="D6680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textbox 22"/>
          <p:cNvSpPr/>
          <p:nvPr/>
        </p:nvSpPr>
        <p:spPr>
          <a:xfrm>
            <a:off x="5773458" y="1931797"/>
            <a:ext cx="2405379" cy="2809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575" algn="l" rtl="0" eaLnBrk="0">
              <a:lnSpc>
                <a:spcPts val="2188"/>
              </a:lnSpc>
              <a:tabLst>
                <a:tab pos="307975" algn="l"/>
              </a:tabLst>
            </a:pPr>
            <a:r>
              <a:rPr sz="1700" b="1" kern="0" spc="0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	</a:t>
            </a:r>
            <a:r>
              <a:rPr sz="2700" b="1" kern="0" spc="60" baseline="3692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2</a:t>
            </a:r>
            <a:r>
              <a:rPr sz="1700" b="1" kern="0" spc="0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         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客户需求说明</a:t>
            </a:r>
            <a:endParaRPr sz="1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8575" algn="l" rtl="0" eaLnBrk="0">
              <a:lnSpc>
                <a:spcPts val="2285"/>
              </a:lnSpc>
              <a:spcBef>
                <a:spcPts val="537"/>
              </a:spcBef>
              <a:tabLst>
                <a:tab pos="305434" algn="l"/>
              </a:tabLst>
            </a:pP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	</a:t>
            </a:r>
            <a:r>
              <a:rPr sz="2700" b="1" kern="0" spc="60" baseline="8804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3</a:t>
            </a:r>
            <a:r>
              <a:rPr sz="1700" b="1" kern="0" spc="10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        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视觉方案介绍</a:t>
            </a:r>
            <a:endParaRPr sz="1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214"/>
              </a:lnSpc>
              <a:spcBef>
                <a:spcPts val="538"/>
              </a:spcBef>
              <a:tabLst>
                <a:tab pos="285750" algn="l"/>
              </a:tabLst>
            </a:pPr>
            <a:r>
              <a:rPr sz="1700" b="1" kern="0" spc="0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	</a:t>
            </a:r>
            <a:r>
              <a:rPr sz="2700" b="1" kern="0" spc="60" baseline="5916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4</a:t>
            </a:r>
            <a:r>
              <a:rPr sz="1700" b="1" kern="0" spc="20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         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设备方案介绍</a:t>
            </a:r>
            <a:endParaRPr sz="1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255"/>
              </a:lnSpc>
              <a:spcBef>
                <a:spcPts val="4"/>
              </a:spcBef>
              <a:tabLst>
                <a:tab pos="290829" algn="l"/>
              </a:tabLst>
            </a:pP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	</a:t>
            </a:r>
            <a:r>
              <a:rPr sz="2700" b="1" kern="0" spc="60" baseline="8200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5</a:t>
            </a:r>
            <a:r>
              <a:rPr sz="1700" b="1" kern="0" spc="20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         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设备技术参数</a:t>
            </a:r>
            <a:endParaRPr sz="1700" dirty="0">
              <a:latin typeface="SimHei"/>
              <a:ea typeface="SimHei"/>
              <a:cs typeface="SimHei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2795407" y="2361018"/>
            <a:ext cx="1521460" cy="2059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8000"/>
              </a:lnSpc>
              <a:tabLst/>
            </a:pPr>
            <a:r>
              <a:rPr sz="7900" b="1" kern="0" spc="60" dirty="0">
                <a:solidFill>
                  <a:srgbClr val="333F5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目录</a:t>
            </a:r>
            <a:endParaRPr sz="79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400" dirty="0">
              <a:latin typeface="Arial"/>
              <a:ea typeface="Arial"/>
              <a:cs typeface="Arial"/>
            </a:endParaRPr>
          </a:p>
          <a:p>
            <a:pPr marL="407034" algn="l" rtl="0" eaLnBrk="0">
              <a:lnSpc>
                <a:spcPct val="70000"/>
              </a:lnSpc>
              <a:spcBef>
                <a:spcPts val="2"/>
              </a:spcBef>
              <a:tabLst/>
            </a:pPr>
            <a:r>
              <a:rPr sz="2900" kern="0" spc="20" dirty="0">
                <a:solidFill>
                  <a:srgbClr val="333F5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CONTENTS</a:t>
            </a:r>
            <a:endParaRPr sz="2900" dirty="0">
              <a:latin typeface="SimHei"/>
              <a:ea typeface="SimHei"/>
              <a:cs typeface="SimHei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5935979" y="6353016"/>
            <a:ext cx="5761354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5162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88595" algn="l" rtl="0" eaLnBrk="0">
              <a:lnSpc>
                <a:spcPct val="91000"/>
              </a:lnSpc>
              <a:spcBef>
                <a:spcPts val="196"/>
              </a:spcBef>
              <a:tabLst>
                <a:tab pos="228600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Information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48679" y="6501420"/>
            <a:ext cx="176529" cy="176239"/>
          </a:xfrm>
          <a:prstGeom prst="rect">
            <a:avLst/>
          </a:prstGeom>
        </p:spPr>
      </p:pic>
      <p:sp>
        <p:nvSpPr>
          <p:cNvPr id="30" name="rect 30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955547" cy="746759"/>
          </a:xfrm>
          <a:prstGeom prst="rect">
            <a:avLst/>
          </a:prstGeom>
        </p:spPr>
      </p:pic>
      <p:sp>
        <p:nvSpPr>
          <p:cNvPr id="36" name="rect 36"/>
          <p:cNvSpPr/>
          <p:nvPr/>
        </p:nvSpPr>
        <p:spPr>
          <a:xfrm>
            <a:off x="5781675" y="5179542"/>
            <a:ext cx="665327" cy="555142"/>
          </a:xfrm>
          <a:prstGeom prst="rect">
            <a:avLst/>
          </a:prstGeom>
          <a:solidFill>
            <a:srgbClr val="333F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textbox 38"/>
          <p:cNvSpPr/>
          <p:nvPr/>
        </p:nvSpPr>
        <p:spPr>
          <a:xfrm>
            <a:off x="5768975" y="5282755"/>
            <a:ext cx="2193289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188"/>
              </a:lnSpc>
              <a:tabLst>
                <a:tab pos="292100" algn="l"/>
              </a:tabLst>
            </a:pPr>
            <a:r>
              <a:rPr sz="1700" b="1" kern="0" spc="0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	</a:t>
            </a:r>
            <a:r>
              <a:rPr sz="1700" b="1" kern="0" spc="50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6</a:t>
            </a:r>
            <a:r>
              <a:rPr sz="1700" b="1" kern="0" spc="30" dirty="0">
                <a:solidFill>
                  <a:srgbClr val="BFBFB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        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交付及服务</a:t>
            </a:r>
            <a:endParaRPr sz="1700" dirty="0">
              <a:latin typeface="SimHei"/>
              <a:ea typeface="SimHei"/>
              <a:cs typeface="SimHei"/>
            </a:endParaRPr>
          </a:p>
        </p:txBody>
      </p:sp>
      <p:sp>
        <p:nvSpPr>
          <p:cNvPr id="40" name="rect 40"/>
          <p:cNvSpPr/>
          <p:nvPr/>
        </p:nvSpPr>
        <p:spPr>
          <a:xfrm>
            <a:off x="5802413" y="1006805"/>
            <a:ext cx="665315" cy="555142"/>
          </a:xfrm>
          <a:prstGeom prst="rect">
            <a:avLst/>
          </a:prstGeom>
          <a:solidFill>
            <a:srgbClr val="D6680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" name="textbox 42"/>
          <p:cNvSpPr/>
          <p:nvPr/>
        </p:nvSpPr>
        <p:spPr>
          <a:xfrm>
            <a:off x="5789713" y="1110018"/>
            <a:ext cx="1920239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188"/>
              </a:lnSpc>
              <a:tabLst>
                <a:tab pos="297179" algn="l"/>
              </a:tabLst>
            </a:pP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	</a:t>
            </a:r>
            <a:r>
              <a:rPr sz="2700" b="1" kern="0" spc="30" baseline="4076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1</a:t>
            </a: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DengXian"/>
                <a:ea typeface="DengXian"/>
                <a:cs typeface="DengXian"/>
              </a:rPr>
              <a:t>          </a:t>
            </a: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公司介绍</a:t>
            </a:r>
            <a:endParaRPr sz="1700" dirty="0">
              <a:latin typeface="SimHei"/>
              <a:ea typeface="SimHei"/>
              <a:cs typeface="SimHei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5078819" y="2734475"/>
            <a:ext cx="382904" cy="1263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9743"/>
              </a:lnSpc>
              <a:tabLst/>
            </a:pPr>
            <a:r>
              <a:rPr sz="6100" kern="0" spc="-250" dirty="0">
                <a:solidFill>
                  <a:srgbClr val="333F5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|</a:t>
            </a:r>
            <a:endParaRPr sz="6100" dirty="0">
              <a:latin typeface="SimHei"/>
              <a:ea typeface="SimHei"/>
              <a:cs typeface="SimHei"/>
            </a:endParaRPr>
          </a:p>
        </p:txBody>
      </p:sp>
      <p:sp>
        <p:nvSpPr>
          <p:cNvPr id="46" name="textbox 46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4636770" y="6524625"/>
            <a:ext cx="1003935" cy="165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0" algn="l" rtl="0" eaLnBrk="0">
              <a:lnSpc>
                <a:spcPct val="94000"/>
              </a:lnSpc>
              <a:tabLst>
                <a:tab pos="233045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9470" y="6537325"/>
            <a:ext cx="140334" cy="1403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table 480"/>
          <p:cNvGraphicFramePr>
            <a:graphicFrameLocks noGrp="1"/>
          </p:cNvGraphicFramePr>
          <p:nvPr/>
        </p:nvGraphicFramePr>
        <p:xfrm>
          <a:off x="1473187" y="1197864"/>
          <a:ext cx="8560434" cy="4466590"/>
        </p:xfrm>
        <a:graphic>
          <a:graphicData uri="http://schemas.openxmlformats.org/drawingml/2006/table">
            <a:tbl>
              <a:tblPr/>
              <a:tblGrid>
                <a:gridCol w="544194"/>
                <a:gridCol w="2610485"/>
                <a:gridCol w="5405754"/>
              </a:tblGrid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755" algn="l" rtl="0" eaLnBrk="0">
                        <a:lnSpc>
                          <a:spcPct val="8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序号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4059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技  术</a:t>
                      </a: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 </a:t>
                      </a: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规</a:t>
                      </a: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 </a:t>
                      </a: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格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31060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规  格</a:t>
                      </a: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 </a:t>
                      </a: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参</a:t>
                      </a: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 </a:t>
                      </a: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数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3679" algn="l" rtl="0" eaLnBrk="0">
                        <a:lnSpc>
                          <a:spcPts val="1923"/>
                        </a:lnSpc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1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89" algn="l" rtl="0" eaLnBrk="0">
                        <a:lnSpc>
                          <a:spcPct val="8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设备检测范围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85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尺寸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9234" algn="l" rtl="0" eaLnBrk="0">
                        <a:lnSpc>
                          <a:spcPts val="192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2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620" algn="l" rtl="0" eaLnBrk="0">
                        <a:lnSpc>
                          <a:spcPts val="192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检测精度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305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以实际检测报告为准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695" algn="l" rtl="0" eaLnBrk="0">
                        <a:lnSpc>
                          <a:spcPts val="1923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3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89" algn="l" rtl="0" eaLnBrk="0">
                        <a:lnSpc>
                          <a:spcPts val="1923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设备本体外形参考尺寸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50" algn="l" rtl="0" eaLnBrk="0">
                        <a:lnSpc>
                          <a:spcPts val="1923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参考尺寸：</a:t>
                      </a:r>
                      <a:r>
                        <a:rPr sz="15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1800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mm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*12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00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mm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*1550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mm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(含振动盘）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884" algn="l" rtl="0" eaLnBrk="0">
                        <a:lnSpc>
                          <a:spcPts val="192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4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620" algn="l" rtl="0" eaLnBrk="0">
                        <a:lnSpc>
                          <a:spcPts val="192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检测速度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29" algn="l" rtl="0" eaLnBrk="0">
                        <a:lnSpc>
                          <a:spcPts val="192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约 200</a:t>
                      </a:r>
                      <a:r>
                        <a:rPr sz="1500" kern="0" spc="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PCS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/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min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（按实际情况）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</a:tr>
              <a:tr h="3276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9870" algn="l" rtl="0" eaLnBrk="0">
                        <a:lnSpc>
                          <a:spcPts val="1923"/>
                        </a:lnSpc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5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89" algn="l" rtl="0" eaLnBrk="0">
                        <a:lnSpc>
                          <a:spcPts val="1923"/>
                        </a:lnSpc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设备净重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54" algn="l" rtl="0" eaLnBrk="0">
                        <a:lnSpc>
                          <a:spcPts val="1923"/>
                        </a:lnSpc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预估300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KG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，</a:t>
                      </a:r>
                      <a:r>
                        <a:rPr sz="15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以实物为准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9870" algn="l" rtl="0" eaLnBrk="0">
                        <a:lnSpc>
                          <a:spcPts val="192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6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89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设备外观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70" algn="l" rtl="0" eaLnBrk="0">
                        <a:lnSpc>
                          <a:spcPts val="192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整体烤漆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7965" algn="l" rtl="0" eaLnBrk="0">
                        <a:lnSpc>
                          <a:spcPts val="1923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8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" algn="l" rtl="0" eaLnBrk="0">
                        <a:lnSpc>
                          <a:spcPts val="1923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动力供应参数</a:t>
                      </a:r>
                      <a:r>
                        <a:rPr sz="15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电源需求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495" algn="l" rtl="0" eaLnBrk="0">
                        <a:lnSpc>
                          <a:spcPts val="1923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电压：</a:t>
                      </a:r>
                      <a:r>
                        <a:rPr sz="15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AC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单相220V±10%/ 50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Hz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；</a:t>
                      </a:r>
                      <a:r>
                        <a:rPr sz="15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功率：</a:t>
                      </a:r>
                      <a:r>
                        <a:rPr sz="15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约1.0</a:t>
                      </a:r>
                      <a:r>
                        <a:rPr sz="15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KW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52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25625" algn="l" rtl="0" eaLnBrk="0">
                        <a:lnSpc>
                          <a:spcPts val="192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压缩空气压力  0.5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MPa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-0.8</a:t>
                      </a:r>
                      <a:r>
                        <a:rPr sz="15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MPa</a:t>
                      </a:r>
                      <a:r>
                        <a:rPr sz="15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,洁净干燥的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压缩空气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</a:tr>
              <a:tr h="40258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25625" algn="l" rtl="0" eaLnBrk="0">
                        <a:lnSpc>
                          <a:spcPts val="1923"/>
                        </a:lnSpc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压缩空气流量  瞬时≥100L/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min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 gridSpan="3">
                  <a:txBody>
                    <a:bodyPr/>
                    <a:lstStyle/>
                    <a:p>
                      <a:pPr marL="228600" algn="l" rtl="0" eaLnBrk="0">
                        <a:lnSpc>
                          <a:spcPts val="1907"/>
                        </a:lnSpc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9    生产环境         厂房温度          10℃ ~ 40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℃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EA"/>
                    </a:solidFill>
                  </a:tcPr>
                </a:tc>
              </a:tr>
              <a:tr h="45085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31339" algn="l" rtl="0" eaLnBrk="0">
                        <a:lnSpc>
                          <a:spcPts val="192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厂房相对湿度  10</a:t>
                      </a: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％</a:t>
                      </a:r>
                      <a:r>
                        <a:rPr sz="15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～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60</a:t>
                      </a: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％</a:t>
                      </a:r>
                      <a:r>
                        <a:rPr sz="15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 </a:t>
                      </a: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（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无结露）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2" name="textbox 482"/>
          <p:cNvSpPr/>
          <p:nvPr/>
        </p:nvSpPr>
        <p:spPr>
          <a:xfrm>
            <a:off x="5935979" y="6353016"/>
            <a:ext cx="5761354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5162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88595" algn="l" rtl="0" eaLnBrk="0">
              <a:lnSpc>
                <a:spcPct val="91000"/>
              </a:lnSpc>
              <a:spcBef>
                <a:spcPts val="196"/>
              </a:spcBef>
              <a:tabLst>
                <a:tab pos="228600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Information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pic>
        <p:nvPicPr>
          <p:cNvPr id="484" name="picture 4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48679" y="6501420"/>
            <a:ext cx="176529" cy="176239"/>
          </a:xfrm>
          <a:prstGeom prst="rect">
            <a:avLst/>
          </a:prstGeom>
        </p:spPr>
      </p:pic>
      <p:sp>
        <p:nvSpPr>
          <p:cNvPr id="486" name="rect 486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8" name="textbox 488"/>
          <p:cNvSpPr/>
          <p:nvPr/>
        </p:nvSpPr>
        <p:spPr>
          <a:xfrm>
            <a:off x="-12700" y="247472"/>
            <a:ext cx="2967354" cy="4972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3098"/>
              </a:lnSpc>
              <a:tabLst>
                <a:tab pos="668019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5、</a:t>
            </a:r>
            <a:r>
              <a:rPr sz="2300" kern="0" spc="-5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设备技术参数</a:t>
            </a:r>
            <a:endParaRPr sz="23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90" name="picture 4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492" name="picture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494" name="textbox 494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496" name="textbox 496"/>
          <p:cNvSpPr/>
          <p:nvPr/>
        </p:nvSpPr>
        <p:spPr>
          <a:xfrm>
            <a:off x="4636770" y="6524625"/>
            <a:ext cx="1003935" cy="165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0" algn="l" rtl="0" eaLnBrk="0">
              <a:lnSpc>
                <a:spcPct val="94000"/>
              </a:lnSpc>
              <a:tabLst>
                <a:tab pos="233045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498" name="picture 4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9470" y="6537325"/>
            <a:ext cx="140334" cy="140334"/>
          </a:xfrm>
          <a:prstGeom prst="rect">
            <a:avLst/>
          </a:prstGeom>
        </p:spPr>
      </p:pic>
      <p:pic>
        <p:nvPicPr>
          <p:cNvPr id="500" name="picture 5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5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66545" y="2811779"/>
            <a:ext cx="9941560" cy="2647314"/>
          </a:xfrm>
          <a:prstGeom prst="rect">
            <a:avLst/>
          </a:prstGeom>
        </p:spPr>
      </p:pic>
      <p:graphicFrame>
        <p:nvGraphicFramePr>
          <p:cNvPr id="504" name="table 504"/>
          <p:cNvGraphicFramePr>
            <a:graphicFrameLocks noGrp="1"/>
          </p:cNvGraphicFramePr>
          <p:nvPr/>
        </p:nvGraphicFramePr>
        <p:xfrm>
          <a:off x="534669" y="1625600"/>
          <a:ext cx="10977244" cy="3837304"/>
        </p:xfrm>
        <a:graphic>
          <a:graphicData uri="http://schemas.openxmlformats.org/drawingml/2006/table">
            <a:tbl>
              <a:tblPr/>
              <a:tblGrid>
                <a:gridCol w="1031875"/>
                <a:gridCol w="9945369"/>
              </a:tblGrid>
              <a:tr h="89788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59654" algn="l" rtl="0" eaLnBrk="0">
                        <a:lnSpc>
                          <a:spcPct val="8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交期分布图</a:t>
                      </a:r>
                      <a:endParaRPr sz="20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1954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时间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16779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工作日</a:t>
                      </a:r>
                      <a:endParaRPr sz="1400" dirty="0">
                        <a:latin typeface="DengXian"/>
                        <a:ea typeface="DengXian"/>
                        <a:cs typeface="DengXian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055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  <a:r>
                        <a:rPr sz="900" kern="0" spc="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  <a:r>
                        <a:rPr sz="900" kern="0" spc="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3  4  5  6  7  8</a:t>
                      </a:r>
                      <a:r>
                        <a:rPr sz="9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9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r>
                        <a:rPr sz="9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11</a:t>
                      </a:r>
                      <a:r>
                        <a:rPr sz="9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12 13 14</a:t>
                      </a:r>
                      <a:r>
                        <a:rPr sz="9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15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16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17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18 19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20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21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22 23</a:t>
                      </a:r>
                      <a:r>
                        <a:rPr sz="9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24 25</a:t>
                      </a:r>
                      <a:r>
                        <a:rPr sz="9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26</a:t>
                      </a:r>
                      <a:r>
                        <a:rPr sz="9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27 28 29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30 31 32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33 34 35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36 37 38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39 40 41 42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43 44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45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46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47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48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49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50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51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52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53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54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55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56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57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58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59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60</a:t>
                      </a:r>
                      <a:endParaRPr sz="9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6240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方案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6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4659" indent="-408305" algn="l" rtl="0" eaLnBrk="0">
                        <a:lnSpc>
                          <a:spcPct val="106000"/>
                        </a:lnSpc>
                        <a:tabLst/>
                      </a:pPr>
                      <a:r>
                        <a:rPr sz="9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设计出图和</a:t>
                      </a: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BOM</a:t>
                      </a:r>
                      <a:r>
                        <a:rPr sz="9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发</a:t>
                      </a:r>
                      <a:r>
                        <a:rPr sz="9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放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0660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标准件采购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0660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机加件采购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4970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组装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3225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电气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240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设备调试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6700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交货日期</a:t>
                      </a:r>
                      <a:endParaRPr sz="9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6" name="textbox 506"/>
          <p:cNvSpPr/>
          <p:nvPr/>
        </p:nvSpPr>
        <p:spPr>
          <a:xfrm>
            <a:off x="5935979" y="6353016"/>
            <a:ext cx="5761354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5162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88595" algn="l" rtl="0" eaLnBrk="0">
              <a:lnSpc>
                <a:spcPct val="91000"/>
              </a:lnSpc>
              <a:spcBef>
                <a:spcPts val="196"/>
              </a:spcBef>
              <a:tabLst>
                <a:tab pos="228600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Information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pic>
        <p:nvPicPr>
          <p:cNvPr id="508" name="picture 5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48679" y="6501420"/>
            <a:ext cx="176529" cy="176239"/>
          </a:xfrm>
          <a:prstGeom prst="rect">
            <a:avLst/>
          </a:prstGeom>
        </p:spPr>
      </p:pic>
      <p:sp>
        <p:nvSpPr>
          <p:cNvPr id="510" name="rect 510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2" name="textbox 512"/>
          <p:cNvSpPr/>
          <p:nvPr/>
        </p:nvSpPr>
        <p:spPr>
          <a:xfrm>
            <a:off x="-12700" y="247472"/>
            <a:ext cx="2662554" cy="4972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3098"/>
              </a:lnSpc>
              <a:tabLst>
                <a:tab pos="659765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6、</a:t>
            </a:r>
            <a:r>
              <a:rPr sz="2300" kern="0" spc="-5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交付及售后</a:t>
            </a:r>
            <a:endParaRPr sz="23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14" name="picture 5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516" name="picture 5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518" name="textbox 518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520" name="textbox 520"/>
          <p:cNvSpPr/>
          <p:nvPr/>
        </p:nvSpPr>
        <p:spPr>
          <a:xfrm>
            <a:off x="4636770" y="6524625"/>
            <a:ext cx="1003935" cy="165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0" algn="l" rtl="0" eaLnBrk="0">
              <a:lnSpc>
                <a:spcPct val="94000"/>
              </a:lnSpc>
              <a:tabLst>
                <a:tab pos="233045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522" name="picture 5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49470" y="6537325"/>
            <a:ext cx="140334" cy="140334"/>
          </a:xfrm>
          <a:prstGeom prst="rect">
            <a:avLst/>
          </a:prstGeom>
        </p:spPr>
      </p:pic>
      <p:pic>
        <p:nvPicPr>
          <p:cNvPr id="524" name="picture 5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box 526"/>
          <p:cNvSpPr/>
          <p:nvPr/>
        </p:nvSpPr>
        <p:spPr>
          <a:xfrm>
            <a:off x="1978685" y="1621586"/>
            <a:ext cx="8053705" cy="36588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53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3019" algn="l" rtl="0" eaLnBrk="0">
              <a:lnSpc>
                <a:spcPct val="91000"/>
              </a:lnSpc>
              <a:tabLst/>
            </a:pP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1）质量保证和售后服务</a:t>
            </a:r>
            <a:endParaRPr sz="2300" dirty="0">
              <a:latin typeface="KaiTi"/>
              <a:ea typeface="KaiTi"/>
              <a:cs typeface="KaiTi"/>
            </a:endParaRPr>
          </a:p>
          <a:p>
            <a:pPr marL="12700" indent="469265" algn="l" rtl="0" eaLnBrk="0">
              <a:lnSpc>
                <a:spcPct val="145000"/>
              </a:lnSpc>
              <a:spcBef>
                <a:spcPts val="387"/>
              </a:spcBef>
              <a:tabLst/>
            </a:pP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整机保修一年</a:t>
            </a:r>
            <a:r>
              <a:rPr sz="2300" kern="0" spc="-6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，</a:t>
            </a:r>
            <a:r>
              <a:rPr sz="2300" kern="0" spc="-101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2300" kern="0" spc="-6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（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双方签署验收合格报告书之日起计）。</a:t>
            </a:r>
            <a:r>
              <a:rPr sz="2300" kern="0" spc="10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保修期内，乙方有义务和责任对甲方的非人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为因素故障提供</a:t>
            </a:r>
            <a:r>
              <a:rPr sz="2300" kern="0" spc="10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免费维修，乙方收到甲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方故障通知24小时内，到达甲方现场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维护；省外42小时到达现场。非保修期内只收取零件费用。</a:t>
            </a:r>
            <a:endParaRPr sz="2300" dirty="0">
              <a:latin typeface="KaiTi"/>
              <a:ea typeface="KaiTi"/>
              <a:cs typeface="KaiTi"/>
            </a:endParaRPr>
          </a:p>
          <a:p>
            <a:pPr marL="14604" algn="l" rtl="0" eaLnBrk="0">
              <a:lnSpc>
                <a:spcPct val="91000"/>
              </a:lnSpc>
              <a:spcBef>
                <a:spcPts val="1245"/>
              </a:spcBef>
              <a:tabLst/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2）装机与培训</a:t>
            </a:r>
            <a:endParaRPr sz="2300" dirty="0">
              <a:latin typeface="KaiTi"/>
              <a:ea typeface="KaiTi"/>
              <a:cs typeface="KaiTi"/>
            </a:endParaRPr>
          </a:p>
          <a:p>
            <a:pPr marL="481965" algn="l" rtl="0" eaLnBrk="0">
              <a:lnSpc>
                <a:spcPct val="91000"/>
              </a:lnSpc>
              <a:spcBef>
                <a:spcPts val="564"/>
              </a:spcBef>
              <a:tabLst/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免费送货到客户指定的地点</a:t>
            </a:r>
            <a:endParaRPr sz="2300" dirty="0">
              <a:latin typeface="KaiTi"/>
              <a:ea typeface="KaiTi"/>
              <a:cs typeface="KaiTi"/>
            </a:endParaRPr>
          </a:p>
          <a:p>
            <a:pPr marL="481965" algn="l" rtl="0" eaLnBrk="0">
              <a:lnSpc>
                <a:spcPct val="91000"/>
              </a:lnSpc>
              <a:spcBef>
                <a:spcPts val="369"/>
              </a:spcBef>
              <a:tabLst/>
            </a:pPr>
            <a:r>
              <a:rPr sz="2300" kern="0" spc="70" dirty="0">
                <a:solidFill>
                  <a:srgbClr val="000000">
                    <a:alpha val="100000"/>
                  </a:srgbClr>
                </a:solidFill>
                <a:latin typeface="KaiTi"/>
                <a:ea typeface="KaiTi"/>
                <a:cs typeface="KaiTi"/>
              </a:rPr>
              <a:t>免费安装培训</a:t>
            </a:r>
            <a:endParaRPr sz="2300" dirty="0">
              <a:latin typeface="KaiTi"/>
              <a:ea typeface="KaiTi"/>
              <a:cs typeface="KaiTi"/>
            </a:endParaRPr>
          </a:p>
        </p:txBody>
      </p:sp>
      <p:sp>
        <p:nvSpPr>
          <p:cNvPr id="528" name="textbox 528"/>
          <p:cNvSpPr/>
          <p:nvPr/>
        </p:nvSpPr>
        <p:spPr>
          <a:xfrm>
            <a:off x="5935979" y="6353016"/>
            <a:ext cx="5761354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5162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88595" algn="l" rtl="0" eaLnBrk="0">
              <a:lnSpc>
                <a:spcPct val="91000"/>
              </a:lnSpc>
              <a:spcBef>
                <a:spcPts val="196"/>
              </a:spcBef>
              <a:tabLst>
                <a:tab pos="228600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Information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pic>
        <p:nvPicPr>
          <p:cNvPr id="530" name="picture 5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48679" y="6501420"/>
            <a:ext cx="176529" cy="176239"/>
          </a:xfrm>
          <a:prstGeom prst="rect">
            <a:avLst/>
          </a:prstGeom>
        </p:spPr>
      </p:pic>
      <p:sp>
        <p:nvSpPr>
          <p:cNvPr id="532" name="rect 532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4" name="textbox 534"/>
          <p:cNvSpPr/>
          <p:nvPr/>
        </p:nvSpPr>
        <p:spPr>
          <a:xfrm>
            <a:off x="-12700" y="247472"/>
            <a:ext cx="2662554" cy="4972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3098"/>
              </a:lnSpc>
              <a:tabLst>
                <a:tab pos="659765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6、</a:t>
            </a:r>
            <a:r>
              <a:rPr sz="2300" kern="0" spc="-5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交付及售后</a:t>
            </a:r>
            <a:endParaRPr sz="23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538" name="picture 5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540" name="textbox 540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542" name="textbox 542"/>
          <p:cNvSpPr/>
          <p:nvPr/>
        </p:nvSpPr>
        <p:spPr>
          <a:xfrm>
            <a:off x="4636770" y="6524625"/>
            <a:ext cx="1003935" cy="165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0" algn="l" rtl="0" eaLnBrk="0">
              <a:lnSpc>
                <a:spcPct val="94000"/>
              </a:lnSpc>
              <a:tabLst>
                <a:tab pos="233045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544" name="picture 5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9470" y="6537325"/>
            <a:ext cx="140334" cy="140334"/>
          </a:xfrm>
          <a:prstGeom prst="rect">
            <a:avLst/>
          </a:prstGeom>
        </p:spPr>
      </p:pic>
      <p:pic>
        <p:nvPicPr>
          <p:cNvPr id="546" name="picture 5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picture 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267455"/>
            <a:ext cx="12182856" cy="3590544"/>
          </a:xfrm>
          <a:prstGeom prst="rect">
            <a:avLst/>
          </a:prstGeom>
        </p:spPr>
      </p:pic>
      <p:sp>
        <p:nvSpPr>
          <p:cNvPr id="550" name="rect 550"/>
          <p:cNvSpPr/>
          <p:nvPr/>
        </p:nvSpPr>
        <p:spPr>
          <a:xfrm>
            <a:off x="4486655" y="5169408"/>
            <a:ext cx="7606284" cy="1266444"/>
          </a:xfrm>
          <a:prstGeom prst="rect">
            <a:avLst/>
          </a:prstGeom>
          <a:solidFill>
            <a:srgbClr val="F2F2F2">
              <a:alpha val="3764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2" name="textbox 552"/>
          <p:cNvSpPr/>
          <p:nvPr/>
        </p:nvSpPr>
        <p:spPr>
          <a:xfrm>
            <a:off x="6724608" y="5359961"/>
            <a:ext cx="4505959" cy="8959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813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厦门总部地址：福建省厦门市集美区杏林瑶山路1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3-17号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24765" algn="l" rtl="0" eaLnBrk="0">
              <a:lnSpc>
                <a:spcPts val="1813"/>
              </a:lnSpc>
              <a:spcBef>
                <a:spcPts val="706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网址：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www.xmbsy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.net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邮箱: sjsliulunys@163.com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813"/>
              </a:lnSpc>
              <a:spcBef>
                <a:spcPts val="4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座机: 0592-6077810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54" name="textbox 554"/>
          <p:cNvSpPr/>
          <p:nvPr/>
        </p:nvSpPr>
        <p:spPr>
          <a:xfrm>
            <a:off x="6981319" y="2499526"/>
            <a:ext cx="2471420" cy="1303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5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48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谢谢聆听</a:t>
            </a:r>
            <a:endParaRPr sz="4800" dirty="0">
              <a:latin typeface="Microsoft YaHei"/>
              <a:ea typeface="Microsoft YaHei"/>
              <a:cs typeface="Microsoft YaHei"/>
            </a:endParaRPr>
          </a:p>
          <a:p>
            <a:pPr marL="17145" algn="l" rtl="0" eaLnBrk="0">
              <a:lnSpc>
                <a:spcPct val="90000"/>
              </a:lnSpc>
              <a:spcBef>
                <a:spcPts val="31"/>
              </a:spcBef>
              <a:tabLst/>
            </a:pPr>
            <a:r>
              <a:rPr sz="4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Thanks</a:t>
            </a:r>
            <a:r>
              <a:rPr sz="48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!</a:t>
            </a:r>
            <a:endParaRPr sz="4800" dirty="0">
              <a:latin typeface="Arial"/>
              <a:ea typeface="Arial"/>
              <a:cs typeface="Arial"/>
            </a:endParaRPr>
          </a:p>
        </p:txBody>
      </p:sp>
      <p:sp>
        <p:nvSpPr>
          <p:cNvPr id="556" name="textbox 556"/>
          <p:cNvSpPr/>
          <p:nvPr/>
        </p:nvSpPr>
        <p:spPr>
          <a:xfrm>
            <a:off x="371703" y="6266713"/>
            <a:ext cx="2915285" cy="391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485" rIns="0" bIns="0"/>
          <a:lstStyle/>
          <a:p>
            <a:pPr marL="81280" indent="-68580" algn="l" rtl="0" eaLnBrk="0">
              <a:lnSpc>
                <a:spcPct val="124000"/>
              </a:lnSpc>
              <a:spcBef>
                <a:spcPts val="4"/>
              </a:spcBef>
              <a:tabLst/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源于视觉，不止视觉；源至精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密，追求卓越</a:t>
            </a:r>
            <a:r>
              <a:rPr sz="800" kern="0" spc="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From vision,</a:t>
            </a:r>
            <a:r>
              <a:rPr sz="800" kern="0" spc="7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00" kern="0" spc="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</a:t>
            </a:r>
            <a:r>
              <a:rPr sz="800" kern="0" spc="-1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eyond vision</a:t>
            </a:r>
            <a:r>
              <a:rPr sz="800" kern="0" spc="-12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00" kern="0" spc="-1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，From</a:t>
            </a:r>
            <a:r>
              <a:rPr sz="800" kern="0" spc="6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00" kern="0" spc="-10" dirty="0">
                <a:solidFill>
                  <a:srgbClr val="D9D9D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precision, to excellence</a:t>
            </a:r>
            <a:endParaRPr sz="8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58" name="textbox 558"/>
          <p:cNvSpPr/>
          <p:nvPr/>
        </p:nvSpPr>
        <p:spPr>
          <a:xfrm>
            <a:off x="4736278" y="5664429"/>
            <a:ext cx="1139189" cy="304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5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1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联系我们</a:t>
            </a:r>
            <a:endParaRPr sz="21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60" name="rect 560"/>
          <p:cNvSpPr/>
          <p:nvPr/>
        </p:nvSpPr>
        <p:spPr>
          <a:xfrm>
            <a:off x="0" y="263652"/>
            <a:ext cx="381000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2" name="picture 5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49670" y="5334000"/>
            <a:ext cx="8889" cy="937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47384" y="1152525"/>
            <a:ext cx="5639561" cy="4703826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1339672" y="1602003"/>
            <a:ext cx="4193540" cy="4427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146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3810" algn="l" rtl="0" eaLnBrk="0">
              <a:lnSpc>
                <a:spcPct val="125000"/>
              </a:lnSpc>
              <a:tabLst/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厦门博视源机器视觉技术有限公司是一家</a:t>
            </a:r>
            <a:r>
              <a:rPr sz="1200" kern="0" spc="4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工业</a:t>
            </a:r>
            <a:r>
              <a:rPr sz="1200" kern="0" spc="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AI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新技术企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业，成立于2010年，</a:t>
            </a:r>
            <a:r>
              <a:rPr sz="1200" kern="0" spc="4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专注于机器视觉</a:t>
            </a:r>
            <a:r>
              <a:rPr sz="1200" kern="0" spc="3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</a:t>
            </a:r>
            <a:r>
              <a:rPr sz="1200" kern="0" spc="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AI</a:t>
            </a:r>
            <a:r>
              <a:rPr sz="1200" kern="0" spc="3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深度学习技术产品</a:t>
            </a:r>
            <a:r>
              <a:rPr sz="1200" kern="0" spc="2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研发</a:t>
            </a:r>
            <a:r>
              <a:rPr sz="1200" kern="0" spc="2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，致力于用</a:t>
            </a:r>
            <a:r>
              <a:rPr sz="1200" kern="0" spc="2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机器视觉</a:t>
            </a:r>
            <a:r>
              <a:rPr sz="1200" kern="0" spc="2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+</a:t>
            </a:r>
            <a:r>
              <a:rPr sz="1200" kern="0" spc="1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AI</a:t>
            </a:r>
            <a:r>
              <a:rPr sz="1200" kern="0" spc="1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赋能高端工业制造</a:t>
            </a:r>
            <a:r>
              <a:rPr sz="1200" kern="0" spc="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。依托于多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年在</a:t>
            </a:r>
            <a:r>
              <a:rPr sz="1200" b="1" kern="0" spc="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3C电子、元器件、汽车零部件、航天精密零件、半导</a:t>
            </a:r>
            <a:r>
              <a:rPr sz="1200" b="1" kern="0" spc="-1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体、</a:t>
            </a:r>
            <a:r>
              <a:rPr sz="1200" b="1" kern="0" spc="3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新能源汽车、</a:t>
            </a:r>
            <a:r>
              <a:rPr sz="1200" b="1" kern="0" spc="-21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b="1" kern="0" spc="3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医疗</a:t>
            </a:r>
            <a:r>
              <a:rPr sz="1200" b="1" kern="0" spc="-17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b="1" kern="0" spc="3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，连接器</a:t>
            </a:r>
            <a:r>
              <a:rPr sz="1200" kern="0" spc="2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等应用领域解决方案经验，博视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源目前聚焦并重点布局</a:t>
            </a:r>
            <a:r>
              <a:rPr sz="1200" kern="0" spc="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光电显示和半导体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等新领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域。</a:t>
            </a:r>
            <a:endParaRPr sz="12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6509" indent="635" algn="l" rtl="0" eaLnBrk="0">
              <a:lnSpc>
                <a:spcPct val="129000"/>
              </a:lnSpc>
              <a:spcBef>
                <a:spcPts val="365"/>
              </a:spcBef>
              <a:tabLst/>
            </a:pP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博视源现有团队</a:t>
            </a:r>
            <a:r>
              <a:rPr sz="1200" kern="0" spc="3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170+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人，其中研发技术团队</a:t>
            </a:r>
            <a:r>
              <a:rPr sz="1200" kern="0" spc="3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100+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人。研发核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心成员基本为国内外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重点</a:t>
            </a:r>
            <a:r>
              <a:rPr sz="1200" kern="0" spc="4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大学硕士及以上学历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，来自</a:t>
            </a:r>
            <a:r>
              <a:rPr sz="1200" kern="0" spc="4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华为、</a:t>
            </a:r>
            <a:r>
              <a:rPr sz="1200" kern="0" spc="6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美亚柏科</a:t>
            </a:r>
            <a:r>
              <a:rPr sz="1200" kern="0" spc="-34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、星网锐捷</a:t>
            </a:r>
            <a:r>
              <a:rPr sz="1200" kern="0" spc="-34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、哈工</a:t>
            </a:r>
            <a:r>
              <a:rPr sz="1200" kern="0" spc="5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大技术研究院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等知名企业</a:t>
            </a:r>
            <a:r>
              <a:rPr sz="1200" kern="0" spc="-34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，在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2D/3D机器视觉、</a:t>
            </a:r>
            <a:r>
              <a:rPr sz="1200" kern="0" spc="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AI</a:t>
            </a:r>
            <a:r>
              <a:rPr sz="1200" kern="0" spc="1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深度学习、精密机械控制、高精密光学</a:t>
            </a:r>
            <a:r>
              <a:rPr sz="1200" kern="0" spc="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</a:t>
            </a:r>
            <a:r>
              <a:rPr sz="1200" kern="0" spc="2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有一定经验积累，拥</a:t>
            </a:r>
            <a:r>
              <a:rPr sz="1200" kern="0" spc="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有机器视觉领域相关经验</a:t>
            </a:r>
            <a:r>
              <a:rPr sz="1200" kern="0" spc="1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8年以上</a:t>
            </a:r>
            <a:r>
              <a:rPr sz="1200" kern="0" spc="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，整体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团队配置在同领域中处于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偏上水平。</a:t>
            </a:r>
            <a:endParaRPr sz="12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3970" indent="3810" algn="l" rtl="0" eaLnBrk="0">
              <a:lnSpc>
                <a:spcPct val="131000"/>
              </a:lnSpc>
              <a:spcBef>
                <a:spcPts val="3"/>
              </a:spcBef>
              <a:tabLst/>
            </a:pPr>
            <a:r>
              <a:rPr sz="1200" kern="0" spc="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博视源以</a:t>
            </a:r>
            <a:r>
              <a:rPr sz="1200" kern="0" spc="1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标准化产品+行业解决方案服务</a:t>
            </a:r>
            <a:r>
              <a:rPr sz="1200" kern="0" spc="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为经营策略，</a:t>
            </a:r>
            <a:r>
              <a:rPr sz="1200" b="1" kern="0" spc="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AI智能</a:t>
            </a:r>
            <a:r>
              <a:rPr sz="1200" b="1" kern="0" spc="4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视觉检测筛选机、</a:t>
            </a:r>
            <a:r>
              <a:rPr sz="1200" b="1" kern="0" spc="-18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b="1" kern="0" spc="4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医疗器械</a:t>
            </a:r>
            <a:r>
              <a:rPr sz="1200" b="1" kern="0" spc="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AOI</a:t>
            </a:r>
            <a:r>
              <a:rPr sz="1200" b="1" kern="0" spc="4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检测设备、</a:t>
            </a:r>
            <a:r>
              <a:rPr sz="1200" b="1" kern="0" spc="-24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b="1" kern="0" spc="4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半导体晶圆</a:t>
            </a:r>
            <a:r>
              <a:rPr sz="1200" b="1" kern="0" spc="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AOI</a:t>
            </a:r>
            <a:r>
              <a:rPr sz="1200" b="1" kern="0" spc="2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检测设备</a:t>
            </a:r>
            <a:r>
              <a:rPr sz="1200" b="1" kern="0" spc="-12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b="1" kern="0" spc="2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，多相一体智能模具监视器、</a:t>
            </a:r>
            <a:r>
              <a:rPr sz="1200" b="1" kern="0" spc="-25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b="1" kern="0" spc="2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智能一键闪测仪、</a:t>
            </a:r>
            <a:r>
              <a:rPr sz="1200" b="1" kern="0" spc="-26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b="1" kern="0" spc="2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算</a:t>
            </a:r>
            <a:r>
              <a:rPr sz="1200" b="1" kern="0" spc="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法通用平台等</a:t>
            </a:r>
            <a:r>
              <a:rPr sz="1200" b="1" kern="0" spc="-200" dirty="0">
                <a:solidFill>
                  <a:srgbClr val="ED7D31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，利用现有营销渠道及业务布局，拓展新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业务，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实现新突破。现已实现</a:t>
            </a:r>
            <a:r>
              <a:rPr sz="1200" kern="0" spc="-2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100%全</a:t>
            </a:r>
            <a:r>
              <a:rPr sz="1200" kern="0" spc="-3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国覆盖</a:t>
            </a: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和</a:t>
            </a:r>
            <a:r>
              <a:rPr sz="1200" kern="0" spc="-30" dirty="0">
                <a:solidFill>
                  <a:srgbClr val="FF8B0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海外30%国家区域覆盖</a:t>
            </a: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。</a:t>
            </a:r>
            <a:endParaRPr sz="1200" dirty="0">
              <a:latin typeface="SimHei"/>
              <a:ea typeface="SimHei"/>
              <a:cs typeface="SimHei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5935979" y="6353016"/>
            <a:ext cx="5761354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5162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88595" algn="l" rtl="0" eaLnBrk="0">
              <a:lnSpc>
                <a:spcPct val="91000"/>
              </a:lnSpc>
              <a:spcBef>
                <a:spcPts val="196"/>
              </a:spcBef>
              <a:tabLst>
                <a:tab pos="228600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Information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48679" y="6501420"/>
            <a:ext cx="176529" cy="176239"/>
          </a:xfrm>
          <a:prstGeom prst="rect">
            <a:avLst/>
          </a:prstGeom>
        </p:spPr>
      </p:pic>
      <p:sp>
        <p:nvSpPr>
          <p:cNvPr id="60" name="rect 60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" name="textbox 62"/>
          <p:cNvSpPr/>
          <p:nvPr/>
        </p:nvSpPr>
        <p:spPr>
          <a:xfrm>
            <a:off x="-12700" y="247472"/>
            <a:ext cx="2200910" cy="4972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3098"/>
              </a:lnSpc>
              <a:tabLst>
                <a:tab pos="516890" algn="l"/>
              </a:tabLst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3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1、公司简介</a:t>
            </a:r>
            <a:endParaRPr sz="23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9976" y="1619183"/>
            <a:ext cx="754856" cy="972806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49976" y="4952934"/>
            <a:ext cx="754856" cy="972806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46166" y="3291138"/>
            <a:ext cx="754856" cy="972806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636770" y="6524625"/>
            <a:ext cx="1003935" cy="166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0" algn="l" rtl="0" eaLnBrk="0">
              <a:lnSpc>
                <a:spcPct val="94000"/>
              </a:lnSpc>
              <a:tabLst>
                <a:tab pos="233045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649470" y="6537325"/>
            <a:ext cx="140334" cy="140335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820670" y="521334"/>
            <a:ext cx="8051164" cy="14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82"/>
          <p:cNvGraphicFramePr>
            <a:graphicFrameLocks noGrp="1"/>
          </p:cNvGraphicFramePr>
          <p:nvPr/>
        </p:nvGraphicFramePr>
        <p:xfrm>
          <a:off x="375284" y="902334"/>
          <a:ext cx="11065509" cy="5057775"/>
        </p:xfrm>
        <a:graphic>
          <a:graphicData uri="http://schemas.openxmlformats.org/drawingml/2006/table">
            <a:tbl>
              <a:tblPr/>
              <a:tblGrid>
                <a:gridCol w="1583690"/>
                <a:gridCol w="375284"/>
                <a:gridCol w="269240"/>
                <a:gridCol w="2945130"/>
                <a:gridCol w="5892164"/>
              </a:tblGrid>
              <a:tr h="53149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0059" algn="l" rtl="0" eaLnBrk="0">
                        <a:lnSpc>
                          <a:spcPct val="8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项目编号</a:t>
                      </a:r>
                      <a:endParaRPr sz="20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6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738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20250831001V1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.0</a:t>
                      </a:r>
                      <a:endParaRPr sz="2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6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577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设备名称</a:t>
                      </a:r>
                      <a:endParaRPr sz="20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2166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圆柱胶塞外观检测</a:t>
                      </a:r>
                      <a:endParaRPr sz="2000" dirty="0">
                        <a:latin typeface="NSimSun"/>
                        <a:ea typeface="NSimSun"/>
                        <a:cs typeface="N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7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909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7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检测节拍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34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254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200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PCS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/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MIN</a:t>
                      </a:r>
                      <a:endParaRPr sz="1700" dirty="0">
                        <a:latin typeface="NSimSun"/>
                        <a:ea typeface="NSimSun"/>
                        <a:cs typeface="N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0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7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项目概述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455" algn="l" rtl="0" eaLnBrk="0">
                        <a:lnSpc>
                          <a:spcPct val="8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导柱外观检测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84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3695" algn="l" rtl="0" eaLnBrk="0">
                        <a:lnSpc>
                          <a:spcPct val="8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具体需求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4004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14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金属面破损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0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1304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缺胶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2575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披锋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8129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14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金属面变形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2575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溢胶</a:t>
                      </a:r>
                      <a:endParaRPr sz="17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08596" y="1136904"/>
            <a:ext cx="3345179" cy="2225040"/>
          </a:xfrm>
          <a:prstGeom prst="rect">
            <a:avLst/>
          </a:prstGeom>
        </p:spPr>
      </p:pic>
      <p:sp>
        <p:nvSpPr>
          <p:cNvPr id="86" name="textbox 86"/>
          <p:cNvSpPr/>
          <p:nvPr/>
        </p:nvSpPr>
        <p:spPr>
          <a:xfrm>
            <a:off x="5935979" y="6353016"/>
            <a:ext cx="5761354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5162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88595" algn="l" rtl="0" eaLnBrk="0">
              <a:lnSpc>
                <a:spcPct val="91000"/>
              </a:lnSpc>
              <a:spcBef>
                <a:spcPts val="196"/>
              </a:spcBef>
              <a:tabLst>
                <a:tab pos="228600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Confidential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Information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48679" y="6501420"/>
            <a:ext cx="176529" cy="176239"/>
          </a:xfrm>
          <a:prstGeom prst="rect">
            <a:avLst/>
          </a:prstGeom>
        </p:spPr>
      </p:pic>
      <p:sp>
        <p:nvSpPr>
          <p:cNvPr id="90" name="rect 90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textbox 92"/>
          <p:cNvSpPr/>
          <p:nvPr/>
        </p:nvSpPr>
        <p:spPr>
          <a:xfrm>
            <a:off x="-12700" y="250952"/>
            <a:ext cx="2426970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2588"/>
              </a:lnSpc>
              <a:spcBef>
                <a:spcPts val="1"/>
              </a:spcBef>
              <a:tabLst>
                <a:tab pos="500380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2、客户需求说明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98" name="textbox 98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100" name="textbox 100"/>
          <p:cNvSpPr/>
          <p:nvPr/>
        </p:nvSpPr>
        <p:spPr>
          <a:xfrm>
            <a:off x="4636770" y="6524625"/>
            <a:ext cx="1003935" cy="166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0" algn="l" rtl="0" eaLnBrk="0">
              <a:lnSpc>
                <a:spcPct val="94000"/>
              </a:lnSpc>
              <a:tabLst>
                <a:tab pos="233045" algn="l"/>
              </a:tabLst>
            </a:pP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	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49470" y="6537325"/>
            <a:ext cx="140334" cy="140335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820670" y="521334"/>
            <a:ext cx="8051164" cy="14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table 106"/>
          <p:cNvGraphicFramePr>
            <a:graphicFrameLocks noGrp="1"/>
          </p:cNvGraphicFramePr>
          <p:nvPr/>
        </p:nvGraphicFramePr>
        <p:xfrm>
          <a:off x="635000" y="1049020"/>
          <a:ext cx="10841989" cy="4936489"/>
        </p:xfrm>
        <a:graphic>
          <a:graphicData uri="http://schemas.openxmlformats.org/drawingml/2006/table">
            <a:tbl>
              <a:tblPr/>
              <a:tblGrid>
                <a:gridCol w="1774189"/>
                <a:gridCol w="1355725"/>
                <a:gridCol w="2291714"/>
                <a:gridCol w="1144905"/>
                <a:gridCol w="4275454"/>
              </a:tblGrid>
              <a:tr h="473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050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检测产品规格: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559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导柱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检测内容：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37385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缺胶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17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34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工位1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6759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4285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87896" y="2511551"/>
            <a:ext cx="3543300" cy="3387852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29511" y="2602991"/>
            <a:ext cx="3857244" cy="3048000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49234" y="2938145"/>
            <a:ext cx="1826259" cy="2351404"/>
          </a:xfrm>
          <a:prstGeom prst="rect">
            <a:avLst/>
          </a:prstGeom>
        </p:spPr>
      </p:pic>
      <p:sp>
        <p:nvSpPr>
          <p:cNvPr id="114" name="rect 114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" name="textbox 116"/>
          <p:cNvSpPr/>
          <p:nvPr/>
        </p:nvSpPr>
        <p:spPr>
          <a:xfrm>
            <a:off x="-12700" y="250952"/>
            <a:ext cx="2637154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2588"/>
              </a:lnSpc>
              <a:spcBef>
                <a:spcPts val="1"/>
              </a:spcBef>
              <a:tabLst>
                <a:tab pos="50355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3.1、视觉方案介绍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122" name="textbox 122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124" name="textbox 124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126" name="textbox 126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128" name="textbox 128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7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7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table 134"/>
          <p:cNvGraphicFramePr>
            <a:graphicFrameLocks noGrp="1"/>
          </p:cNvGraphicFramePr>
          <p:nvPr/>
        </p:nvGraphicFramePr>
        <p:xfrm>
          <a:off x="635000" y="1049020"/>
          <a:ext cx="10841989" cy="4936489"/>
        </p:xfrm>
        <a:graphic>
          <a:graphicData uri="http://schemas.openxmlformats.org/drawingml/2006/table">
            <a:tbl>
              <a:tblPr/>
              <a:tblGrid>
                <a:gridCol w="1774189"/>
                <a:gridCol w="1355725"/>
                <a:gridCol w="2291714"/>
                <a:gridCol w="1144905"/>
                <a:gridCol w="4275454"/>
              </a:tblGrid>
              <a:tr h="473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050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检测产品规格: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559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导柱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检测内容：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38654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溢胶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17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34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工位2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6759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4285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60347" y="2785871"/>
            <a:ext cx="4114800" cy="2572511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89419" y="2785871"/>
            <a:ext cx="2724911" cy="2980944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74254" y="3392170"/>
            <a:ext cx="1412875" cy="1765300"/>
          </a:xfrm>
          <a:prstGeom prst="rect">
            <a:avLst/>
          </a:prstGeom>
        </p:spPr>
      </p:pic>
      <p:sp>
        <p:nvSpPr>
          <p:cNvPr id="142" name="rect 142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" name="textbox 144"/>
          <p:cNvSpPr/>
          <p:nvPr/>
        </p:nvSpPr>
        <p:spPr>
          <a:xfrm>
            <a:off x="-12700" y="250952"/>
            <a:ext cx="2637154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2588"/>
              </a:lnSpc>
              <a:spcBef>
                <a:spcPts val="1"/>
              </a:spcBef>
              <a:tabLst>
                <a:tab pos="50355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3.1、视觉方案介绍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46" name="picture 1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150" name="textbox 150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152" name="textbox 152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156" name="textbox 156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7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7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158" name="textbox 158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table 162"/>
          <p:cNvGraphicFramePr>
            <a:graphicFrameLocks noGrp="1"/>
          </p:cNvGraphicFramePr>
          <p:nvPr/>
        </p:nvGraphicFramePr>
        <p:xfrm>
          <a:off x="635000" y="1049020"/>
          <a:ext cx="10841989" cy="4922519"/>
        </p:xfrm>
        <a:graphic>
          <a:graphicData uri="http://schemas.openxmlformats.org/drawingml/2006/table">
            <a:tbl>
              <a:tblPr/>
              <a:tblGrid>
                <a:gridCol w="1774189"/>
                <a:gridCol w="1355725"/>
                <a:gridCol w="2291714"/>
                <a:gridCol w="1144905"/>
                <a:gridCol w="4275454"/>
              </a:tblGrid>
              <a:tr h="4591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050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检测产品规格: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559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导柱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检测内容：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0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6089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筋条破损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17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34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工位3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6759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4285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2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81327" y="2727959"/>
            <a:ext cx="3486911" cy="2816352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53071" y="2563368"/>
            <a:ext cx="3486911" cy="2816351"/>
          </a:xfrm>
          <a:prstGeom prst="rect">
            <a:avLst/>
          </a:prstGeom>
        </p:spPr>
      </p:pic>
      <p:sp>
        <p:nvSpPr>
          <p:cNvPr id="168" name="rect 168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" name="textbox 170"/>
          <p:cNvSpPr/>
          <p:nvPr/>
        </p:nvSpPr>
        <p:spPr>
          <a:xfrm>
            <a:off x="-12700" y="250952"/>
            <a:ext cx="2637154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2588"/>
              </a:lnSpc>
              <a:spcBef>
                <a:spcPts val="1"/>
              </a:spcBef>
              <a:tabLst>
                <a:tab pos="50355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3.1、视觉方案介绍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176" name="textbox 176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178" name="textbox 178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180" name="textbox 180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182" name="textbox 182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6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6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table 188"/>
          <p:cNvGraphicFramePr>
            <a:graphicFrameLocks noGrp="1"/>
          </p:cNvGraphicFramePr>
          <p:nvPr/>
        </p:nvGraphicFramePr>
        <p:xfrm>
          <a:off x="635000" y="1049020"/>
          <a:ext cx="10841989" cy="4936489"/>
        </p:xfrm>
        <a:graphic>
          <a:graphicData uri="http://schemas.openxmlformats.org/drawingml/2006/table">
            <a:tbl>
              <a:tblPr/>
              <a:tblGrid>
                <a:gridCol w="1774189"/>
                <a:gridCol w="1355725"/>
                <a:gridCol w="2291714"/>
                <a:gridCol w="1144905"/>
                <a:gridCol w="4275454"/>
              </a:tblGrid>
              <a:tr h="473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050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检测产品规格: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559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导柱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检测内容：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38654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溢胶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17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34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工位3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6759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4285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0" name="picture 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29271" y="2436876"/>
            <a:ext cx="3348228" cy="3441191"/>
          </a:xfrm>
          <a:prstGeom prst="rect">
            <a:avLst/>
          </a:prstGeom>
        </p:spPr>
      </p:pic>
      <p:pic>
        <p:nvPicPr>
          <p:cNvPr id="192" name="picture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02663" y="2737104"/>
            <a:ext cx="3267455" cy="2676144"/>
          </a:xfrm>
          <a:prstGeom prst="rect">
            <a:avLst/>
          </a:prstGeom>
        </p:spPr>
      </p:pic>
      <p:sp>
        <p:nvSpPr>
          <p:cNvPr id="194" name="rect 194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" name="textbox 196"/>
          <p:cNvSpPr/>
          <p:nvPr/>
        </p:nvSpPr>
        <p:spPr>
          <a:xfrm>
            <a:off x="-12700" y="250952"/>
            <a:ext cx="2637154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2588"/>
              </a:lnSpc>
              <a:spcBef>
                <a:spcPts val="1"/>
              </a:spcBef>
              <a:tabLst>
                <a:tab pos="50355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3.1、视觉方案介绍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202" name="textbox 202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204" name="textbox 204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206" name="textbox 206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208" name="textbox 208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6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6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210" name="textbox 210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212" name="picture 2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table 214"/>
          <p:cNvGraphicFramePr>
            <a:graphicFrameLocks noGrp="1"/>
          </p:cNvGraphicFramePr>
          <p:nvPr/>
        </p:nvGraphicFramePr>
        <p:xfrm>
          <a:off x="635000" y="1049020"/>
          <a:ext cx="10841989" cy="4936489"/>
        </p:xfrm>
        <a:graphic>
          <a:graphicData uri="http://schemas.openxmlformats.org/drawingml/2006/table">
            <a:tbl>
              <a:tblPr/>
              <a:tblGrid>
                <a:gridCol w="1774189"/>
                <a:gridCol w="1355725"/>
                <a:gridCol w="2291714"/>
                <a:gridCol w="1144905"/>
                <a:gridCol w="4275454"/>
              </a:tblGrid>
              <a:tr h="473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050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检测产品规格: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559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DengXian"/>
                          <a:ea typeface="DengXian"/>
                          <a:cs typeface="DengXian"/>
                        </a:rPr>
                        <a:t>导柱</a:t>
                      </a:r>
                      <a:endParaRPr sz="1500" dirty="0">
                        <a:latin typeface="DengXian"/>
                        <a:ea typeface="DengXian"/>
                        <a:cs typeface="DengXian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检测内容：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27480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溢胶、钢面破损</a:t>
                      </a:r>
                      <a:endParaRPr sz="1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17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检测工位：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34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工位4</a:t>
                      </a:r>
                      <a:endParaRPr sz="1500" dirty="0">
                        <a:latin typeface="SimHei"/>
                        <a:ea typeface="SimHei"/>
                        <a:cs typeface="Sim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6759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4285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6" name="picture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51203" y="2560320"/>
            <a:ext cx="4296155" cy="3246120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78980" y="2560320"/>
            <a:ext cx="3296411" cy="3284220"/>
          </a:xfrm>
          <a:prstGeom prst="rect">
            <a:avLst/>
          </a:prstGeom>
        </p:spPr>
      </p:pic>
      <p:sp>
        <p:nvSpPr>
          <p:cNvPr id="220" name="rect 220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2" name="textbox 222"/>
          <p:cNvSpPr/>
          <p:nvPr/>
        </p:nvSpPr>
        <p:spPr>
          <a:xfrm>
            <a:off x="-12700" y="250952"/>
            <a:ext cx="2637154" cy="493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0" algn="l" rtl="0" eaLnBrk="0">
              <a:lnSpc>
                <a:spcPts val="2588"/>
              </a:lnSpc>
              <a:spcBef>
                <a:spcPts val="1"/>
              </a:spcBef>
              <a:tabLst>
                <a:tab pos="50355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3.1、视觉方案介绍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24" name="picture 2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130282" y="6539267"/>
            <a:ext cx="192595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10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厦门博视源机器视觉技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术有限公司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230" name="textbox 230"/>
          <p:cNvSpPr/>
          <p:nvPr/>
        </p:nvSpPr>
        <p:spPr>
          <a:xfrm>
            <a:off x="10008823" y="6353016"/>
            <a:ext cx="821689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89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保密资料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Confident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ial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232" name="textbox 232"/>
          <p:cNvSpPr/>
          <p:nvPr/>
        </p:nvSpPr>
        <p:spPr>
          <a:xfrm>
            <a:off x="10964246" y="6353016"/>
            <a:ext cx="73279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419" algn="l" rtl="0" eaLnBrk="0">
              <a:lnSpc>
                <a:spcPct val="8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版权所有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9000"/>
              </a:lnSpc>
              <a:spcBef>
                <a:spcPts val="192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Informat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ion</a:t>
            </a:r>
            <a:endParaRPr sz="1000" dirty="0">
              <a:latin typeface="SimHei"/>
              <a:ea typeface="SimHei"/>
              <a:cs typeface="SimHei"/>
            </a:endParaRPr>
          </a:p>
        </p:txBody>
      </p:sp>
      <p:sp>
        <p:nvSpPr>
          <p:cNvPr id="234" name="textbox 234"/>
          <p:cNvSpPr/>
          <p:nvPr/>
        </p:nvSpPr>
        <p:spPr>
          <a:xfrm>
            <a:off x="6152479" y="6524027"/>
            <a:ext cx="1288414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6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http://www.xm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  <a:hlinkClick xmlns:r="http://schemas.openxmlformats.org/officeDocument/2006/relationships" r:id="rId6" tooltip="">
                  <a:extLst>
                    <a:ext uri="{DAF060AB-1E55-43B9-8AAB-6FB025537F2F}">
                      <wpsdc:hlinkClr xmlns:wpsdc="http://www.wps.cn/officeDocument/2017/drawingmlCustomData" val="808080"/>
                      <wpsdc:folHlinkClr xmlns:wpsdc="http://www.wps.cn/officeDocument/2017/drawingmlCustomData" val="808080"/>
                      <wpsdc:hlinkUnderline xmlns:wpsdc="http://www.wps.cn/officeDocument/2017/drawingmlCustomData" val="0"/>
                    </a:ext>
                  </a:extLst>
                </a:hlinkClick>
              </a:rPr>
              <a:t>bsy.net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4857222" y="6531647"/>
            <a:ext cx="783590" cy="153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0592-6077810</a:t>
            </a:r>
            <a:endParaRPr sz="900" dirty="0">
              <a:latin typeface="SimHei"/>
              <a:ea typeface="SimHei"/>
              <a:cs typeface="SimHei"/>
            </a:endParaRPr>
          </a:p>
        </p:txBody>
      </p:sp>
      <p:pic>
        <p:nvPicPr>
          <p:cNvPr id="238" name="picture 2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41190" y="540384"/>
            <a:ext cx="6456044" cy="8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WPS 演示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2025-11-12T11:27:36Z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2025-11-12T11:28:48</vt:filetime>
  </property>
</Properties>
</file>