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1"/>
  </p:notesMasterIdLst>
  <p:handoutMasterIdLst>
    <p:handoutMasterId r:id="rId27"/>
  </p:handoutMasterIdLst>
  <p:sldIdLst>
    <p:sldId id="2772" r:id="rId10"/>
    <p:sldId id="2716" r:id="rId12"/>
    <p:sldId id="2707" r:id="rId13"/>
    <p:sldId id="3006" r:id="rId14"/>
    <p:sldId id="3007" r:id="rId15"/>
    <p:sldId id="3008" r:id="rId16"/>
    <p:sldId id="2784" r:id="rId17"/>
    <p:sldId id="2985" r:id="rId18"/>
    <p:sldId id="2851" r:id="rId19"/>
    <p:sldId id="3017" r:id="rId20"/>
    <p:sldId id="3018" r:id="rId21"/>
    <p:sldId id="2775" r:id="rId22"/>
    <p:sldId id="2967" r:id="rId23"/>
    <p:sldId id="3024" r:id="rId24"/>
    <p:sldId id="2872" r:id="rId25"/>
    <p:sldId id="2757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716"/>
            <p14:sldId id="2707"/>
            <p14:sldId id="3006"/>
            <p14:sldId id="3007"/>
            <p14:sldId id="3008"/>
            <p14:sldId id="2784"/>
            <p14:sldId id="2985"/>
            <p14:sldId id="2851"/>
            <p14:sldId id="3017"/>
            <p14:sldId id="3018"/>
            <p14:sldId id="2775"/>
            <p14:sldId id="2967"/>
            <p14:sldId id="3024"/>
            <p14:sldId id="2872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1" clrIdx="2"/>
  <p:cmAuthor id="0" name="wyb" initials="w" lastIdx="1" clrIdx="0"/>
  <p:cmAuthor id="1" name="HESHILONG" initials="H" lastIdx="3" clrIdx="0"/>
  <p:cmAuthor id="4" name="Deanna Schuler (Bookey Consulting)" initials="D" lastIdx="2" clrIdx="0"/>
  <p:cmAuthor id="5" name="moliemylin" initials="m" lastIdx="1" clrIdx="0"/>
  <p:cmAuthor id="6" name="Xinxchen" initials="X" lastIdx="2" clrIdx="0"/>
  <p:cmAuthor id="7" name="S0209388" initials="S" lastIdx="0" clrIdx="0"/>
  <p:cmAuthor id="8" name="ShiauHuaSun" initials="S" lastIdx="3" clrIdx="0"/>
  <p:cmAuthor id="9" name="happyyao" initials="h" lastIdx="0" clrIdx="0"/>
  <p:cmAuthor id="10" name="jiantingchen" initials="j" lastIdx="4" clrIdx="1"/>
  <p:cmAuthor id="11" name="x1029157" initials="x" lastIdx="1" clrIdx="0"/>
  <p:cmAuthor id="12" name="zhipeng" initials="z" lastIdx="1" clrIdx="0"/>
  <p:cmAuthor id="13" name="Paula White (Silver Fox)" initials="P" lastIdx="4" clrIdx="0"/>
  <p:cmAuthor id="14" name="x0923560" initials="x" lastIdx="1" clrIdx="0"/>
  <p:cmAuthor id="15" name="zzhen.wang" initials="z" lastIdx="1" clrIdx="0"/>
  <p:cmAuthor id="18" name="auo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B78"/>
    <a:srgbClr val="FFFFFF"/>
    <a:srgbClr val="E7E6E6"/>
    <a:srgbClr val="ED7D31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88628" autoAdjust="0"/>
  </p:normalViewPr>
  <p:slideViewPr>
    <p:cSldViewPr snapToGrid="0">
      <p:cViewPr varScale="1">
        <p:scale>
          <a:sx n="101" d="100"/>
          <a:sy n="101" d="100"/>
        </p:scale>
        <p:origin x="13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gs" Target="tags/tag196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2023-02-18</a:t>
            </a:r>
            <a:endParaRPr lang="en-US" altLang="zh-CN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695325" y="32321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40404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项目使用注意事项</a:t>
            </a:r>
            <a:endParaRPr lang="zh-CN" altLang="en-US" sz="2800">
              <a:solidFill>
                <a:srgbClr val="40404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r>
              <a:rPr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Project </a:t>
            </a:r>
            <a:r>
              <a:rPr lang="en-US"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U</a:t>
            </a:r>
            <a:r>
              <a:rPr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sage</a:t>
            </a:r>
            <a:r>
              <a:rPr lang="en-US"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P</a:t>
            </a:r>
            <a:r>
              <a:rPr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recautions</a:t>
            </a:r>
            <a:endParaRPr sz="1200">
              <a:solidFill>
                <a:srgbClr val="404040">
                  <a:alpha val="70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299085" y="6460490"/>
            <a:ext cx="11447145" cy="386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厦门博视源机器视觉技术有限公司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销售热线：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0086-592-6077810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企业官网：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www.xmbsy.net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</a:t>
            </a:r>
            <a:endParaRPr lang="zh-CN" altLang="en-US" sz="1200">
              <a:solidFill>
                <a:srgbClr val="404040">
                  <a:alpha val="20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2" name="任意多边形 1"/>
          <p:cNvSpPr/>
          <p:nvPr userDrawn="1">
            <p:custDataLst>
              <p:tags r:id="rId4"/>
            </p:custDataLst>
          </p:nvPr>
        </p:nvSpPr>
        <p:spPr>
          <a:xfrm>
            <a:off x="155575" y="313690"/>
            <a:ext cx="384810" cy="689610"/>
          </a:xfrm>
          <a:custGeom>
            <a:avLst/>
            <a:gdLst>
              <a:gd name="connsiteX0" fmla="*/ 0 w 384775"/>
              <a:gd name="connsiteY0" fmla="*/ 0 h 1014413"/>
              <a:gd name="connsiteX1" fmla="*/ 384775 w 384775"/>
              <a:gd name="connsiteY1" fmla="*/ 0 h 1014413"/>
              <a:gd name="connsiteX2" fmla="*/ 384775 w 384775"/>
              <a:gd name="connsiteY2" fmla="*/ 168608 h 1014413"/>
              <a:gd name="connsiteX3" fmla="*/ 336678 w 384775"/>
              <a:gd name="connsiteY3" fmla="*/ 168608 h 1014413"/>
              <a:gd name="connsiteX4" fmla="*/ 336678 w 384775"/>
              <a:gd name="connsiteY4" fmla="*/ 48097 h 1014413"/>
              <a:gd name="connsiteX5" fmla="*/ 48097 w 384775"/>
              <a:gd name="connsiteY5" fmla="*/ 48097 h 1014413"/>
              <a:gd name="connsiteX6" fmla="*/ 48097 w 384775"/>
              <a:gd name="connsiteY6" fmla="*/ 966316 h 1014413"/>
              <a:gd name="connsiteX7" fmla="*/ 336678 w 384775"/>
              <a:gd name="connsiteY7" fmla="*/ 966316 h 1014413"/>
              <a:gd name="connsiteX8" fmla="*/ 336678 w 384775"/>
              <a:gd name="connsiteY8" fmla="*/ 845804 h 1014413"/>
              <a:gd name="connsiteX9" fmla="*/ 384775 w 384775"/>
              <a:gd name="connsiteY9" fmla="*/ 845804 h 1014413"/>
              <a:gd name="connsiteX10" fmla="*/ 384775 w 384775"/>
              <a:gd name="connsiteY10" fmla="*/ 1014413 h 1014413"/>
              <a:gd name="connsiteX11" fmla="*/ 0 w 384775"/>
              <a:gd name="connsiteY11" fmla="*/ 1014413 h 10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75" h="1014413">
                <a:moveTo>
                  <a:pt x="0" y="0"/>
                </a:moveTo>
                <a:lnTo>
                  <a:pt x="384775" y="0"/>
                </a:lnTo>
                <a:lnTo>
                  <a:pt x="384775" y="168608"/>
                </a:lnTo>
                <a:lnTo>
                  <a:pt x="336678" y="168608"/>
                </a:lnTo>
                <a:lnTo>
                  <a:pt x="336678" y="48097"/>
                </a:lnTo>
                <a:lnTo>
                  <a:pt x="48097" y="48097"/>
                </a:lnTo>
                <a:lnTo>
                  <a:pt x="48097" y="966316"/>
                </a:lnTo>
                <a:lnTo>
                  <a:pt x="336678" y="966316"/>
                </a:lnTo>
                <a:lnTo>
                  <a:pt x="336678" y="845804"/>
                </a:lnTo>
                <a:lnTo>
                  <a:pt x="384775" y="845804"/>
                </a:lnTo>
                <a:lnTo>
                  <a:pt x="384775" y="1014413"/>
                </a:lnTo>
                <a:lnTo>
                  <a:pt x="0" y="1014413"/>
                </a:lnTo>
                <a:close/>
              </a:path>
            </a:pathLst>
          </a:custGeom>
          <a:solidFill>
            <a:srgbClr val="FF8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4" Type="http://schemas.openxmlformats.org/officeDocument/2006/relationships/theme" Target="../theme/theme4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image" Target="../media/image19.png"/><Relationship Id="rId7" Type="http://schemas.openxmlformats.org/officeDocument/2006/relationships/tags" Target="../tags/tag144.xml"/><Relationship Id="rId6" Type="http://schemas.openxmlformats.org/officeDocument/2006/relationships/image" Target="../media/image18.png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0" Type="http://schemas.openxmlformats.org/officeDocument/2006/relationships/slideLayout" Target="../slideLayouts/slideLayout67.xml"/><Relationship Id="rId1" Type="http://schemas.openxmlformats.org/officeDocument/2006/relationships/tags" Target="../tags/tag13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image" Target="../media/image21.png"/><Relationship Id="rId7" Type="http://schemas.openxmlformats.org/officeDocument/2006/relationships/tags" Target="../tags/tag151.xml"/><Relationship Id="rId6" Type="http://schemas.openxmlformats.org/officeDocument/2006/relationships/image" Target="../media/image20.png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0" Type="http://schemas.openxmlformats.org/officeDocument/2006/relationships/slideLayout" Target="../slideLayouts/slideLayout79.xml"/><Relationship Id="rId1" Type="http://schemas.openxmlformats.org/officeDocument/2006/relationships/tags" Target="../tags/tag14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image" Target="../media/image23.png"/><Relationship Id="rId5" Type="http://schemas.openxmlformats.org/officeDocument/2006/relationships/tags" Target="../tags/tag160.xml"/><Relationship Id="rId4" Type="http://schemas.openxmlformats.org/officeDocument/2006/relationships/image" Target="../media/image22.png"/><Relationship Id="rId3" Type="http://schemas.openxmlformats.org/officeDocument/2006/relationships/tags" Target="../tags/tag159.xml"/><Relationship Id="rId21" Type="http://schemas.openxmlformats.org/officeDocument/2006/relationships/slideLayout" Target="../slideLayouts/slideLayout30.xml"/><Relationship Id="rId20" Type="http://schemas.openxmlformats.org/officeDocument/2006/relationships/tags" Target="../tags/tag173.xml"/><Relationship Id="rId2" Type="http://schemas.openxmlformats.org/officeDocument/2006/relationships/tags" Target="../tags/tag158.xml"/><Relationship Id="rId19" Type="http://schemas.openxmlformats.org/officeDocument/2006/relationships/image" Target="../media/image24.png"/><Relationship Id="rId18" Type="http://schemas.openxmlformats.org/officeDocument/2006/relationships/tags" Target="../tags/tag172.xml"/><Relationship Id="rId17" Type="http://schemas.openxmlformats.org/officeDocument/2006/relationships/tags" Target="../tags/tag171.xml"/><Relationship Id="rId16" Type="http://schemas.openxmlformats.org/officeDocument/2006/relationships/tags" Target="../tags/tag170.xml"/><Relationship Id="rId15" Type="http://schemas.openxmlformats.org/officeDocument/2006/relationships/tags" Target="../tags/tag169.xml"/><Relationship Id="rId14" Type="http://schemas.openxmlformats.org/officeDocument/2006/relationships/tags" Target="../tags/tag168.xml"/><Relationship Id="rId13" Type="http://schemas.openxmlformats.org/officeDocument/2006/relationships/tags" Target="../tags/tag167.xml"/><Relationship Id="rId12" Type="http://schemas.openxmlformats.org/officeDocument/2006/relationships/tags" Target="../tags/tag166.xml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tags" Target="../tags/tag15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image" Target="../media/image23.png"/><Relationship Id="rId5" Type="http://schemas.openxmlformats.org/officeDocument/2006/relationships/tags" Target="../tags/tag177.xml"/><Relationship Id="rId4" Type="http://schemas.openxmlformats.org/officeDocument/2006/relationships/image" Target="../media/image22.png"/><Relationship Id="rId3" Type="http://schemas.openxmlformats.org/officeDocument/2006/relationships/tags" Target="../tags/tag176.xml"/><Relationship Id="rId22" Type="http://schemas.openxmlformats.org/officeDocument/2006/relationships/slideLayout" Target="../slideLayouts/slideLayout91.xml"/><Relationship Id="rId21" Type="http://schemas.openxmlformats.org/officeDocument/2006/relationships/tags" Target="../tags/tag191.xml"/><Relationship Id="rId20" Type="http://schemas.openxmlformats.org/officeDocument/2006/relationships/image" Target="../media/image24.png"/><Relationship Id="rId2" Type="http://schemas.openxmlformats.org/officeDocument/2006/relationships/tags" Target="../tags/tag175.xml"/><Relationship Id="rId19" Type="http://schemas.openxmlformats.org/officeDocument/2006/relationships/tags" Target="../tags/tag190.xml"/><Relationship Id="rId18" Type="http://schemas.openxmlformats.org/officeDocument/2006/relationships/tags" Target="../tags/tag189.xml"/><Relationship Id="rId17" Type="http://schemas.openxmlformats.org/officeDocument/2006/relationships/tags" Target="../tags/tag188.xml"/><Relationship Id="rId16" Type="http://schemas.openxmlformats.org/officeDocument/2006/relationships/tags" Target="../tags/tag187.xml"/><Relationship Id="rId15" Type="http://schemas.openxmlformats.org/officeDocument/2006/relationships/tags" Target="../tags/tag186.xml"/><Relationship Id="rId14" Type="http://schemas.openxmlformats.org/officeDocument/2006/relationships/tags" Target="../tags/tag185.xml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tags" Target="../tags/tag17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5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5.xml"/><Relationship Id="rId3" Type="http://schemas.openxmlformats.org/officeDocument/2006/relationships/image" Target="../media/image10.pn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0.xml"/><Relationship Id="rId4" Type="http://schemas.openxmlformats.org/officeDocument/2006/relationships/image" Target="../media/image13.png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image" Target="../media/image14.png"/><Relationship Id="rId2" Type="http://schemas.openxmlformats.org/officeDocument/2006/relationships/tags" Target="../tags/tag112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tags" Target="../tags/tag11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5.xml"/><Relationship Id="rId6" Type="http://schemas.openxmlformats.org/officeDocument/2006/relationships/tags" Target="../tags/tag131.xml"/><Relationship Id="rId5" Type="http://schemas.openxmlformats.org/officeDocument/2006/relationships/image" Target="../media/image15.png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image" Target="../media/image17.png"/><Relationship Id="rId6" Type="http://schemas.openxmlformats.org/officeDocument/2006/relationships/tags" Target="../tags/tag136.xml"/><Relationship Id="rId5" Type="http://schemas.openxmlformats.org/officeDocument/2006/relationships/image" Target="../media/image16.png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0" Type="http://schemas.openxmlformats.org/officeDocument/2006/relationships/slideLayout" Target="../slideLayouts/slideLayout30.xml"/><Relationship Id="rId1" Type="http://schemas.openxmlformats.org/officeDocument/2006/relationships/tags" Target="../tags/tag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40" y="3889375"/>
            <a:ext cx="2162810" cy="40259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汇报人：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黄海平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40" y="4506595"/>
            <a:ext cx="2468245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2023-12-03</a:t>
            </a:r>
            <a:endParaRPr lang="en-US" altLang="zh-CN" b="1" dirty="0">
              <a:solidFill>
                <a:schemeClr val="bg1"/>
              </a:solidFill>
              <a:highlight>
                <a:srgbClr val="FFFF0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</a:t>
            </a:r>
            <a:r>
              <a:rPr lang="en-US" altLang="zh-CN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  </a:t>
            </a:r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源至精密</a:t>
            </a:r>
            <a:r>
              <a:rPr lang="en-US" altLang="zh-CN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  </a:t>
            </a:r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追求卓越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358140" y="5154295"/>
            <a:ext cx="1798320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版本：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V1.0</a:t>
            </a:r>
            <a:endParaRPr lang="en-US" altLang="zh-CN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3" grpId="0" bldLvl="0" animBg="1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40893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938530"/>
                <a:gridCol w="2705100"/>
                <a:gridCol w="1144905"/>
                <a:gridCol w="1560830"/>
                <a:gridCol w="27051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产品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分类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AI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lang="en-US" altLang="zh-CN" sz="1600" b="1" dirty="0"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2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检测类型：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毛刺检测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原原图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原图放大图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处理放大图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分析总结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sz="1400" dirty="0" smtClean="0">
                          <a:effectLst/>
                          <a:sym typeface="+mn-ea"/>
                        </a:rPr>
                        <a:t>通过检测孔内有无毛刺进行判断产品是否</a:t>
                      </a:r>
                      <a:r>
                        <a:rPr lang="en-US" altLang="zh-CN" sz="1400" dirty="0" smtClean="0">
                          <a:effectLst/>
                          <a:sym typeface="+mn-ea"/>
                        </a:rPr>
                        <a:t>OK</a:t>
                      </a:r>
                      <a:endParaRPr lang="en-US" altLang="zh-CN" sz="1400" dirty="0" smtClean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845945" y="4932045"/>
            <a:ext cx="1226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产品</a:t>
            </a:r>
            <a:r>
              <a:rPr lang="en-US" altLang="zh-CN"/>
              <a:t>1OK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794375" y="5059045"/>
            <a:ext cx="1226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产品</a:t>
            </a:r>
            <a:r>
              <a:rPr lang="en-US" altLang="zh-CN"/>
              <a:t>2OK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7395" y="2381885"/>
            <a:ext cx="3021330" cy="25501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19295" y="2349500"/>
            <a:ext cx="3154045" cy="267462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40893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938530"/>
                <a:gridCol w="2705100"/>
                <a:gridCol w="1144905"/>
                <a:gridCol w="1560830"/>
                <a:gridCol w="27051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产品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分类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AI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lang="en-US" altLang="zh-CN" sz="1600" b="1" dirty="0"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2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检测类型：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毛刺检测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原原图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原图放大图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处理放大图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分析总结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sz="1400" dirty="0" smtClean="0">
                          <a:effectLst/>
                          <a:sym typeface="+mn-ea"/>
                        </a:rPr>
                        <a:t>通过检测孔内有无毛刺进行判断产品是否</a:t>
                      </a:r>
                      <a:r>
                        <a:rPr lang="en-US" altLang="zh-CN" sz="1400" dirty="0" smtClean="0">
                          <a:effectLst/>
                          <a:sym typeface="+mn-ea"/>
                        </a:rPr>
                        <a:t>OK</a:t>
                      </a:r>
                      <a:endParaRPr lang="en-US" altLang="zh-CN" sz="1400" dirty="0" smtClean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845945" y="5059045"/>
            <a:ext cx="1226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产品</a:t>
            </a:r>
            <a:r>
              <a:rPr lang="en-US" altLang="zh-CN"/>
              <a:t>1NG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794375" y="5059045"/>
            <a:ext cx="1226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产品</a:t>
            </a:r>
            <a:r>
              <a:rPr lang="en-US" altLang="zh-CN"/>
              <a:t>2NG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43475" y="2503805"/>
            <a:ext cx="3069590" cy="25552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2500" y="2539365"/>
            <a:ext cx="3013710" cy="251968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97890" y="855345"/>
          <a:ext cx="9998710" cy="47275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1980"/>
                <a:gridCol w="2157730"/>
                <a:gridCol w="1496695"/>
                <a:gridCol w="1293495"/>
                <a:gridCol w="924560"/>
                <a:gridCol w="3524250"/>
              </a:tblGrid>
              <a:tr h="4083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判定依据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说明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sz="1400" dirty="0">
                          <a:effectLst/>
                          <a:highlight>
                            <a:srgbClr val="FFFF00"/>
                          </a:highlight>
                        </a:rPr>
                        <a:t>尺寸</a:t>
                      </a:r>
                      <a:r>
                        <a:rPr lang="zh-CN" sz="1400" dirty="0">
                          <a:effectLst/>
                          <a:highlight>
                            <a:srgbClr val="FFFF00"/>
                          </a:highlight>
                        </a:rPr>
                        <a:t>检测</a:t>
                      </a:r>
                      <a:endParaRPr lang="zh-CN" sz="14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实际</a:t>
                      </a:r>
                      <a:r>
                        <a:rPr lang="zh-CN" altLang="en-US" sz="1400" dirty="0" smtClean="0"/>
                        <a:t>样品</a:t>
                      </a:r>
                      <a:endParaRPr lang="zh-CN" altLang="en-US" sz="1400" dirty="0" smtClean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视觉判断</a:t>
                      </a:r>
                      <a:endParaRPr lang="en-US" altLang="zh-CN" sz="12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4+</a:t>
                      </a:r>
                      <a:r>
                        <a:rPr lang="zh-CN" altLang="en-US" sz="12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（</a:t>
                      </a:r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0~0.2</a:t>
                      </a:r>
                      <a:r>
                        <a:rPr lang="zh-CN" altLang="en-US" sz="12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）</a:t>
                      </a:r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 /  4+</a:t>
                      </a:r>
                      <a:r>
                        <a:rPr lang="zh-CN" altLang="en-US" sz="12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（</a:t>
                      </a:r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0.3~0.5</a:t>
                      </a:r>
                      <a:r>
                        <a:rPr lang="zh-CN" altLang="en-US" sz="12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）</a:t>
                      </a:r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 / 4+(0.7~0.8)</a:t>
                      </a:r>
                      <a:endParaRPr lang="en-US" altLang="zh-CN" sz="12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5492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sz="1400" dirty="0">
                          <a:effectLst/>
                          <a:highlight>
                            <a:srgbClr val="FFFF00"/>
                          </a:highlight>
                          <a:sym typeface="+mn-ea"/>
                        </a:rPr>
                        <a:t>产品</a:t>
                      </a:r>
                      <a:r>
                        <a:rPr lang="zh-CN" sz="1400" dirty="0">
                          <a:effectLst/>
                          <a:highlight>
                            <a:srgbClr val="FFFF00"/>
                          </a:highlight>
                          <a:sym typeface="+mn-ea"/>
                        </a:rPr>
                        <a:t>分类</a:t>
                      </a:r>
                      <a:endParaRPr lang="zh-CN" sz="1400" dirty="0">
                        <a:effectLst/>
                        <a:highlight>
                          <a:srgbClr val="FFFF00"/>
                        </a:highlight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sym typeface="+mn-ea"/>
                        </a:rPr>
                        <a:t>实际样品</a:t>
                      </a:r>
                      <a:endParaRPr lang="en-US" altLang="zh-CN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视觉判断</a:t>
                      </a:r>
                      <a:endParaRPr lang="en-US" altLang="zh-CN" sz="12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endParaRPr lang="zh-CN" altLang="en-US" sz="12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/>
                </a:tc>
              </a:tr>
              <a:tr h="6496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effectLst/>
                          <a:highlight>
                            <a:srgbClr val="FFFF00"/>
                          </a:highlight>
                          <a:sym typeface="+mn-ea"/>
                        </a:rPr>
                        <a:t>模接线有无毛刺</a:t>
                      </a:r>
                      <a:endParaRPr lang="zh-CN" altLang="en-US" sz="1400" dirty="0">
                        <a:effectLst/>
                        <a:highlight>
                          <a:srgbClr val="FFFF00"/>
                        </a:highlight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sym typeface="+mn-ea"/>
                        </a:rPr>
                        <a:t>实际样品</a:t>
                      </a:r>
                      <a:endParaRPr lang="en-US" altLang="zh-CN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200" dirty="0" smtClean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视觉判断</a:t>
                      </a:r>
                      <a:endParaRPr lang="en-US" altLang="zh-CN" sz="12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2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可行</a:t>
                      </a:r>
                      <a:endParaRPr lang="zh-CN" alt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solidFill>
                            <a:srgbClr val="FF0000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只可检测到毛刺方向朝外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73215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effectLst/>
                        <a:highlight>
                          <a:srgbClr val="FFFF00"/>
                        </a:highlight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altLang="zh-CN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en-US" altLang="zh-CN" sz="12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sz="12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/>
                </a:tc>
              </a:tr>
              <a:tr h="7061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400" b="0" i="0" u="none" strike="noStrike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altLang="zh-CN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en-US" altLang="zh-CN" sz="12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116776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备注：测试风险评估，项目风险点说明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1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、来料产品需要干净，不会因为产品脏导致误判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3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563562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850900"/>
          <a:ext cx="10830560" cy="542925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3913505"/>
                <a:gridCol w="1971040"/>
                <a:gridCol w="34442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工位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1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相机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光源参数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检测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90">
                <a:tc rowSpan="9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FA</a:t>
                      </a:r>
                      <a:r>
                        <a:rPr lang="zh-CN" sz="14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镜头</a:t>
                      </a:r>
                      <a:endParaRPr lang="zh-CN" sz="14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00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500W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相机</a:t>
                      </a:r>
                      <a:endParaRPr lang="zh-CN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环形光源</a:t>
                      </a:r>
                      <a:endParaRPr lang="zh-CN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2448*2048</a:t>
                      </a:r>
                      <a:endParaRPr lang="en-US" altLang="zh-CN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X,Y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40*35  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曝光时间：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15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0 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增益：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0</a:t>
                      </a:r>
                      <a:endParaRPr lang="en-US" altLang="zh-CN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0.0163mm/pix  </a:t>
                      </a:r>
                      <a:endParaRPr lang="en-US" altLang="zh-CN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相机状态参数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（样品测试时快门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&amp;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敏感度）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光源状态参数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（光源控制器类型，控制器数值）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镜头状态参数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（光圈，焦点位置，是否有连接环）</a:t>
                      </a:r>
                      <a:endParaRPr lang="zh-CN" altLang="en-US" sz="1400" dirty="0"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7" name="组合 56"/>
          <p:cNvGrpSpPr/>
          <p:nvPr/>
        </p:nvGrpSpPr>
        <p:grpSpPr>
          <a:xfrm rot="16200000">
            <a:off x="2220444" y="1258193"/>
            <a:ext cx="2906957" cy="4497155"/>
            <a:chOff x="4687" y="1320"/>
            <a:chExt cx="7475" cy="12245"/>
          </a:xfrm>
        </p:grpSpPr>
        <p:grpSp>
          <p:nvGrpSpPr>
            <p:cNvPr id="16" name="组合 15"/>
            <p:cNvGrpSpPr/>
            <p:nvPr/>
          </p:nvGrpSpPr>
          <p:grpSpPr>
            <a:xfrm rot="0">
              <a:off x="4687" y="1320"/>
              <a:ext cx="7475" cy="12245"/>
              <a:chOff x="2356" y="349"/>
              <a:chExt cx="7058" cy="12967"/>
            </a:xfrm>
          </p:grpSpPr>
          <p:pic>
            <p:nvPicPr>
              <p:cNvPr id="17" name="图片 16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15" y="855"/>
                <a:ext cx="1040" cy="252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-238" y="8036"/>
                <a:ext cx="9637" cy="92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cxnSp>
            <p:nvCxnSpPr>
              <p:cNvPr id="19" name="直接连接符 18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4629" y="3360"/>
                <a:ext cx="3912" cy="0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2356" y="7701"/>
                <a:ext cx="6266" cy="20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7425" y="930"/>
                <a:ext cx="5" cy="677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4694" y="935"/>
                <a:ext cx="3912" cy="0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>
                <p:custDataLst>
                  <p:tags r:id="rId11"/>
                </p:custDataLst>
              </p:nvPr>
            </p:nvSpPr>
            <p:spPr>
              <a:xfrm rot="5400000">
                <a:off x="5426" y="5180"/>
                <a:ext cx="3001" cy="552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solidFill>
                  <a:schemeClr val="lt1">
                    <a:shade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Overflow="clip" horzOverflow="clip" wrap="square" rtlCol="0" anchor="t">
                <a:noAutofit/>
              </a:bodyPr>
              <a:lstStyle>
                <a:defPPr>
                  <a:defRPr lang="zh-CN">
                    <a:solidFill>
                      <a:schemeClr val="dk1"/>
                    </a:solidFill>
                  </a:defRPr>
                </a:defPPr>
                <a:lvl1pPr marL="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1400"/>
                  <a:t>280</a:t>
                </a:r>
                <a:r>
                  <a:rPr lang="zh-CN" altLang="en-US" sz="1400"/>
                  <a:t>±</a:t>
                </a:r>
                <a:r>
                  <a:rPr lang="en-US" altLang="zh-CN" sz="1400"/>
                  <a:t>50mm</a:t>
                </a:r>
                <a:endParaRPr lang="en-US" altLang="zh-CN" sz="1400"/>
              </a:p>
            </p:txBody>
          </p:sp>
          <p:cxnSp>
            <p:nvCxnSpPr>
              <p:cNvPr id="24" name="直接箭头连接符 23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8053" y="3369"/>
                <a:ext cx="8" cy="432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25"/>
              <p:cNvSpPr txBox="1"/>
              <p:nvPr>
                <p:custDataLst>
                  <p:tags r:id="rId13"/>
                </p:custDataLst>
              </p:nvPr>
            </p:nvSpPr>
            <p:spPr>
              <a:xfrm rot="5400000">
                <a:off x="7472" y="4922"/>
                <a:ext cx="3010" cy="874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solidFill>
                  <a:schemeClr val="lt1">
                    <a:shade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Overflow="clip" horzOverflow="clip" wrap="square" rtlCol="0" anchor="t">
                <a:noAutofit/>
              </a:bodyPr>
              <a:lstStyle>
                <a:defPPr>
                  <a:defRPr lang="zh-CN">
                    <a:solidFill>
                      <a:schemeClr val="dk1"/>
                    </a:solidFill>
                  </a:defRPr>
                </a:defPPr>
                <a:lvl1pPr marL="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1400"/>
                  <a:t>180</a:t>
                </a:r>
                <a:r>
                  <a:rPr lang="zh-CN" altLang="en-US" sz="1400"/>
                  <a:t>±</a:t>
                </a:r>
                <a:r>
                  <a:rPr lang="en-US" altLang="zh-CN" sz="1400"/>
                  <a:t>50mm</a:t>
                </a:r>
                <a:endParaRPr lang="en-US" altLang="zh-CN" sz="1400"/>
              </a:p>
            </p:txBody>
          </p:sp>
          <p:cxnSp>
            <p:nvCxnSpPr>
              <p:cNvPr id="28" name="直接连接符 27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4765" y="9752"/>
                <a:ext cx="4189" cy="9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/>
              <p:cNvCxnSpPr/>
              <p:nvPr>
                <p:custDataLst>
                  <p:tags r:id="rId15"/>
                </p:custDataLst>
              </p:nvPr>
            </p:nvCxnSpPr>
            <p:spPr>
              <a:xfrm flipH="1" flipV="1">
                <a:off x="7803" y="7733"/>
                <a:ext cx="24" cy="199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/>
              <p:cNvSpPr txBox="1"/>
              <p:nvPr>
                <p:custDataLst>
                  <p:tags r:id="rId16"/>
                </p:custDataLst>
              </p:nvPr>
            </p:nvSpPr>
            <p:spPr>
              <a:xfrm rot="5400000">
                <a:off x="7472" y="8618"/>
                <a:ext cx="2934" cy="803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solidFill>
                  <a:schemeClr val="lt1">
                    <a:shade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Overflow="clip" horzOverflow="clip" wrap="square" rtlCol="0" anchor="t">
                <a:noAutofit/>
              </a:bodyPr>
              <a:lstStyle>
                <a:defPPr>
                  <a:defRPr lang="zh-CN">
                    <a:solidFill>
                      <a:schemeClr val="dk1"/>
                    </a:solidFill>
                  </a:defRPr>
                </a:defPPr>
                <a:lvl1pPr marL="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1400"/>
                  <a:t>150</a:t>
                </a:r>
                <a:r>
                  <a:rPr lang="zh-CN" altLang="en-US" sz="1400"/>
                  <a:t>±</a:t>
                </a:r>
                <a:r>
                  <a:rPr lang="en-US" altLang="zh-CN" sz="1400"/>
                  <a:t>40mm</a:t>
                </a:r>
                <a:endParaRPr lang="en-US" altLang="zh-CN" sz="1400"/>
              </a:p>
            </p:txBody>
          </p:sp>
          <p:sp>
            <p:nvSpPr>
              <p:cNvPr id="31" name="文本框 30"/>
              <p:cNvSpPr txBox="1"/>
              <p:nvPr>
                <p:custDataLst>
                  <p:tags r:id="rId17"/>
                </p:custDataLst>
              </p:nvPr>
            </p:nvSpPr>
            <p:spPr>
              <a:xfrm rot="5400000">
                <a:off x="1362" y="1927"/>
                <a:ext cx="4525" cy="1369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solidFill>
                  <a:schemeClr val="lt1">
                    <a:shade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Overflow="clip" horzOverflow="clip" wrap="square" rtlCol="0" anchor="t"/>
              <a:lstStyle>
                <a:defPPr>
                  <a:defRPr lang="zh-CN">
                    <a:solidFill>
                      <a:schemeClr val="dk1"/>
                    </a:solidFill>
                  </a:defRPr>
                </a:defPPr>
                <a:lvl1pPr marL="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/>
                  <a:t>500</a:t>
                </a:r>
                <a:r>
                  <a:rPr lang="zh-CN" altLang="en-US" sz="1400"/>
                  <a:t>万相机</a:t>
                </a:r>
                <a:r>
                  <a:rPr lang="en-US" altLang="zh-CN" sz="1400"/>
                  <a:t>+FA</a:t>
                </a:r>
                <a:r>
                  <a:rPr lang="zh-CN" altLang="en-US" sz="1400"/>
                  <a:t>镜头</a:t>
                </a:r>
                <a:endParaRPr lang="en-US" altLang="zh-CN" sz="1400"/>
              </a:p>
            </p:txBody>
          </p:sp>
        </p:grpSp>
        <p:pic>
          <p:nvPicPr>
            <p:cNvPr id="56" name="图片 55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4918" y="10230"/>
              <a:ext cx="4786" cy="88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563562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850900"/>
          <a:ext cx="10830560" cy="542925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3913505"/>
                <a:gridCol w="1971040"/>
                <a:gridCol w="34442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工位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1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相机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光源参数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检测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90">
                <a:tc rowSpan="9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FA</a:t>
                      </a:r>
                      <a:r>
                        <a:rPr lang="zh-CN" sz="1400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镜头</a:t>
                      </a:r>
                      <a:endParaRPr lang="zh-CN" sz="14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00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500W 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相机</a:t>
                      </a:r>
                      <a:endParaRPr lang="zh-CN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底面光源</a:t>
                      </a:r>
                      <a:endParaRPr lang="zh-CN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2448*2048</a:t>
                      </a:r>
                      <a:endParaRPr lang="en-US" altLang="zh-CN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X,Y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23*20  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曝光时间：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0.3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 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增益：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0</a:t>
                      </a:r>
                      <a:endParaRPr lang="en-US" altLang="zh-CN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0.0163mm/pix  </a:t>
                      </a:r>
                      <a:endParaRPr lang="en-US" altLang="zh-CN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相机状态参数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（样品测试时快门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&amp;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敏感度）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光源状态参数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</a:rPr>
                        <a:t>（光源控制器类型，控制器数值）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镜头状态参数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（光圈，焦点位置，是否有连接环）</a:t>
                      </a:r>
                      <a:endParaRPr lang="zh-CN" altLang="en-US" sz="1400" dirty="0"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261745" y="1955165"/>
            <a:ext cx="4155440" cy="3954780"/>
            <a:chOff x="2830" y="1530"/>
            <a:chExt cx="10097" cy="9866"/>
          </a:xfrm>
        </p:grpSpPr>
        <p:grpSp>
          <p:nvGrpSpPr>
            <p:cNvPr id="14" name="组合 13"/>
            <p:cNvGrpSpPr/>
            <p:nvPr/>
          </p:nvGrpSpPr>
          <p:grpSpPr>
            <a:xfrm>
              <a:off x="2830" y="1530"/>
              <a:ext cx="10097" cy="8897"/>
              <a:chOff x="4495" y="840"/>
              <a:chExt cx="10097" cy="8897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495" y="840"/>
                <a:ext cx="10097" cy="8897"/>
                <a:chOff x="350" y="855"/>
                <a:chExt cx="10097" cy="8897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515" y="855"/>
                  <a:ext cx="1040" cy="25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7" name="图片 6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196" y="7553"/>
                  <a:ext cx="8115" cy="10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cxnSp>
              <p:nvCxnSpPr>
                <p:cNvPr id="8" name="直接连接符 7"/>
                <p:cNvCxnSpPr/>
                <p:nvPr>
                  <p:custDataLst>
                    <p:tags r:id="rId7"/>
                  </p:custDataLst>
                </p:nvPr>
              </p:nvCxnSpPr>
              <p:spPr>
                <a:xfrm>
                  <a:off x="4629" y="3360"/>
                  <a:ext cx="3912" cy="0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2356" y="7701"/>
                  <a:ext cx="6266" cy="20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箭头连接符 10"/>
                <p:cNvCxnSpPr/>
                <p:nvPr>
                  <p:custDataLst>
                    <p:tags r:id="rId9"/>
                  </p:custDataLst>
                </p:nvPr>
              </p:nvCxnSpPr>
              <p:spPr>
                <a:xfrm flipH="1">
                  <a:off x="7425" y="930"/>
                  <a:ext cx="5" cy="6779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>
                  <p:custDataLst>
                    <p:tags r:id="rId10"/>
                  </p:custDataLst>
                </p:nvPr>
              </p:nvCxnSpPr>
              <p:spPr>
                <a:xfrm>
                  <a:off x="4694" y="935"/>
                  <a:ext cx="3912" cy="0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文本框 12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7611" y="1500"/>
                  <a:ext cx="2834" cy="585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solidFill>
                    <a:schemeClr val="lt1">
                      <a:shade val="50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vertOverflow="clip" horzOverflow="clip" wrap="square" rtlCol="0" anchor="t">
                  <a:noAutofit/>
                </a:bodyPr>
                <a:lstStyle>
                  <a:defPPr>
                    <a:defRPr lang="zh-CN">
                      <a:solidFill>
                        <a:schemeClr val="dk1"/>
                      </a:solidFill>
                    </a:defRPr>
                  </a:defPPr>
                  <a:lvl1pPr marL="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altLang="zh-CN" sz="1400"/>
                    <a:t>400</a:t>
                  </a:r>
                  <a:r>
                    <a:rPr lang="zh-CN" altLang="en-US" sz="1400"/>
                    <a:t>±</a:t>
                  </a:r>
                  <a:r>
                    <a:rPr lang="en-US" altLang="zh-CN" sz="1400"/>
                    <a:t>50mm</a:t>
                  </a:r>
                  <a:endParaRPr lang="en-US" altLang="zh-CN" sz="1400"/>
                </a:p>
              </p:txBody>
            </p:sp>
            <p:cxnSp>
              <p:nvCxnSpPr>
                <p:cNvPr id="15" name="直接箭头连接符 14"/>
                <p:cNvCxnSpPr/>
                <p:nvPr>
                  <p:custDataLst>
                    <p:tags r:id="rId12"/>
                  </p:custDataLst>
                </p:nvPr>
              </p:nvCxnSpPr>
              <p:spPr>
                <a:xfrm flipH="1">
                  <a:off x="8053" y="3369"/>
                  <a:ext cx="8" cy="4321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文本框 24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7826" y="4950"/>
                  <a:ext cx="2621" cy="585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solidFill>
                    <a:schemeClr val="lt1">
                      <a:shade val="50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vertOverflow="clip" horzOverflow="clip" wrap="square" rtlCol="0" anchor="t">
                  <a:noAutofit/>
                </a:bodyPr>
                <a:lstStyle>
                  <a:defPPr>
                    <a:defRPr lang="zh-CN">
                      <a:solidFill>
                        <a:schemeClr val="dk1"/>
                      </a:solidFill>
                    </a:defRPr>
                  </a:defPPr>
                  <a:lvl1pPr marL="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altLang="zh-CN" sz="1400"/>
                    <a:t>238</a:t>
                  </a:r>
                  <a:r>
                    <a:rPr lang="zh-CN" altLang="en-US" sz="1400"/>
                    <a:t>±</a:t>
                  </a:r>
                  <a:r>
                    <a:rPr lang="en-US" altLang="zh-CN" sz="1400"/>
                    <a:t>50mm</a:t>
                  </a:r>
                  <a:endParaRPr lang="en-US" altLang="zh-CN" sz="1400"/>
                </a:p>
              </p:txBody>
            </p:sp>
            <p:cxnSp>
              <p:nvCxnSpPr>
                <p:cNvPr id="27" name="直接连接符 26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5043" y="9752"/>
                  <a:ext cx="3912" cy="0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箭头连接符 31"/>
                <p:cNvCxnSpPr/>
                <p:nvPr>
                  <p:custDataLst>
                    <p:tags r:id="rId15"/>
                  </p:custDataLst>
                </p:nvPr>
              </p:nvCxnSpPr>
              <p:spPr>
                <a:xfrm flipH="1" flipV="1">
                  <a:off x="7803" y="7733"/>
                  <a:ext cx="24" cy="199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文本框 32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7824" y="8400"/>
                  <a:ext cx="2384" cy="1248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solidFill>
                    <a:schemeClr val="lt1">
                      <a:shade val="50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vertOverflow="clip" horzOverflow="clip" wrap="square" rtlCol="0" anchor="t">
                  <a:noAutofit/>
                </a:bodyPr>
                <a:lstStyle>
                  <a:defPPr>
                    <a:defRPr lang="zh-CN">
                      <a:solidFill>
                        <a:schemeClr val="dk1"/>
                      </a:solidFill>
                    </a:defRPr>
                  </a:defPPr>
                  <a:lvl1pPr marL="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altLang="zh-CN" sz="1400"/>
                    <a:t>150</a:t>
                  </a:r>
                  <a:r>
                    <a:rPr lang="zh-CN" altLang="en-US" sz="1400"/>
                    <a:t>±</a:t>
                  </a:r>
                  <a:r>
                    <a:rPr lang="en-US" altLang="zh-CN" sz="1400"/>
                    <a:t>40mm</a:t>
                  </a:r>
                  <a:endParaRPr lang="en-US" altLang="zh-CN" sz="1400"/>
                </a:p>
              </p:txBody>
            </p:sp>
            <p:sp>
              <p:nvSpPr>
                <p:cNvPr id="34" name="文本框 33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350" y="1249"/>
                  <a:ext cx="3810" cy="1929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solidFill>
                    <a:schemeClr val="lt1">
                      <a:shade val="50000"/>
                    </a:schemeClr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vertOverflow="clip" horzOverflow="clip" wrap="square" rtlCol="0" anchor="t"/>
                <a:lstStyle>
                  <a:defPPr>
                    <a:defRPr lang="zh-CN">
                      <a:solidFill>
                        <a:schemeClr val="dk1"/>
                      </a:solidFill>
                    </a:defRPr>
                  </a:defPPr>
                  <a:lvl1pPr marL="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1400"/>
                    <a:t>500</a:t>
                  </a:r>
                  <a:r>
                    <a:rPr lang="zh-CN" altLang="en-US" sz="1400"/>
                    <a:t>万相机</a:t>
                  </a:r>
                  <a:r>
                    <a:rPr lang="en-US" altLang="zh-CN" sz="1400"/>
                    <a:t>+1</a:t>
                  </a:r>
                  <a:r>
                    <a:rPr lang="en-US" sz="1400"/>
                    <a:t>.5mm</a:t>
                  </a:r>
                  <a:r>
                    <a:rPr lang="zh-CN" altLang="en-US" sz="1400"/>
                    <a:t>接圈</a:t>
                  </a:r>
                  <a:r>
                    <a:rPr lang="en-US" altLang="zh-CN" sz="1400"/>
                    <a:t>+FA</a:t>
                  </a:r>
                  <a:r>
                    <a:rPr lang="zh-CN" altLang="en-US" sz="1400"/>
                    <a:t>镜头</a:t>
                  </a:r>
                  <a:endParaRPr lang="zh-CN" altLang="en-US" sz="1400"/>
                </a:p>
              </p:txBody>
            </p:sp>
          </p:grpSp>
          <p:sp>
            <p:nvSpPr>
              <p:cNvPr id="35" name="文本框 3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6338" y="8973"/>
                <a:ext cx="4458" cy="706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solidFill>
                  <a:schemeClr val="lt1">
                    <a:shade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Overflow="clip" horzOverflow="clip" wrap="square" rtlCol="0" anchor="t"/>
              <a:lstStyle>
                <a:defPPr>
                  <a:defRPr lang="zh-CN">
                    <a:solidFill>
                      <a:schemeClr val="dk1"/>
                    </a:solidFill>
                  </a:defRPr>
                </a:defPPr>
                <a:lvl1pPr marL="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/>
                  <a:t>CST-2PHFS7070-W</a:t>
                </a:r>
                <a:endParaRPr lang="en-US" altLang="en-US" sz="1400"/>
              </a:p>
            </p:txBody>
          </p:sp>
        </p:grpSp>
        <p:pic>
          <p:nvPicPr>
            <p:cNvPr id="36" name="图片 35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4938" y="10508"/>
              <a:ext cx="4786" cy="88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095365" y="908685"/>
            <a:ext cx="5798820" cy="52806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highlight>
                  <a:srgbClr val="FFFF00"/>
                </a:highlight>
              </a:rPr>
              <a:t>（检测系统流程图）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202565" y="908685"/>
            <a:ext cx="5798820" cy="528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highlight>
                  <a:srgbClr val="FFFF00"/>
                </a:highlight>
              </a:rPr>
              <a:t>（硬件布局流程功能说明）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源于视觉，不止视觉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88025" y="1013153"/>
            <a:ext cx="2809239" cy="4715182"/>
            <a:chOff x="5323982" y="1721787"/>
            <a:chExt cx="2324449" cy="3129268"/>
          </a:xfrm>
        </p:grpSpPr>
        <p:sp>
          <p:nvSpPr>
            <p:cNvPr id="15" name="TextBox 2"/>
            <p:cNvSpPr>
              <a:spLocks noChangeArrowheads="1"/>
            </p:cNvSpPr>
            <p:nvPr/>
          </p:nvSpPr>
          <p:spPr bwMode="auto">
            <a:xfrm>
              <a:off x="6068180" y="1779726"/>
              <a:ext cx="1158240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3" name="TextBox 2"/>
            <p:cNvSpPr>
              <a:spLocks noChangeArrowheads="1"/>
            </p:cNvSpPr>
            <p:nvPr/>
          </p:nvSpPr>
          <p:spPr bwMode="auto">
            <a:xfrm>
              <a:off x="6070652" y="2325029"/>
              <a:ext cx="117792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测试分析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0" name="TextBox 2"/>
            <p:cNvSpPr>
              <a:spLocks noChangeArrowheads="1"/>
            </p:cNvSpPr>
            <p:nvPr/>
          </p:nvSpPr>
          <p:spPr bwMode="auto">
            <a:xfrm>
              <a:off x="6026466" y="2892704"/>
              <a:ext cx="1334037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视觉方案总结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3" name="TextBox 2"/>
            <p:cNvSpPr>
              <a:spLocks noChangeArrowheads="1"/>
            </p:cNvSpPr>
            <p:nvPr/>
          </p:nvSpPr>
          <p:spPr bwMode="auto">
            <a:xfrm>
              <a:off x="6070394" y="3441273"/>
              <a:ext cx="95186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视觉架设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6" name="TextBox 2"/>
            <p:cNvSpPr>
              <a:spLocks noChangeArrowheads="1"/>
            </p:cNvSpPr>
            <p:nvPr/>
          </p:nvSpPr>
          <p:spPr bwMode="auto">
            <a:xfrm>
              <a:off x="6075855" y="3990088"/>
              <a:ext cx="1572576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视觉方案配置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" name="TextBox 2"/>
            <p:cNvSpPr>
              <a:spLocks noChangeArrowheads="1"/>
            </p:cNvSpPr>
            <p:nvPr/>
          </p:nvSpPr>
          <p:spPr bwMode="auto">
            <a:xfrm>
              <a:off x="6086363" y="4547209"/>
              <a:ext cx="1562068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视觉硬件图纸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5341138" y="172178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5341138" y="2824606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5341138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  <p:sp>
          <p:nvSpPr>
            <p:cNvPr id="67" name="矩形: 圆角 66"/>
            <p:cNvSpPr/>
            <p:nvPr/>
          </p:nvSpPr>
          <p:spPr>
            <a:xfrm>
              <a:off x="5323982" y="4491055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6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81050" y="908685"/>
          <a:ext cx="10630535" cy="466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015"/>
                <a:gridCol w="360680"/>
                <a:gridCol w="249555"/>
                <a:gridCol w="2882265"/>
                <a:gridCol w="5621020"/>
              </a:tblGrid>
              <a:tr h="4787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（方案编号）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　</a:t>
                      </a:r>
                      <a:r>
                        <a:rPr lang="en-US" altLang="zh-C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(</a:t>
                      </a:r>
                      <a:r>
                        <a:rPr lang="zh-CN" alt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产品图片，外形尺寸</a:t>
                      </a:r>
                      <a:r>
                        <a:rPr lang="en-US" altLang="zh-C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580"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4711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喷油阀检测</a:t>
                      </a:r>
                      <a:r>
                        <a:rPr kumimoji="0" lang="en-US" altLang="zh-CN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/</a:t>
                      </a: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可能上</a:t>
                      </a:r>
                      <a:r>
                        <a:rPr kumimoji="0" lang="en-US" altLang="zh-CN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AI</a:t>
                      </a:r>
                      <a:endParaRPr kumimoji="0" lang="en-US" altLang="zh-CN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新宋体" panose="02010609030101010101" charset="-122"/>
                        <a:ea typeface="新宋体" panose="02010609030101010101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30226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6273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  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待定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44069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玻璃盘上料，视觉帅选机</a:t>
                      </a:r>
                      <a:r>
                        <a:rPr lang="en-US" altLang="zh-CN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(</a:t>
                      </a:r>
                      <a:r>
                        <a:rPr lang="zh-CN" altLang="en-US" sz="1200" dirty="0">
                          <a:effectLst/>
                          <a:highlight>
                            <a:srgbClr val="FFFF00"/>
                          </a:highlight>
                          <a:sym typeface="+mn-ea"/>
                        </a:rPr>
                        <a:t>兼容</a:t>
                      </a:r>
                      <a:r>
                        <a:rPr lang="en-US" altLang="zh-CN" sz="1200" dirty="0">
                          <a:effectLst/>
                          <a:highlight>
                            <a:srgbClr val="FFFF00"/>
                          </a:highlight>
                          <a:sym typeface="+mn-ea"/>
                        </a:rPr>
                        <a:t>2</a:t>
                      </a:r>
                      <a:r>
                        <a:rPr lang="zh-CN" altLang="en-US" sz="1200" dirty="0">
                          <a:effectLst/>
                          <a:highlight>
                            <a:srgbClr val="FFFF00"/>
                          </a:highlight>
                          <a:sym typeface="+mn-ea"/>
                        </a:rPr>
                        <a:t>款产品</a:t>
                      </a:r>
                      <a:r>
                        <a:rPr lang="en-US" altLang="zh-CN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)  </a:t>
                      </a:r>
                      <a:endParaRPr lang="zh-CN" altLang="en-US" sz="1200" u="none" strike="noStrike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5971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sz="1400" dirty="0">
                          <a:effectLst/>
                          <a:highlight>
                            <a:srgbClr val="FFFF00"/>
                          </a:highlight>
                        </a:rPr>
                        <a:t>铜管</a:t>
                      </a:r>
                      <a:r>
                        <a:rPr lang="zh-CN" sz="1400" dirty="0">
                          <a:effectLst/>
                          <a:highlight>
                            <a:srgbClr val="FFFF00"/>
                          </a:highlight>
                        </a:rPr>
                        <a:t>直径</a:t>
                      </a:r>
                      <a:endParaRPr lang="zh-CN" sz="14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035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sz="1400" dirty="0">
                          <a:effectLst/>
                          <a:highlight>
                            <a:srgbClr val="FFFF00"/>
                          </a:highlight>
                          <a:sym typeface="+mn-ea"/>
                        </a:rPr>
                        <a:t>产品混料</a:t>
                      </a:r>
                      <a:r>
                        <a:rPr lang="zh-CN" sz="1400" dirty="0">
                          <a:effectLst/>
                          <a:highlight>
                            <a:srgbClr val="FFFF00"/>
                          </a:highlight>
                          <a:sym typeface="+mn-ea"/>
                        </a:rPr>
                        <a:t>判断</a:t>
                      </a:r>
                      <a:endParaRPr lang="zh-CN" sz="1400" dirty="0">
                        <a:effectLst/>
                        <a:highlight>
                          <a:srgbClr val="FFFF00"/>
                        </a:highlight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4038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  <a:highlight>
                            <a:srgbClr val="FFFF00"/>
                          </a:highlight>
                          <a:sym typeface="+mn-ea"/>
                        </a:rPr>
                        <a:t>模接线有无毛刺</a:t>
                      </a:r>
                      <a:endParaRPr lang="zh-CN" altLang="en-US" sz="1400" dirty="0">
                        <a:effectLst/>
                        <a:highlight>
                          <a:srgbClr val="FFFF00"/>
                        </a:highlight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40894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effectLst/>
                        <a:highlight>
                          <a:srgbClr val="FFFF00"/>
                        </a:highlight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42735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1400" b="0" i="0" u="none" strike="noStrike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0350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...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endParaRPr lang="zh-CN" altLang="en-US" sz="1400" b="0" i="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1256" b="16457"/>
          <a:stretch>
            <a:fillRect/>
          </a:stretch>
        </p:blipFill>
        <p:spPr>
          <a:xfrm>
            <a:off x="6800215" y="970280"/>
            <a:ext cx="3855720" cy="20389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906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设备结构说明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43355" y="1123315"/>
            <a:ext cx="3791585" cy="4610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785" y="1777365"/>
            <a:ext cx="4848860" cy="2990215"/>
          </a:xfrm>
          <a:prstGeom prst="rect">
            <a:avLst/>
          </a:prstGeom>
        </p:spPr>
      </p:pic>
      <p:sp>
        <p:nvSpPr>
          <p:cNvPr id="29" name="圆角矩形标注 28"/>
          <p:cNvSpPr/>
          <p:nvPr>
            <p:custDataLst>
              <p:tags r:id="rId6"/>
            </p:custDataLst>
          </p:nvPr>
        </p:nvSpPr>
        <p:spPr>
          <a:xfrm>
            <a:off x="4621439" y="1910715"/>
            <a:ext cx="713740" cy="524510"/>
          </a:xfrm>
          <a:prstGeom prst="wedgeRoundRectCallout">
            <a:avLst>
              <a:gd name="adj1" fmla="val -82193"/>
              <a:gd name="adj2" fmla="val 2062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振动盘上料</a:t>
            </a:r>
            <a:endParaRPr lang="zh-CN" sz="1200"/>
          </a:p>
        </p:txBody>
      </p:sp>
      <p:sp>
        <p:nvSpPr>
          <p:cNvPr id="35" name="圆角矩形标注 34"/>
          <p:cNvSpPr/>
          <p:nvPr>
            <p:custDataLst>
              <p:tags r:id="rId7"/>
            </p:custDataLst>
          </p:nvPr>
        </p:nvSpPr>
        <p:spPr>
          <a:xfrm>
            <a:off x="7727950" y="1348105"/>
            <a:ext cx="765810" cy="264160"/>
          </a:xfrm>
          <a:prstGeom prst="wedgeRoundRectCallout">
            <a:avLst>
              <a:gd name="adj1" fmla="val 27446"/>
              <a:gd name="adj2" fmla="val 2925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OK</a:t>
            </a:r>
            <a:r>
              <a:rPr lang="zh-CN" altLang="en-US" sz="1200"/>
              <a:t>下料</a:t>
            </a:r>
            <a:endParaRPr lang="zh-CN" altLang="en-US" sz="1200"/>
          </a:p>
        </p:txBody>
      </p:sp>
      <p:sp>
        <p:nvSpPr>
          <p:cNvPr id="4" name="圆角矩形标注 3"/>
          <p:cNvSpPr/>
          <p:nvPr>
            <p:custDataLst>
              <p:tags r:id="rId8"/>
            </p:custDataLst>
          </p:nvPr>
        </p:nvSpPr>
        <p:spPr>
          <a:xfrm>
            <a:off x="8620760" y="1348105"/>
            <a:ext cx="765810" cy="264160"/>
          </a:xfrm>
          <a:prstGeom prst="wedgeRoundRectCallout">
            <a:avLst>
              <a:gd name="adj1" fmla="val -40132"/>
              <a:gd name="adj2" fmla="val 328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NG</a:t>
            </a:r>
            <a:r>
              <a:rPr lang="zh-CN" altLang="en-US" sz="1200"/>
              <a:t>下料</a:t>
            </a:r>
            <a:endParaRPr lang="zh-CN" altLang="en-US" sz="1200"/>
          </a:p>
        </p:txBody>
      </p:sp>
      <p:sp>
        <p:nvSpPr>
          <p:cNvPr id="6" name="圆角矩形标注 5"/>
          <p:cNvSpPr/>
          <p:nvPr>
            <p:custDataLst>
              <p:tags r:id="rId9"/>
            </p:custDataLst>
          </p:nvPr>
        </p:nvSpPr>
        <p:spPr>
          <a:xfrm>
            <a:off x="9513570" y="1348105"/>
            <a:ext cx="535305" cy="264160"/>
          </a:xfrm>
          <a:prstGeom prst="wedgeRoundRectCallout">
            <a:avLst>
              <a:gd name="adj1" fmla="val -133392"/>
              <a:gd name="adj2" fmla="val 4230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漏检</a:t>
            </a:r>
            <a:endParaRPr lang="zh-CN" sz="1200"/>
          </a:p>
        </p:txBody>
      </p:sp>
      <p:sp>
        <p:nvSpPr>
          <p:cNvPr id="7" name="圆角矩形标注 6"/>
          <p:cNvSpPr/>
          <p:nvPr>
            <p:custDataLst>
              <p:tags r:id="rId10"/>
            </p:custDataLst>
          </p:nvPr>
        </p:nvSpPr>
        <p:spPr>
          <a:xfrm>
            <a:off x="8726170" y="5076190"/>
            <a:ext cx="697230" cy="295275"/>
          </a:xfrm>
          <a:prstGeom prst="wedgeRoundRectCallout">
            <a:avLst>
              <a:gd name="adj1" fmla="val -84061"/>
              <a:gd name="adj2" fmla="val -589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导向</a:t>
            </a:r>
            <a:endParaRPr lang="zh-CN" sz="1200"/>
          </a:p>
        </p:txBody>
      </p:sp>
      <p:sp>
        <p:nvSpPr>
          <p:cNvPr id="31" name="圆角矩形标注 30"/>
          <p:cNvSpPr/>
          <p:nvPr>
            <p:custDataLst>
              <p:tags r:id="rId11"/>
            </p:custDataLst>
          </p:nvPr>
        </p:nvSpPr>
        <p:spPr>
          <a:xfrm>
            <a:off x="7727950" y="5076190"/>
            <a:ext cx="887095" cy="295910"/>
          </a:xfrm>
          <a:prstGeom prst="wedgeRoundRectCallout">
            <a:avLst>
              <a:gd name="adj1" fmla="val 17143"/>
              <a:gd name="adj2" fmla="val -5427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光电感应</a:t>
            </a:r>
            <a:endParaRPr lang="zh-CN" sz="1200"/>
          </a:p>
        </p:txBody>
      </p:sp>
      <p:sp>
        <p:nvSpPr>
          <p:cNvPr id="8" name="圆角矩形标注 7"/>
          <p:cNvSpPr/>
          <p:nvPr>
            <p:custDataLst>
              <p:tags r:id="rId12"/>
            </p:custDataLst>
          </p:nvPr>
        </p:nvSpPr>
        <p:spPr>
          <a:xfrm>
            <a:off x="6892925" y="5031740"/>
            <a:ext cx="723900" cy="339725"/>
          </a:xfrm>
          <a:prstGeom prst="wedgeRoundRectCallout">
            <a:avLst>
              <a:gd name="adj1" fmla="val 59561"/>
              <a:gd name="adj2" fmla="val -456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CCD1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、设备尺寸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93695" y="813435"/>
            <a:ext cx="6588125" cy="56534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74205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、设备流程说明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14140" y="407670"/>
            <a:ext cx="4546600" cy="6314440"/>
          </a:xfrm>
          <a:prstGeom prst="rect">
            <a:avLst/>
          </a:prstGeom>
        </p:spPr>
      </p:pic>
      <p:sp>
        <p:nvSpPr>
          <p:cNvPr id="41" name="环形箭头 40"/>
          <p:cNvSpPr/>
          <p:nvPr>
            <p:custDataLst>
              <p:tags r:id="rId4"/>
            </p:custDataLst>
          </p:nvPr>
        </p:nvSpPr>
        <p:spPr>
          <a:xfrm rot="16440000">
            <a:off x="4453988" y="3000442"/>
            <a:ext cx="1678305" cy="1679575"/>
          </a:xfrm>
          <a:prstGeom prst="circularArrow">
            <a:avLst>
              <a:gd name="adj1" fmla="val 5028"/>
              <a:gd name="adj2" fmla="val 944478"/>
              <a:gd name="adj3" fmla="val 19967095"/>
              <a:gd name="adj4" fmla="val 7446423"/>
              <a:gd name="adj5" fmla="val 103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圆角矩形标注 11"/>
          <p:cNvSpPr/>
          <p:nvPr>
            <p:custDataLst>
              <p:tags r:id="rId5"/>
            </p:custDataLst>
          </p:nvPr>
        </p:nvSpPr>
        <p:spPr>
          <a:xfrm>
            <a:off x="9460865" y="2992120"/>
            <a:ext cx="697230" cy="381000"/>
          </a:xfrm>
          <a:prstGeom prst="wedgeRoundRectCallout">
            <a:avLst>
              <a:gd name="adj1" fmla="val -233788"/>
              <a:gd name="adj2" fmla="val -405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>
                <a:sym typeface="+mn-ea"/>
              </a:rPr>
              <a:t>振动盘上料</a:t>
            </a:r>
            <a:endParaRPr lang="zh-CN" sz="1200"/>
          </a:p>
        </p:txBody>
      </p:sp>
      <p:sp>
        <p:nvSpPr>
          <p:cNvPr id="8" name="圆角矩形标注 7"/>
          <p:cNvSpPr/>
          <p:nvPr>
            <p:custDataLst>
              <p:tags r:id="rId6"/>
            </p:custDataLst>
          </p:nvPr>
        </p:nvSpPr>
        <p:spPr>
          <a:xfrm>
            <a:off x="5187315" y="986155"/>
            <a:ext cx="731520" cy="264160"/>
          </a:xfrm>
          <a:prstGeom prst="wedgeRoundRectCallout">
            <a:avLst>
              <a:gd name="adj1" fmla="val -6944"/>
              <a:gd name="adj2" fmla="val 194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NG</a:t>
            </a:r>
            <a:r>
              <a:rPr lang="zh-CN" altLang="en-US" sz="1200">
                <a:sym typeface="+mn-ea"/>
              </a:rPr>
              <a:t>下料</a:t>
            </a:r>
            <a:endParaRPr lang="zh-CN" sz="1200"/>
          </a:p>
        </p:txBody>
      </p:sp>
      <p:sp>
        <p:nvSpPr>
          <p:cNvPr id="7" name="圆角矩形标注 6"/>
          <p:cNvSpPr/>
          <p:nvPr>
            <p:custDataLst>
              <p:tags r:id="rId7"/>
            </p:custDataLst>
          </p:nvPr>
        </p:nvSpPr>
        <p:spPr>
          <a:xfrm>
            <a:off x="4328160" y="986155"/>
            <a:ext cx="765810" cy="264160"/>
          </a:xfrm>
          <a:prstGeom prst="wedgeRoundRectCallout">
            <a:avLst>
              <a:gd name="adj1" fmla="val 21227"/>
              <a:gd name="adj2" fmla="val 234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OK</a:t>
            </a:r>
            <a:r>
              <a:rPr lang="zh-CN" altLang="en-US" sz="1200"/>
              <a:t>下料</a:t>
            </a:r>
            <a:endParaRPr lang="zh-CN" altLang="en-US" sz="1200"/>
          </a:p>
        </p:txBody>
      </p:sp>
      <p:sp>
        <p:nvSpPr>
          <p:cNvPr id="3" name="圆角矩形标注 2"/>
          <p:cNvSpPr/>
          <p:nvPr>
            <p:custDataLst>
              <p:tags r:id="rId8"/>
            </p:custDataLst>
          </p:nvPr>
        </p:nvSpPr>
        <p:spPr>
          <a:xfrm>
            <a:off x="6012180" y="986155"/>
            <a:ext cx="559435" cy="264160"/>
          </a:xfrm>
          <a:prstGeom prst="wedgeRoundRectCallout">
            <a:avLst>
              <a:gd name="adj1" fmla="val -27951"/>
              <a:gd name="adj2" fmla="val 1694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漏检</a:t>
            </a:r>
            <a:endParaRPr lang="zh-CN" sz="1200"/>
          </a:p>
        </p:txBody>
      </p:sp>
      <p:sp>
        <p:nvSpPr>
          <p:cNvPr id="4" name="圆角矩形标注 3"/>
          <p:cNvSpPr/>
          <p:nvPr>
            <p:custDataLst>
              <p:tags r:id="rId9"/>
            </p:custDataLst>
          </p:nvPr>
        </p:nvSpPr>
        <p:spPr>
          <a:xfrm>
            <a:off x="4463415" y="5775325"/>
            <a:ext cx="723900" cy="339725"/>
          </a:xfrm>
          <a:prstGeom prst="wedgeRoundRectCallout">
            <a:avLst>
              <a:gd name="adj1" fmla="val 60877"/>
              <a:gd name="adj2" fmla="val -2341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CCD1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31" name="圆角矩形标注 30"/>
          <p:cNvSpPr/>
          <p:nvPr>
            <p:custDataLst>
              <p:tags r:id="rId10"/>
            </p:custDataLst>
          </p:nvPr>
        </p:nvSpPr>
        <p:spPr>
          <a:xfrm>
            <a:off x="5514340" y="5775325"/>
            <a:ext cx="582295" cy="339090"/>
          </a:xfrm>
          <a:prstGeom prst="wedgeRoundRectCallout">
            <a:avLst>
              <a:gd name="adj1" fmla="val 45747"/>
              <a:gd name="adj2" fmla="val -3513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光电感应</a:t>
            </a:r>
            <a:endParaRPr lang="zh-CN" sz="1200"/>
          </a:p>
        </p:txBody>
      </p:sp>
      <p:sp>
        <p:nvSpPr>
          <p:cNvPr id="6" name="圆角矩形标注 5"/>
          <p:cNvSpPr/>
          <p:nvPr>
            <p:custDataLst>
              <p:tags r:id="rId11"/>
            </p:custDataLst>
          </p:nvPr>
        </p:nvSpPr>
        <p:spPr>
          <a:xfrm>
            <a:off x="6339205" y="5775325"/>
            <a:ext cx="525145" cy="339725"/>
          </a:xfrm>
          <a:prstGeom prst="wedgeRoundRectCallout">
            <a:avLst>
              <a:gd name="adj1" fmla="val -47460"/>
              <a:gd name="adj2" fmla="val -4255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导向</a:t>
            </a:r>
            <a:endParaRPr lang="zh-CN" sz="1200"/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0695" y="952500"/>
            <a:ext cx="10912475" cy="5303520"/>
            <a:chOff x="1095" y="1773"/>
            <a:chExt cx="17185" cy="8352"/>
          </a:xfrm>
        </p:grpSpPr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1095" y="1773"/>
              <a:ext cx="8380" cy="835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实验室与现场差异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评估报告由实验室测试所得，成像效果可能与现场实际成像效果存在一定程度的差异。正式上线使用前，建议先在产线设备上进行测试，待检测系统稳定后再上线使用。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光学系统适用范围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影像系统的光学打光系统是根据待检测产品的缺陷项目进行定制的，对于其要求以外的缺陷项目的特征显现并不一定适用，故无法兼容技术要求以外的检测需求。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三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视觉精度干扰因素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视觉检测精度是相对于固定的检测区域而言，如若在使用过程中人为的扩大或缩小实际检测区域的范围，将导致影像系统的检测精度发生相应的变化。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四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软件检测适用范围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影像系统的检测工具是依据不同产品、不同检测要求以及产线生产人员的使用习惯进行开发的，属于定制化。因此，在系统上线稳定使用后，为保证系统检测的准确性、稳定性，我司不建议临时增加或更改已经确定的缺陷检项目、位置等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9900" y="1773"/>
              <a:ext cx="8380" cy="835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五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影像系统适用范围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该系统仅能够适用于现场所提供样品的检测，如后续在使用的过程中待测产品的外形尺寸、结构、材质与所提供的实验测试样件不一致时，我司无法保证其产品的最终检出率，若需变更优化，费用由贵司承担。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六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现场工作环境要求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无粉尘、无油污、无腐蚀性物质、无强光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(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如阳光或白炽灯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)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七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通讯协议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我司视觉通信协议为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:IO(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二入八出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),TCP/IP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自由协议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,232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串口通讯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,ModbusTCP/IP/RTU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八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服务调试范围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1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针对兼容型号、尺寸较多的项目，我司仅提供 1-2 种产品调试服务，并以此作为验收标准，其余的兼容型号，我司提供技术培训，由客户自行调试。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l">
                <a:lnSpc>
                  <a:spcPct val="130000"/>
                </a:lnSpc>
              </a:pP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40893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938530"/>
                <a:gridCol w="2705100"/>
                <a:gridCol w="1144905"/>
                <a:gridCol w="1560830"/>
                <a:gridCol w="27051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铜管直径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检测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直线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距离</a:t>
                      </a:r>
                      <a:endParaRPr lang="zh-CN" altLang="en-US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1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检测类型：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铜管直径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检测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原原图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原图放大图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处理放大图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分析总结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sz="1400" dirty="0" smtClean="0">
                          <a:effectLst/>
                          <a:sym typeface="+mn-ea"/>
                        </a:rPr>
                        <a:t>铜管直径检测</a:t>
                      </a:r>
                      <a:r>
                        <a:rPr lang="en-US" altLang="zh-CN" sz="1400" dirty="0" smtClean="0">
                          <a:effectLst/>
                          <a:sym typeface="+mn-ea"/>
                        </a:rPr>
                        <a:t>--</a:t>
                      </a:r>
                      <a:r>
                        <a:rPr lang="zh-CN" altLang="en-US" sz="1400" dirty="0" smtClean="0">
                          <a:effectLst/>
                          <a:sym typeface="+mn-ea"/>
                        </a:rPr>
                        <a:t>可行</a:t>
                      </a:r>
                      <a:endParaRPr lang="zh-CN" altLang="en-US" sz="1400" dirty="0" smtClean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53160" y="2293620"/>
            <a:ext cx="7089775" cy="39846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40893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938530"/>
                <a:gridCol w="2705100"/>
                <a:gridCol w="1144905"/>
                <a:gridCol w="1560830"/>
                <a:gridCol w="27051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产品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方正粗黑宋简体" panose="02000000000000000000" pitchFamily="2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分类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AI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lang="en-US" altLang="zh-CN" sz="1600" b="1" dirty="0">
                          <a:highlight>
                            <a:srgbClr val="FFFF00"/>
                          </a:highlight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1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检测类型：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异物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检测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原原图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原图放大图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处理放大图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分析总结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sz="1400" dirty="0" smtClean="0">
                          <a:effectLst/>
                          <a:sym typeface="+mn-ea"/>
                        </a:rPr>
                        <a:t>通过检测管状的尺寸进行判断产品</a:t>
                      </a:r>
                      <a:r>
                        <a:rPr lang="zh-CN" sz="1400" dirty="0" smtClean="0">
                          <a:effectLst/>
                          <a:sym typeface="+mn-ea"/>
                        </a:rPr>
                        <a:t>类型</a:t>
                      </a:r>
                      <a:endParaRPr lang="zh-CN" sz="1400" dirty="0" smtClean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3405" y="2524125"/>
            <a:ext cx="3989705" cy="2148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70425" y="2524125"/>
            <a:ext cx="3909695" cy="21488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45945" y="4932045"/>
            <a:ext cx="1226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产品</a:t>
            </a:r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5794375" y="5059045"/>
            <a:ext cx="1226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产品</a:t>
            </a:r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FULL_TEXT_BEAUTIFY_COPY_ID" val="1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7.xml><?xml version="1.0" encoding="utf-8"?>
<p:tagLst xmlns:p="http://schemas.openxmlformats.org/presentationml/2006/main">
  <p:tag name="KSO_WM_FULL_TEXT_BEAUTIFY_COPY_ID" val="3"/>
</p:tagLst>
</file>

<file path=ppt/tags/tag108.xml><?xml version="1.0" encoding="utf-8"?>
<p:tagLst xmlns:p="http://schemas.openxmlformats.org/presentationml/2006/main">
  <p:tag name="KSO_WM_FULL_TEXT_BEAUTIFY_COPY_ID" val="10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1.xml><?xml version="1.0" encoding="utf-8"?>
<p:tagLst xmlns:p="http://schemas.openxmlformats.org/presentationml/2006/main">
  <p:tag name="KSO_WM_FULL_TEXT_BEAUTIFY_COPY_ID" val="3"/>
</p:tagLst>
</file>

<file path=ppt/tags/tag112.xml><?xml version="1.0" encoding="utf-8"?>
<p:tagLst xmlns:p="http://schemas.openxmlformats.org/presentationml/2006/main">
  <p:tag name="KSO_WM_FULL_TEXT_BEAUTIFY_COPY_ID" val="10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2.xml><?xml version="1.0" encoding="utf-8"?>
<p:tagLst xmlns:p="http://schemas.openxmlformats.org/presentationml/2006/main">
  <p:tag name="KSO_WM_FULL_TEXT_BEAUTIFY_COPY_ID" val="3"/>
</p:tagLst>
</file>

<file path=ppt/tags/tag123.xml><?xml version="1.0" encoding="utf-8"?>
<p:tagLst xmlns:p="http://schemas.openxmlformats.org/presentationml/2006/main">
  <p:tag name="KSO_WM_FULL_TEXT_BEAUTIFY_COPY_ID" val="10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7.xml><?xml version="1.0" encoding="utf-8"?>
<p:tagLst xmlns:p="http://schemas.openxmlformats.org/presentationml/2006/main">
  <p:tag name="KSO_WM_FULL_TEXT_BEAUTIFY_COPY_ID" val="3"/>
</p:tagLst>
</file>

<file path=ppt/tags/tag128.xml><?xml version="1.0" encoding="utf-8"?>
<p:tagLst xmlns:p="http://schemas.openxmlformats.org/presentationml/2006/main">
  <p:tag name="KSO_WM_FULL_TEXT_BEAUTIFY_COPY_ID" val="10"/>
</p:tagLst>
</file>

<file path=ppt/tags/tag129.xml><?xml version="1.0" encoding="utf-8"?>
<p:tagLst xmlns:p="http://schemas.openxmlformats.org/presentationml/2006/main">
  <p:tag name="KSO_WM_UNIT_TABLE_BEAUTIFY" val="smartTable{254f75b9-3a8a-4893-adac-adac7e9f1333}"/>
  <p:tag name="TABLE_ENDDRAG_ORIGIN_RECT" val="852*425"/>
  <p:tag name="TABLE_ENDDRAG_RECT" val="45*57*852*42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2.xml><?xml version="1.0" encoding="utf-8"?>
<p:tagLst xmlns:p="http://schemas.openxmlformats.org/presentationml/2006/main">
  <p:tag name="KSO_WM_FULL_TEXT_BEAUTIFY_COPY_ID" val="3"/>
</p:tagLst>
</file>

<file path=ppt/tags/tag133.xml><?xml version="1.0" encoding="utf-8"?>
<p:tagLst xmlns:p="http://schemas.openxmlformats.org/presentationml/2006/main">
  <p:tag name="KSO_WM_FULL_TEXT_BEAUTIFY_COPY_ID" val="10"/>
</p:tagLst>
</file>

<file path=ppt/tags/tag134.xml><?xml version="1.0" encoding="utf-8"?>
<p:tagLst xmlns:p="http://schemas.openxmlformats.org/presentationml/2006/main">
  <p:tag name="KSO_WM_UNIT_TABLE_BEAUTIFY" val="smartTable{b364471e-7929-49bd-ab25-fc35a70fc4a2}"/>
  <p:tag name="TABLE_ENDDRAG_ORIGIN_RECT" val="852*425"/>
  <p:tag name="TABLE_ENDDRAG_RECT" val="45*57*852*425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9.xml><?xml version="1.0" encoding="utf-8"?>
<p:tagLst xmlns:p="http://schemas.openxmlformats.org/presentationml/2006/main">
  <p:tag name="KSO_WM_FULL_TEXT_BEAUTIFY_COPY_ID" val="3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FULL_TEXT_BEAUTIFY_COPY_ID" val="10"/>
</p:tagLst>
</file>

<file path=ppt/tags/tag141.xml><?xml version="1.0" encoding="utf-8"?>
<p:tagLst xmlns:p="http://schemas.openxmlformats.org/presentationml/2006/main">
  <p:tag name="KSO_WM_UNIT_TABLE_BEAUTIFY" val="smartTable{0c5ddfb6-9baa-440e-a7af-c8811729fb9e}"/>
  <p:tag name="TABLE_ENDDRAG_ORIGIN_RECT" val="852*425"/>
  <p:tag name="TABLE_ENDDRAG_RECT" val="45*57*852*425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6.xml><?xml version="1.0" encoding="utf-8"?>
<p:tagLst xmlns:p="http://schemas.openxmlformats.org/presentationml/2006/main">
  <p:tag name="KSO_WM_FULL_TEXT_BEAUTIFY_COPY_ID" val="3"/>
</p:tagLst>
</file>

<file path=ppt/tags/tag147.xml><?xml version="1.0" encoding="utf-8"?>
<p:tagLst xmlns:p="http://schemas.openxmlformats.org/presentationml/2006/main">
  <p:tag name="KSO_WM_FULL_TEXT_BEAUTIFY_COPY_ID" val="10"/>
</p:tagLst>
</file>

<file path=ppt/tags/tag148.xml><?xml version="1.0" encoding="utf-8"?>
<p:tagLst xmlns:p="http://schemas.openxmlformats.org/presentationml/2006/main">
  <p:tag name="KSO_WM_UNIT_TABLE_BEAUTIFY" val="smartTable{565bf762-6866-4b53-a40b-af428981ee1f}"/>
  <p:tag name="TABLE_ENDDRAG_ORIGIN_RECT" val="852*425"/>
  <p:tag name="TABLE_ENDDRAG_RECT" val="45*57*852*425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53.xml><?xml version="1.0" encoding="utf-8"?>
<p:tagLst xmlns:p="http://schemas.openxmlformats.org/presentationml/2006/main">
  <p:tag name="KSO_WM_FULL_TEXT_BEAUTIFY_COPY_ID" val="3"/>
</p:tagLst>
</file>

<file path=ppt/tags/tag154.xml><?xml version="1.0" encoding="utf-8"?>
<p:tagLst xmlns:p="http://schemas.openxmlformats.org/presentationml/2006/main">
  <p:tag name="KSO_WM_FULL_TEXT_BEAUTIFY_COPY_ID" val="10"/>
</p:tagLst>
</file>

<file path=ppt/tags/tag155.xml><?xml version="1.0" encoding="utf-8"?>
<p:tagLst xmlns:p="http://schemas.openxmlformats.org/presentationml/2006/main">
  <p:tag name="KSO_WM_UNIT_TABLE_BEAUTIFY" val="smartTable{587ac918-72af-4ef8-9311-e9d00a7659c2}"/>
  <p:tag name="TABLE_ENDDRAG_ORIGIN_RECT" val="787*430"/>
  <p:tag name="TABLE_ENDDRAG_RECT" val="70*67*787*430"/>
</p:tagLst>
</file>

<file path=ppt/tags/tag15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57.xml><?xml version="1.0" encoding="utf-8"?>
<p:tagLst xmlns:p="http://schemas.openxmlformats.org/presentationml/2006/main">
  <p:tag name="KSO_WM_FULL_TEXT_BEAUTIFY_COPY_ID" val="3"/>
</p:tagLst>
</file>

<file path=ppt/tags/tag158.xml><?xml version="1.0" encoding="utf-8"?>
<p:tagLst xmlns:p="http://schemas.openxmlformats.org/presentationml/2006/main">
  <p:tag name="KSO_WM_UNIT_TABLE_BEAUTIFY" val="smartTable{435d5586-164b-4136-a138-d0589fdf5982}"/>
  <p:tag name="TABLE_ENDDRAG_ORIGIN_RECT" val="852*426"/>
  <p:tag name="TABLE_ENDDRAG_RECT" val="53*67*852*426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74.xml><?xml version="1.0" encoding="utf-8"?>
<p:tagLst xmlns:p="http://schemas.openxmlformats.org/presentationml/2006/main">
  <p:tag name="KSO_WM_FULL_TEXT_BEAUTIFY_COPY_ID" val="3"/>
</p:tagLst>
</file>

<file path=ppt/tags/tag175.xml><?xml version="1.0" encoding="utf-8"?>
<p:tagLst xmlns:p="http://schemas.openxmlformats.org/presentationml/2006/main">
  <p:tag name="KSO_WM_UNIT_TABLE_BEAUTIFY" val="smartTable{034699af-cf61-424d-9c25-576e7ca41ce9}"/>
  <p:tag name="TABLE_ENDDRAG_ORIGIN_RECT" val="852*426"/>
  <p:tag name="TABLE_ENDDRAG_RECT" val="53*67*852*426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92.xml><?xml version="1.0" encoding="utf-8"?>
<p:tagLst xmlns:p="http://schemas.openxmlformats.org/presentationml/2006/main">
  <p:tag name="KSO_WM_FULL_TEXT_BEAUTIFY_COPY_ID" val="3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9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96.xml><?xml version="1.0" encoding="utf-8"?>
<p:tagLst xmlns:p="http://schemas.openxmlformats.org/presentationml/2006/main">
  <p:tag name="COMMONDATA" val="eyJoZGlkIjoiY2ZjMWUzZmViYTEwYjYyMGRhMWM2OWExMjY2ODkzMjIifQ=="/>
  <p:tag name="KSO_WPP_MARK_KEY" val="88259b0d-3fad-4187-9d1d-537aa91153b1"/>
  <p:tag name="commondata" val="eyJoZGlkIjoiNTQwZmI4YTliYzc1OGM5MGJkYzZhODhjODY1MDE4ZjEifQ==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7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FULL_TEXT_BEAUTIFY_COPY_ID" val="17"/>
</p:tagLst>
</file>

<file path=ppt/tags/tag76.xml><?xml version="1.0" encoding="utf-8"?>
<p:tagLst xmlns:p="http://schemas.openxmlformats.org/presentationml/2006/main">
  <p:tag name="KSO_WM_FULL_TEXT_BEAUTIFY_COPY_ID" val="10"/>
</p:tagLst>
</file>

<file path=ppt/tags/tag77.xml><?xml version="1.0" encoding="utf-8"?>
<p:tagLst xmlns:p="http://schemas.openxmlformats.org/presentationml/2006/main">
  <p:tag name="KSO_WM_FULL_TEXT_BEAUTIFY_COPY_ID" val="17"/>
</p:tagLst>
</file>

<file path=ppt/tags/tag78.xml><?xml version="1.0" encoding="utf-8"?>
<p:tagLst xmlns:p="http://schemas.openxmlformats.org/presentationml/2006/main">
  <p:tag name="KSO_WM_FULL_TEXT_BEAUTIFY_COPY_ID" val="17"/>
</p:tagLst>
</file>

<file path=ppt/tags/tag79.xml><?xml version="1.0" encoding="utf-8"?>
<p:tagLst xmlns:p="http://schemas.openxmlformats.org/presentationml/2006/main">
  <p:tag name="KSO_WM_FULL_TEXT_BEAUTIFY_COPY_ID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FULL_TEXT_BEAUTIFY_COPY_ID" val="17"/>
</p:tagLst>
</file>

<file path=ppt/tags/tag81.xml><?xml version="1.0" encoding="utf-8"?>
<p:tagLst xmlns:p="http://schemas.openxmlformats.org/presentationml/2006/main">
  <p:tag name="KSO_WM_FULL_TEXT_BEAUTIFY_COPY_ID" val="17"/>
</p:tagLst>
</file>

<file path=ppt/tags/tag82.xml><?xml version="1.0" encoding="utf-8"?>
<p:tagLst xmlns:p="http://schemas.openxmlformats.org/presentationml/2006/main">
  <p:tag name="KSO_WM_FULL_TEXT_BEAUTIFY_COPY_ID" val="10"/>
</p:tagLst>
</file>

<file path=ppt/tags/tag83.xml><?xml version="1.0" encoding="utf-8"?>
<p:tagLst xmlns:p="http://schemas.openxmlformats.org/presentationml/2006/main">
  <p:tag name="KSO_WM_FULL_TEXT_BEAUTIFY_COPY_ID" val="17"/>
</p:tagLst>
</file>

<file path=ppt/tags/tag84.xml><?xml version="1.0" encoding="utf-8"?>
<p:tagLst xmlns:p="http://schemas.openxmlformats.org/presentationml/2006/main">
  <p:tag name="KSO_WM_FULL_TEXT_BEAUTIFY_COPY_ID" val="17"/>
</p:tagLst>
</file>

<file path=ppt/tags/tag85.xml><?xml version="1.0" encoding="utf-8"?>
<p:tagLst xmlns:p="http://schemas.openxmlformats.org/presentationml/2006/main">
  <p:tag name="KSO_WM_FULL_TEXT_BEAUTIFY_COPY_ID" val="10"/>
</p:tagLst>
</file>

<file path=ppt/tags/tag86.xml><?xml version="1.0" encoding="utf-8"?>
<p:tagLst xmlns:p="http://schemas.openxmlformats.org/presentationml/2006/main">
  <p:tag name="KSO_WM_FULL_TEXT_BEAUTIFY_COPY_ID" val="17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FULL_TEXT_BEAUTIFY_COPY_ID" val="10"/>
</p:tagLst>
</file>

<file path=ppt/tags/tag89.xml><?xml version="1.0" encoding="utf-8"?>
<p:tagLst xmlns:p="http://schemas.openxmlformats.org/presentationml/2006/main">
  <p:tag name="KSO_WM_FULL_TEXT_BEAUTIFY_COPY_ID" val="1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3.xml><?xml version="1.0" encoding="utf-8"?>
<p:tagLst xmlns:p="http://schemas.openxmlformats.org/presentationml/2006/main">
  <p:tag name="KSO_WM_FULL_TEXT_BEAUTIFY_COPY_ID" val="3"/>
</p:tagLst>
</file>

<file path=ppt/tags/tag94.xml><?xml version="1.0" encoding="utf-8"?>
<p:tagLst xmlns:p="http://schemas.openxmlformats.org/presentationml/2006/main">
  <p:tag name="KSO_WM_UNIT_TABLE_BEAUTIFY" val="smartTable{84f5502c-488e-4545-8ae4-45e98d16357d}"/>
  <p:tag name="TABLE_ENDDRAG_ORIGIN_RECT" val="837*426"/>
  <p:tag name="TABLE_ENDDRAG_RECT" val="61*71*837*427"/>
</p:tagLst>
</file>

<file path=ppt/tags/tag9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6.xml><?xml version="1.0" encoding="utf-8"?>
<p:tagLst xmlns:p="http://schemas.openxmlformats.org/presentationml/2006/main">
  <p:tag name="KSO_WM_FULL_TEXT_BEAUTIFY_COPY_ID" val="3"/>
</p:tagLst>
</file>

<file path=ppt/tags/tag97.xml><?xml version="1.0" encoding="utf-8"?>
<p:tagLst xmlns:p="http://schemas.openxmlformats.org/presentationml/2006/main">
  <p:tag name="KSO_WM_FULL_TEXT_BEAUTIFY_COPY_ID" val="10"/>
</p:tagLst>
</file>

<file path=ppt/tags/tag98.xml><?xml version="1.0" encoding="utf-8"?>
<p:tagLst xmlns:p="http://schemas.openxmlformats.org/presentationml/2006/main">
  <p:tag name="KSO_WM_UNIT_PLACING_PICTURE_USER_VIEWPORT" val="{&quot;height&quot;:7261,&quot;width&quot;:5971}"/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2604</Words>
  <Application>WPS 演示</Application>
  <PresentationFormat>宽屏</PresentationFormat>
  <Paragraphs>587</Paragraphs>
  <Slides>16</Slides>
  <Notes>3</Notes>
  <HiddenSlides>0</HiddenSlides>
  <MMClips>2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16</vt:i4>
      </vt:variant>
    </vt:vector>
  </HeadingPairs>
  <TitlesOfParts>
    <vt:vector size="44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思源黑体 CN Medium</vt:lpstr>
      <vt:lpstr>思源黑体 CN Normal</vt:lpstr>
      <vt:lpstr>汉仪雅酷黑 75W</vt:lpstr>
      <vt:lpstr>阿里巴巴普惠体 Heavy</vt:lpstr>
      <vt:lpstr>仿宋</vt:lpstr>
      <vt:lpstr>等线</vt:lpstr>
      <vt:lpstr>新宋体</vt:lpstr>
      <vt:lpstr>Helvetica Neue</vt:lpstr>
      <vt:lpstr>方正粗黑宋简体</vt:lpstr>
      <vt:lpstr>Helvetica Neue Light</vt:lpstr>
      <vt:lpstr>Arial Unicode MS</vt:lpstr>
      <vt:lpstr>等线 Light</vt:lpstr>
      <vt:lpstr>Calibri</vt:lpstr>
      <vt:lpstr>Office 主题​​</vt:lpstr>
      <vt:lpstr>自定义设计方案</vt:lpstr>
      <vt:lpstr>3_Office 主题​​</vt:lpstr>
      <vt:lpstr>5_Office 主题​​</vt:lpstr>
      <vt:lpstr>7_Office 主题​​</vt:lpstr>
      <vt:lpstr>1_Office 主题​​</vt:lpstr>
      <vt:lpstr>2_Office 主题​​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620</cp:revision>
  <dcterms:created xsi:type="dcterms:W3CDTF">2019-11-19T13:27:00Z</dcterms:created>
  <dcterms:modified xsi:type="dcterms:W3CDTF">2024-03-22T10:08:05Z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301DF0495CCF49028A95BF50B6391E8D_13</vt:lpwstr>
  </property>
</Properties>
</file>