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6" r:id="rId5"/>
    <p:sldMasterId id="2147483699" r:id="rId6"/>
    <p:sldMasterId id="2147483713" r:id="rId7"/>
    <p:sldMasterId id="2147483726" r:id="rId8"/>
    <p:sldMasterId id="2147483739" r:id="rId9"/>
    <p:sldMasterId id="2147483752" r:id="rId10"/>
  </p:sldMasterIdLst>
  <p:notesMasterIdLst>
    <p:notesMasterId r:id="rId12"/>
  </p:notesMasterIdLst>
  <p:handoutMasterIdLst>
    <p:handoutMasterId r:id="rId30"/>
  </p:handoutMasterIdLst>
  <p:sldIdLst>
    <p:sldId id="2772" r:id="rId11"/>
    <p:sldId id="2716" r:id="rId13"/>
    <p:sldId id="2707" r:id="rId14"/>
    <p:sldId id="2784" r:id="rId15"/>
    <p:sldId id="2895" r:id="rId16"/>
    <p:sldId id="2918" r:id="rId17"/>
    <p:sldId id="2919" r:id="rId18"/>
    <p:sldId id="2775" r:id="rId19"/>
    <p:sldId id="2890" r:id="rId20"/>
    <p:sldId id="2787" r:id="rId21"/>
    <p:sldId id="2891" r:id="rId22"/>
    <p:sldId id="2711" r:id="rId23"/>
    <p:sldId id="2712" r:id="rId24"/>
    <p:sldId id="2879" r:id="rId25"/>
    <p:sldId id="2898" r:id="rId26"/>
    <p:sldId id="2901" r:id="rId27"/>
    <p:sldId id="2777" r:id="rId28"/>
    <p:sldId id="2757" r:id="rId29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1224284-8750-4B8F-B9C2-B60B62C70E6B}">
          <p14:sldIdLst>
            <p14:sldId id="2772"/>
            <p14:sldId id="2716"/>
            <p14:sldId id="2707"/>
            <p14:sldId id="2784"/>
          </p14:sldIdLst>
        </p14:section>
        <p14:section name="测试分析" id="{1A199168-1D3F-4F68-BF84-5CD6BF303D59}">
          <p14:sldIdLst>
            <p14:sldId id="2895"/>
            <p14:sldId id="2918"/>
            <p14:sldId id="2919"/>
          </p14:sldIdLst>
        </p14:section>
        <p14:section name="总结" id="{8B2990B1-E969-455D-915B-8821F8DE1522}">
          <p14:sldIdLst>
            <p14:sldId id="2775"/>
            <p14:sldId id="2890"/>
            <p14:sldId id="2787"/>
            <p14:sldId id="2891"/>
            <p14:sldId id="2711"/>
            <p14:sldId id="2712"/>
            <p14:sldId id="2879"/>
            <p14:sldId id="2898"/>
            <p14:sldId id="2901"/>
            <p14:sldId id="2777"/>
            <p14:sldId id="2757"/>
          </p14:sldIdLst>
        </p14:section>
        <p14:section name="无标题节" id="{4AFB3A38-0D32-418E-8468-E6A7803A917B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Author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7AB78"/>
    <a:srgbClr val="E7E6E6"/>
    <a:srgbClr val="ED7D31"/>
    <a:srgbClr val="F37A29"/>
    <a:srgbClr val="D6680F"/>
    <a:srgbClr val="BF835A"/>
    <a:srgbClr val="FF9900"/>
    <a:srgbClr val="333F5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" autoAdjust="0"/>
    <p:restoredTop sz="88643" autoAdjust="0"/>
  </p:normalViewPr>
  <p:slideViewPr>
    <p:cSldViewPr snapToGrid="0">
      <p:cViewPr varScale="1">
        <p:scale>
          <a:sx n="78" d="100"/>
          <a:sy n="78" d="100"/>
        </p:scale>
        <p:origin x="1195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3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5" Type="http://schemas.openxmlformats.org/officeDocument/2006/relationships/tags" Target="tags/tag143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0" Type="http://schemas.openxmlformats.org/officeDocument/2006/relationships/slide" Target="slides/slide9.xml"/><Relationship Id="rId2" Type="http://schemas.openxmlformats.org/officeDocument/2006/relationships/theme" Target="theme/theme1.xml"/><Relationship Id="rId19" Type="http://schemas.openxmlformats.org/officeDocument/2006/relationships/slide" Target="slides/slide8.xml"/><Relationship Id="rId18" Type="http://schemas.openxmlformats.org/officeDocument/2006/relationships/slide" Target="slides/slide7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3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博视源企业宣传画册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博视源企业宣传画册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jpeg"/><Relationship Id="rId6" Type="http://schemas.openxmlformats.org/officeDocument/2006/relationships/image" Target="../media/image7.sv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66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jpeg"/><Relationship Id="rId6" Type="http://schemas.openxmlformats.org/officeDocument/2006/relationships/image" Target="../media/image7.sv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69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jpeg"/><Relationship Id="rId6" Type="http://schemas.openxmlformats.org/officeDocument/2006/relationships/image" Target="../media/image7.sv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2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jpeg"/><Relationship Id="rId6" Type="http://schemas.openxmlformats.org/officeDocument/2006/relationships/image" Target="../media/image7.sv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8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jpeg"/><Relationship Id="rId6" Type="http://schemas.openxmlformats.org/officeDocument/2006/relationships/image" Target="../media/image7.sv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jpeg"/><Relationship Id="rId6" Type="http://schemas.openxmlformats.org/officeDocument/2006/relationships/image" Target="../media/image7.sv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8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jpeg"/><Relationship Id="rId6" Type="http://schemas.openxmlformats.org/officeDocument/2006/relationships/image" Target="../media/image7.sv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84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jpeg"/><Relationship Id="rId6" Type="http://schemas.openxmlformats.org/officeDocument/2006/relationships/image" Target="../media/image7.sv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87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4000"/>
            <a:chOff x="7001" y="10215"/>
            <a:chExt cx="4606" cy="400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756" cy="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4000"/>
            <a:chOff x="7001" y="10215"/>
            <a:chExt cx="4606" cy="400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756" cy="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4000"/>
            <a:chOff x="7001" y="10215"/>
            <a:chExt cx="4606" cy="400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4000"/>
            <a:chOff x="7001" y="10215"/>
            <a:chExt cx="4606" cy="400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756" cy="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2023-02-18</a:t>
            </a: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695325" y="323215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404040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项目使用注意事项</a:t>
            </a:r>
            <a:endParaRPr lang="zh-CN" altLang="en-US" sz="2800">
              <a:solidFill>
                <a:srgbClr val="404040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r>
              <a:rPr sz="1200">
                <a:solidFill>
                  <a:srgbClr val="404040">
                    <a:alpha val="7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Project </a:t>
            </a:r>
            <a:r>
              <a:rPr lang="en-US" sz="1200">
                <a:solidFill>
                  <a:srgbClr val="404040">
                    <a:alpha val="7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U</a:t>
            </a:r>
            <a:r>
              <a:rPr sz="1200">
                <a:solidFill>
                  <a:srgbClr val="404040">
                    <a:alpha val="7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sage</a:t>
            </a:r>
            <a:r>
              <a:rPr lang="en-US" sz="1200">
                <a:solidFill>
                  <a:srgbClr val="404040">
                    <a:alpha val="7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 P</a:t>
            </a:r>
            <a:r>
              <a:rPr sz="1200">
                <a:solidFill>
                  <a:srgbClr val="404040">
                    <a:alpha val="7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recautions</a:t>
            </a:r>
            <a:endParaRPr sz="1200">
              <a:solidFill>
                <a:srgbClr val="404040">
                  <a:alpha val="70000"/>
                </a:srgbClr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6" name="矩形 5"/>
          <p:cNvSpPr/>
          <p:nvPr userDrawn="1">
            <p:custDataLst>
              <p:tags r:id="rId3"/>
            </p:custDataLst>
          </p:nvPr>
        </p:nvSpPr>
        <p:spPr>
          <a:xfrm>
            <a:off x="299085" y="6460490"/>
            <a:ext cx="11447145" cy="386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</a:pPr>
            <a:r>
              <a:rPr lang="zh-CN" altLang="en-US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厦门博视源机器视觉技术有限公司</a:t>
            </a:r>
            <a:r>
              <a:rPr lang="en-US" altLang="zh-CN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 </a:t>
            </a:r>
            <a:r>
              <a:rPr lang="zh-CN" altLang="en-US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丨</a:t>
            </a:r>
            <a:r>
              <a:rPr lang="en-US" altLang="zh-CN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 </a:t>
            </a:r>
            <a:r>
              <a:rPr lang="zh-CN" altLang="en-US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销售热线：</a:t>
            </a:r>
            <a:r>
              <a:rPr lang="en-US" altLang="zh-CN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0086-592-6077810     </a:t>
            </a:r>
            <a:r>
              <a:rPr lang="zh-CN" altLang="en-US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丨</a:t>
            </a:r>
            <a:r>
              <a:rPr lang="en-US" altLang="zh-CN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 </a:t>
            </a:r>
            <a:r>
              <a:rPr lang="zh-CN" altLang="en-US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企业官网：</a:t>
            </a:r>
            <a:r>
              <a:rPr lang="en-US" altLang="zh-CN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www.xmbsy.net     </a:t>
            </a:r>
            <a:r>
              <a:rPr lang="zh-CN" altLang="en-US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丨</a:t>
            </a:r>
            <a:r>
              <a:rPr lang="en-US" altLang="zh-CN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</a:t>
            </a:r>
            <a:endParaRPr lang="zh-CN" altLang="en-US" sz="1200">
              <a:solidFill>
                <a:srgbClr val="404040">
                  <a:alpha val="20000"/>
                </a:srgb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2" name="任意多边形 1"/>
          <p:cNvSpPr/>
          <p:nvPr userDrawn="1">
            <p:custDataLst>
              <p:tags r:id="rId4"/>
            </p:custDataLst>
          </p:nvPr>
        </p:nvSpPr>
        <p:spPr>
          <a:xfrm>
            <a:off x="155575" y="313690"/>
            <a:ext cx="384810" cy="689610"/>
          </a:xfrm>
          <a:custGeom>
            <a:avLst/>
            <a:gdLst>
              <a:gd name="connsiteX0" fmla="*/ 0 w 384775"/>
              <a:gd name="connsiteY0" fmla="*/ 0 h 1014413"/>
              <a:gd name="connsiteX1" fmla="*/ 384775 w 384775"/>
              <a:gd name="connsiteY1" fmla="*/ 0 h 1014413"/>
              <a:gd name="connsiteX2" fmla="*/ 384775 w 384775"/>
              <a:gd name="connsiteY2" fmla="*/ 168608 h 1014413"/>
              <a:gd name="connsiteX3" fmla="*/ 336678 w 384775"/>
              <a:gd name="connsiteY3" fmla="*/ 168608 h 1014413"/>
              <a:gd name="connsiteX4" fmla="*/ 336678 w 384775"/>
              <a:gd name="connsiteY4" fmla="*/ 48097 h 1014413"/>
              <a:gd name="connsiteX5" fmla="*/ 48097 w 384775"/>
              <a:gd name="connsiteY5" fmla="*/ 48097 h 1014413"/>
              <a:gd name="connsiteX6" fmla="*/ 48097 w 384775"/>
              <a:gd name="connsiteY6" fmla="*/ 966316 h 1014413"/>
              <a:gd name="connsiteX7" fmla="*/ 336678 w 384775"/>
              <a:gd name="connsiteY7" fmla="*/ 966316 h 1014413"/>
              <a:gd name="connsiteX8" fmla="*/ 336678 w 384775"/>
              <a:gd name="connsiteY8" fmla="*/ 845804 h 1014413"/>
              <a:gd name="connsiteX9" fmla="*/ 384775 w 384775"/>
              <a:gd name="connsiteY9" fmla="*/ 845804 h 1014413"/>
              <a:gd name="connsiteX10" fmla="*/ 384775 w 384775"/>
              <a:gd name="connsiteY10" fmla="*/ 1014413 h 1014413"/>
              <a:gd name="connsiteX11" fmla="*/ 0 w 384775"/>
              <a:gd name="connsiteY11" fmla="*/ 1014413 h 101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4775" h="1014413">
                <a:moveTo>
                  <a:pt x="0" y="0"/>
                </a:moveTo>
                <a:lnTo>
                  <a:pt x="384775" y="0"/>
                </a:lnTo>
                <a:lnTo>
                  <a:pt x="384775" y="168608"/>
                </a:lnTo>
                <a:lnTo>
                  <a:pt x="336678" y="168608"/>
                </a:lnTo>
                <a:lnTo>
                  <a:pt x="336678" y="48097"/>
                </a:lnTo>
                <a:lnTo>
                  <a:pt x="48097" y="48097"/>
                </a:lnTo>
                <a:lnTo>
                  <a:pt x="48097" y="966316"/>
                </a:lnTo>
                <a:lnTo>
                  <a:pt x="336678" y="966316"/>
                </a:lnTo>
                <a:lnTo>
                  <a:pt x="336678" y="845804"/>
                </a:lnTo>
                <a:lnTo>
                  <a:pt x="384775" y="845804"/>
                </a:lnTo>
                <a:lnTo>
                  <a:pt x="384775" y="1014413"/>
                </a:lnTo>
                <a:lnTo>
                  <a:pt x="0" y="1014413"/>
                </a:lnTo>
                <a:close/>
              </a:path>
            </a:pathLst>
          </a:custGeom>
          <a:solidFill>
            <a:srgbClr val="FF8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4000"/>
            <a:chOff x="7001" y="10215"/>
            <a:chExt cx="4606" cy="400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725" cy="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4000"/>
            <a:chOff x="7001" y="10215"/>
            <a:chExt cx="4606" cy="400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4000"/>
            <a:chOff x="7001" y="10215"/>
            <a:chExt cx="4606" cy="400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740" cy="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4000"/>
            <a:chOff x="7001" y="10215"/>
            <a:chExt cx="4606" cy="400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756" cy="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5.xml"/><Relationship Id="rId16" Type="http://schemas.openxmlformats.org/officeDocument/2006/relationships/tags" Target="../tags/tag64.xml"/><Relationship Id="rId15" Type="http://schemas.openxmlformats.org/officeDocument/2006/relationships/tags" Target="../tags/tag63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4" Type="http://schemas.openxmlformats.org/officeDocument/2006/relationships/theme" Target="../theme/theme5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0.xml"/><Relationship Id="rId7" Type="http://schemas.openxmlformats.org/officeDocument/2006/relationships/slideLayout" Target="../slideLayouts/slideLayout79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12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7.xml"/><Relationship Id="rId4" Type="http://schemas.openxmlformats.org/officeDocument/2006/relationships/tags" Target="../tags/tag125.xml"/><Relationship Id="rId3" Type="http://schemas.openxmlformats.org/officeDocument/2006/relationships/image" Target="../media/image13.png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7.xml"/><Relationship Id="rId4" Type="http://schemas.openxmlformats.org/officeDocument/2006/relationships/tags" Target="../tags/tag128.xml"/><Relationship Id="rId3" Type="http://schemas.openxmlformats.org/officeDocument/2006/relationships/image" Target="../media/image15.jpeg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3.xml"/><Relationship Id="rId2" Type="http://schemas.openxmlformats.org/officeDocument/2006/relationships/image" Target="../media/image18.jpeg"/><Relationship Id="rId1" Type="http://schemas.openxmlformats.org/officeDocument/2006/relationships/tags" Target="../tags/tag13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9.xml"/><Relationship Id="rId3" Type="http://schemas.openxmlformats.org/officeDocument/2006/relationships/tags" Target="../tags/tag135.xml"/><Relationship Id="rId2" Type="http://schemas.openxmlformats.org/officeDocument/2006/relationships/image" Target="../media/image19.jpeg"/><Relationship Id="rId1" Type="http://schemas.openxmlformats.org/officeDocument/2006/relationships/tags" Target="../tags/tag13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9.xml"/><Relationship Id="rId3" Type="http://schemas.openxmlformats.org/officeDocument/2006/relationships/tags" Target="../tags/tag137.xml"/><Relationship Id="rId2" Type="http://schemas.openxmlformats.org/officeDocument/2006/relationships/image" Target="../media/image20.jpeg"/><Relationship Id="rId1" Type="http://schemas.openxmlformats.org/officeDocument/2006/relationships/tags" Target="../tags/tag136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2.xml"/><Relationship Id="rId3" Type="http://schemas.openxmlformats.org/officeDocument/2006/relationships/tags" Target="../tags/tag139.xml"/><Relationship Id="rId2" Type="http://schemas.openxmlformats.org/officeDocument/2006/relationships/image" Target="../media/image21.jpeg"/><Relationship Id="rId1" Type="http://schemas.openxmlformats.org/officeDocument/2006/relationships/tags" Target="../tags/tag138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2.xml"/><Relationship Id="rId3" Type="http://schemas.openxmlformats.org/officeDocument/2006/relationships/tags" Target="../tags/tag141.xml"/><Relationship Id="rId2" Type="http://schemas.openxmlformats.org/officeDocument/2006/relationships/image" Target="../media/image22.jpeg"/><Relationship Id="rId1" Type="http://schemas.openxmlformats.org/officeDocument/2006/relationships/tags" Target="../tags/tag1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2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8.xml"/><Relationship Id="rId3" Type="http://schemas.openxmlformats.org/officeDocument/2006/relationships/image" Target="../media/image10.png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0.xml"/><Relationship Id="rId6" Type="http://schemas.openxmlformats.org/officeDocument/2006/relationships/tags" Target="../tags/tag10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1.xml"/><Relationship Id="rId6" Type="http://schemas.openxmlformats.org/officeDocument/2006/relationships/tags" Target="../tags/tag1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7" Type="http://schemas.openxmlformats.org/officeDocument/2006/relationships/tags" Target="../tags/tag11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7.xml"/><Relationship Id="rId4" Type="http://schemas.openxmlformats.org/officeDocument/2006/relationships/tags" Target="../tags/tag122.xml"/><Relationship Id="rId3" Type="http://schemas.openxmlformats.org/officeDocument/2006/relationships/image" Target="../media/image12.png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0830" y="1925320"/>
            <a:ext cx="9836150" cy="702945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pPr algn="l"/>
            <a:r>
              <a:rPr lang="zh-CN" altLang="en-US" sz="4000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  <a:cs typeface="阿里巴巴普惠体 Heavy" panose="00020600040101010101" charset="-122"/>
              </a:rPr>
              <a:t>厦门博视源机器视觉技术有限公司</a:t>
            </a:r>
            <a:endParaRPr lang="zh-CN" altLang="en-US" sz="4000" spc="600" dirty="0">
              <a:ln w="19050">
                <a:noFill/>
                <a:prstDash val="solid"/>
              </a:ln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  <a:cs typeface="阿里巴巴普惠体 Heavy" panose="00020600040101010101" charset="-122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358140" y="2982595"/>
            <a:ext cx="7559675" cy="641350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r>
              <a:rPr lang="zh-CN" altLang="en-US" sz="3600" spc="600" dirty="0">
                <a:ln w="19050">
                  <a:noFill/>
                  <a:prstDash val="solid"/>
                </a:ln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包装材料</a:t>
            </a:r>
            <a:r>
              <a:rPr lang="zh-CN" altLang="en-US" sz="3600" spc="600" dirty="0">
                <a:ln w="19050">
                  <a:noFill/>
                  <a:prstDash val="solid"/>
                </a:ln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盖子检测</a:t>
            </a:r>
            <a:endParaRPr lang="zh-CN" altLang="en-US" sz="3600" spc="600" dirty="0">
              <a:ln w="19050">
                <a:noFill/>
                <a:prstDash val="soli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8140" y="5801995"/>
            <a:ext cx="350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源于视觉，不止视觉</a:t>
            </a:r>
            <a:endParaRPr lang="zh-CN" altLang="en-US" sz="280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358141" y="5154295"/>
            <a:ext cx="1932940" cy="412750"/>
          </a:xfrm>
          <a:prstGeom prst="rect">
            <a:avLst/>
          </a:prstGeom>
          <a:solidFill>
            <a:srgbClr val="F37A29">
              <a:alpha val="63000"/>
            </a:srgb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版本：</a:t>
            </a:r>
            <a:r>
              <a:rPr lang="en-US" altLang="zh-CN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V1.1</a:t>
            </a:r>
            <a:endParaRPr lang="en-US" altLang="zh-CN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80720" y="850900"/>
          <a:ext cx="10830560" cy="542925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01775"/>
                <a:gridCol w="3913505"/>
                <a:gridCol w="1971040"/>
                <a:gridCol w="344424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&amp;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相机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&amp;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光源参数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黑点，黄斑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790">
                <a:tc rowSpan="9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远心</a:t>
                      </a: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-72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00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200W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，彩色，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1624*1240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1/1.7”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HRS116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4.5um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视野大小（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X,Y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）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46*35mm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0.03mm/pix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相机状态参数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4000us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光源状态参数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255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镜头状态参数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修改景深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695" y="2574925"/>
            <a:ext cx="4436745" cy="29095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80720" y="850900"/>
          <a:ext cx="10830560" cy="542925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01775"/>
                <a:gridCol w="3913505"/>
                <a:gridCol w="1971040"/>
                <a:gridCol w="344424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3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&amp;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相机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&amp;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光源参数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黑点，黄斑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790">
                <a:tc rowSpan="9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远心</a:t>
                      </a: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-72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00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200W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，彩色，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1624*1240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1/1.7”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HRS116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4.5um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视野大小（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X,Y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）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46*35mm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0.03mm/pix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相机状态参数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4000us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光源状态参数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255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镜头状态参数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修改景深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80" y="2683510"/>
            <a:ext cx="4756785" cy="28784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70300" y="492760"/>
            <a:ext cx="7083425" cy="20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350139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、视觉方案配置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23215" y="1065530"/>
          <a:ext cx="11546205" cy="492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305"/>
                <a:gridCol w="1790065"/>
                <a:gridCol w="3265170"/>
                <a:gridCol w="854075"/>
                <a:gridCol w="1003935"/>
                <a:gridCol w="1370965"/>
                <a:gridCol w="1964690"/>
              </a:tblGrid>
              <a:tr h="54991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货物名称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型号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品牌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备注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830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主机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非标主机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8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显示器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15.6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寸，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1080P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8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/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335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镜头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lt"/>
                        </a:rPr>
                        <a:t>48</a:t>
                      </a: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lt"/>
                        </a:rPr>
                        <a:t>远心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lt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970">
                <a:tc vMerge="1"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lt"/>
                        </a:rPr>
                        <a:t>72</a:t>
                      </a: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lt"/>
                        </a:rPr>
                        <a:t>远心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lt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99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相机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200W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彩色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0545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光源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CST-HRS116-W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9910">
                <a:tc vMerge="1">
                  <a:tcPr/>
                </a:tc>
                <a:tc v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HFS7070-W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光源控制器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频闪控制器</a:t>
                      </a:r>
                      <a:endParaRPr lang="zh-CN" altLang="en-US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通讯方式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网络</a:t>
                      </a:r>
                      <a:endParaRPr lang="zh-CN" altLang="en-US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4876800" y="499110"/>
            <a:ext cx="5986780" cy="266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483616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、视觉硬件图纸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相机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96950" y="1159510"/>
            <a:ext cx="9867900" cy="47561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1228725"/>
            <a:ext cx="7258050" cy="44005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4876800" y="499110"/>
            <a:ext cx="5986780" cy="266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483616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、视觉硬件图纸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镜头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96950" y="1159510"/>
            <a:ext cx="9867900" cy="47561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560" y="1542415"/>
            <a:ext cx="7528560" cy="32834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85906" y="527496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72</a:t>
            </a:r>
            <a:r>
              <a:rPr lang="zh-CN" altLang="en-US" dirty="0"/>
              <a:t>远心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4876800" y="499110"/>
            <a:ext cx="5986780" cy="266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483616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、视觉硬件图纸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镜头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96950" y="1159510"/>
            <a:ext cx="9867900" cy="47561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85906" y="527496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48</a:t>
            </a:r>
            <a:r>
              <a:rPr lang="zh-CN" altLang="en-US" dirty="0"/>
              <a:t>远心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053" y="1304938"/>
            <a:ext cx="8303895" cy="4064622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4876800" y="499110"/>
            <a:ext cx="5986780" cy="266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483616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、视觉硬件图纸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光源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74731" y="673418"/>
            <a:ext cx="4257675" cy="56197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71600" y="5862320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环形无影</a:t>
            </a:r>
            <a:r>
              <a:rPr lang="en-US" altLang="zh-CN" dirty="0"/>
              <a:t>116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4876800" y="499110"/>
            <a:ext cx="5986780" cy="266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483616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、视觉硬件图纸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光源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71978" y="5637014"/>
            <a:ext cx="13741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dirty="0"/>
              <a:t>HFS7070-W</a:t>
            </a:r>
            <a:endParaRPr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760" y="1089660"/>
            <a:ext cx="4867275" cy="44176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" y="4306570"/>
            <a:ext cx="1207135" cy="1207135"/>
          </a:xfrm>
          <a:prstGeom prst="rect">
            <a:avLst/>
          </a:prstGeom>
        </p:spPr>
      </p:pic>
      <p:sp>
        <p:nvSpPr>
          <p:cNvPr id="23" name="TextBox 16"/>
          <p:cNvSpPr txBox="1"/>
          <p:nvPr/>
        </p:nvSpPr>
        <p:spPr>
          <a:xfrm>
            <a:off x="1359941" y="4315088"/>
            <a:ext cx="433156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厦门博视源机器视觉技术有限公司</a:t>
            </a:r>
            <a:endParaRPr lang="zh-CN" altLang="en-US" sz="1200" spc="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地址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福建省厦门市集美区杏林瑶山路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13-17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号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电话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 0592-6077810 / 15392038593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邮箱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tulinxiu@xmbsy.net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邮编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361021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官网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: http://www.xmbsy.net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1922780" y="1884680"/>
            <a:ext cx="4648835" cy="1010920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/>
        </p:spPr>
        <p:txBody>
          <a:bodyPr wrap="square" lIns="87764" tIns="43882" rIns="87764" bIns="43882" rtlCol="0">
            <a:spAutoFit/>
          </a:bodyPr>
          <a:lstStyle/>
          <a:p>
            <a:pPr algn="dist"/>
            <a:r>
              <a:rPr lang="zh-CN" altLang="en-US" sz="6000" b="1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黑体" panose="02010609060101010101" charset="-122"/>
                <a:ea typeface="黑体" panose="02010609060101010101" charset="-122"/>
                <a:cs typeface="阿里巴巴普惠体 Heavy" panose="00020600040101010101" charset="-122"/>
              </a:rPr>
              <a:t>谢谢观看</a:t>
            </a:r>
            <a:endParaRPr lang="zh-CN" altLang="en-US" sz="6000" b="1" spc="600" dirty="0">
              <a:ln w="19050">
                <a:noFill/>
                <a:prstDash val="solid"/>
              </a:ln>
              <a:solidFill>
                <a:srgbClr val="F37A29"/>
              </a:solidFill>
              <a:latin typeface="黑体" panose="02010609060101010101" charset="-122"/>
              <a:ea typeface="黑体" panose="02010609060101010101" charset="-122"/>
              <a:cs typeface="阿里巴巴普惠体 Heavy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3035" y="5765800"/>
            <a:ext cx="350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源于视觉，不止视觉</a:t>
            </a:r>
            <a:endParaRPr lang="zh-CN" altLang="en-US" sz="280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 flipH="1">
            <a:off x="-10160" y="264795"/>
            <a:ext cx="629920" cy="6305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 flipH="1">
            <a:off x="437515" y="543560"/>
            <a:ext cx="518160" cy="467360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756061" y="1601564"/>
            <a:ext cx="2455235" cy="3581620"/>
            <a:chOff x="1050203" y="1628603"/>
            <a:chExt cx="2455235" cy="3581620"/>
          </a:xfrm>
        </p:grpSpPr>
        <p:sp>
          <p:nvSpPr>
            <p:cNvPr id="31" name="MH_Others_1"/>
            <p:cNvSpPr txBox="1"/>
            <p:nvPr>
              <p:custDataLst>
                <p:tags r:id="rId3"/>
              </p:custDataLst>
            </p:nvPr>
          </p:nvSpPr>
          <p:spPr>
            <a:xfrm>
              <a:off x="1509314" y="1628603"/>
              <a:ext cx="1228725" cy="3581620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lIns="0" tIns="0" rIns="0" bIns="0" rtlCol="0" anchor="ctr" anchorCtr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7990" b="1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目录</a:t>
              </a:r>
              <a:endParaRPr lang="zh-CN" altLang="en-US" sz="7990" b="1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2" name="MH_Others_2"/>
            <p:cNvSpPr txBox="1"/>
            <p:nvPr>
              <p:custDataLst>
                <p:tags r:id="rId4"/>
              </p:custDataLst>
            </p:nvPr>
          </p:nvSpPr>
          <p:spPr>
            <a:xfrm rot="5400000">
              <a:off x="-277623" y="3309739"/>
              <a:ext cx="3114122" cy="45847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98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CONTENTS</a:t>
              </a:r>
              <a:endParaRPr lang="en-US" altLang="zh-CN" sz="2980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041850" y="2627705"/>
              <a:ext cx="46358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|</a:t>
              </a:r>
              <a:endParaRPr lang="en-US" altLang="zh-CN" sz="9600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788025" y="1013153"/>
            <a:ext cx="2809239" cy="4715182"/>
            <a:chOff x="5323982" y="1721787"/>
            <a:chExt cx="2324449" cy="3129268"/>
          </a:xfrm>
        </p:grpSpPr>
        <p:sp>
          <p:nvSpPr>
            <p:cNvPr id="15" name="TextBox 2"/>
            <p:cNvSpPr>
              <a:spLocks noChangeArrowheads="1"/>
            </p:cNvSpPr>
            <p:nvPr/>
          </p:nvSpPr>
          <p:spPr bwMode="auto">
            <a:xfrm>
              <a:off x="6068180" y="1779726"/>
              <a:ext cx="1158240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项目概况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3" name="TextBox 2"/>
            <p:cNvSpPr>
              <a:spLocks noChangeArrowheads="1"/>
            </p:cNvSpPr>
            <p:nvPr/>
          </p:nvSpPr>
          <p:spPr bwMode="auto">
            <a:xfrm>
              <a:off x="6070652" y="2325029"/>
              <a:ext cx="1177925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测试分析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0" name="TextBox 2"/>
            <p:cNvSpPr>
              <a:spLocks noChangeArrowheads="1"/>
            </p:cNvSpPr>
            <p:nvPr/>
          </p:nvSpPr>
          <p:spPr bwMode="auto">
            <a:xfrm>
              <a:off x="6026466" y="2892704"/>
              <a:ext cx="1334037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视觉方案总结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3" name="TextBox 2"/>
            <p:cNvSpPr>
              <a:spLocks noChangeArrowheads="1"/>
            </p:cNvSpPr>
            <p:nvPr/>
          </p:nvSpPr>
          <p:spPr bwMode="auto">
            <a:xfrm>
              <a:off x="6070394" y="3441273"/>
              <a:ext cx="951865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视觉架设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6" name="TextBox 2"/>
            <p:cNvSpPr>
              <a:spLocks noChangeArrowheads="1"/>
            </p:cNvSpPr>
            <p:nvPr/>
          </p:nvSpPr>
          <p:spPr bwMode="auto">
            <a:xfrm>
              <a:off x="6075855" y="3990088"/>
              <a:ext cx="1572576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视觉方案配置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" name="TextBox 2"/>
            <p:cNvSpPr>
              <a:spLocks noChangeArrowheads="1"/>
            </p:cNvSpPr>
            <p:nvPr/>
          </p:nvSpPr>
          <p:spPr bwMode="auto">
            <a:xfrm>
              <a:off x="6086363" y="4547209"/>
              <a:ext cx="1562068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视觉硬件图纸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" name="矩形: 圆角 3"/>
            <p:cNvSpPr/>
            <p:nvPr/>
          </p:nvSpPr>
          <p:spPr>
            <a:xfrm>
              <a:off x="5341138" y="1721787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1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5341138" y="2824606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3</a:t>
              </a:r>
              <a:endParaRPr lang="zh-CN" altLang="en-US" b="1" dirty="0"/>
            </a:p>
          </p:txBody>
        </p:sp>
        <p:sp>
          <p:nvSpPr>
            <p:cNvPr id="44" name="矩形: 圆角 43"/>
            <p:cNvSpPr/>
            <p:nvPr/>
          </p:nvSpPr>
          <p:spPr>
            <a:xfrm>
              <a:off x="5327694" y="3379147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</a:rPr>
                <a:t>4</a:t>
              </a:r>
              <a:endParaRPr lang="zh-CN" altLang="en-US" b="1" dirty="0">
                <a:solidFill>
                  <a:srgbClr val="BFBFBF"/>
                </a:solidFill>
              </a:endParaRPr>
            </a:p>
          </p:txBody>
        </p:sp>
        <p:sp>
          <p:nvSpPr>
            <p:cNvPr id="45" name="矩形: 圆角 44"/>
            <p:cNvSpPr/>
            <p:nvPr/>
          </p:nvSpPr>
          <p:spPr>
            <a:xfrm>
              <a:off x="5341138" y="2267164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2</a:t>
              </a:r>
              <a:endParaRPr lang="zh-CN" altLang="en-US" b="1" dirty="0">
                <a:solidFill>
                  <a:srgbClr val="BFBFB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7" name="矩形: 圆角 46"/>
            <p:cNvSpPr/>
            <p:nvPr/>
          </p:nvSpPr>
          <p:spPr>
            <a:xfrm>
              <a:off x="5327694" y="3924524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5</a:t>
              </a:r>
              <a:endParaRPr lang="zh-CN" altLang="en-US" b="1" dirty="0"/>
            </a:p>
          </p:txBody>
        </p:sp>
        <p:sp>
          <p:nvSpPr>
            <p:cNvPr id="67" name="矩形: 圆角 66"/>
            <p:cNvSpPr/>
            <p:nvPr/>
          </p:nvSpPr>
          <p:spPr>
            <a:xfrm>
              <a:off x="5323982" y="4491055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</a:rPr>
                <a:t>6</a:t>
              </a:r>
              <a:endParaRPr lang="zh-CN" altLang="en-US" b="1" dirty="0">
                <a:solidFill>
                  <a:srgbClr val="BFBFBF"/>
                </a:solidFill>
              </a:endParaRPr>
            </a:p>
          </p:txBody>
        </p: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 flipV="1">
            <a:off x="2820670" y="525145"/>
            <a:ext cx="8051165" cy="69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2222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、项目概况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81050" y="908685"/>
          <a:ext cx="10630535" cy="5325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7015"/>
                <a:gridCol w="360680"/>
                <a:gridCol w="288290"/>
                <a:gridCol w="2843530"/>
                <a:gridCol w="5621020"/>
              </a:tblGrid>
              <a:tr h="4864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项目编号</a:t>
                      </a:r>
                      <a:endParaRPr lang="zh-CN" alt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182245" marR="0" lvl="0" indent="-182245" algn="ctr" defTabSz="914400" rtl="0" eaLnBrk="0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29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客户名称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000" dirty="0">
                        <a:solidFill>
                          <a:srgbClr val="000000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vMerge="1">
                  <a:tcPr/>
                </a:tc>
              </a:tr>
              <a:tr h="6223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设备名称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新宋体" panose="02010609030101010101" charset="-122"/>
                          <a:ea typeface="新宋体" panose="02010609030101010101" charset="-122"/>
                          <a:cs typeface="+mn-cs"/>
                        </a:rPr>
                        <a:t>管</a:t>
                      </a:r>
                      <a:r>
                        <a:rPr kumimoji="0" lang="zh-CN" alt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新宋体" panose="02010609030101010101" charset="-122"/>
                          <a:ea typeface="新宋体" panose="02010609030101010101" charset="-122"/>
                          <a:cs typeface="+mn-cs"/>
                        </a:rPr>
                        <a:t>盖检测</a:t>
                      </a:r>
                      <a:endParaRPr kumimoji="0" lang="zh-CN" alt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新宋体" panose="02010609030101010101" charset="-122"/>
                        <a:ea typeface="新宋体" panose="02010609030101010101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vMerge="1">
                  <a:tcPr/>
                </a:tc>
              </a:tr>
              <a:tr h="397510">
                <a:tc gridSpan="4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8274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检测节拍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</a:rPr>
                        <a:t>200pcs/min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5822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项目概述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</a:rPr>
                        <a:t>　产品由振动盘上料，</a:t>
                      </a:r>
                      <a:r>
                        <a:rPr lang="en-US" altLang="zh-CN" sz="1800" u="none" strike="noStrike" dirty="0">
                          <a:effectLst/>
                        </a:rPr>
                        <a:t>CCD</a:t>
                      </a:r>
                      <a:r>
                        <a:rPr lang="zh-CN" altLang="en-US" sz="1800" u="none" strike="noStrike" dirty="0">
                          <a:effectLst/>
                        </a:rPr>
                        <a:t>对产品进行外观检测，并剔除</a:t>
                      </a:r>
                      <a:r>
                        <a:rPr lang="en-US" altLang="zh-CN" sz="1800" u="none" strike="noStrike" dirty="0">
                          <a:effectLst/>
                        </a:rPr>
                        <a:t>NG</a:t>
                      </a:r>
                      <a:r>
                        <a:rPr lang="zh-CN" altLang="en-US" sz="1800" u="none" strike="noStrike" dirty="0">
                          <a:effectLst/>
                        </a:rPr>
                        <a:t>品。</a:t>
                      </a:r>
                      <a:endParaRPr lang="zh-CN" altLang="en-US" sz="1800" u="none" strike="noStrike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8384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</a:rPr>
                        <a:t>具体需求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effectLst/>
                        </a:rPr>
                        <a:t>防护圈毛刺</a:t>
                      </a:r>
                      <a:endParaRPr lang="zh-CN" altLang="en-US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3525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800" dirty="0">
                          <a:effectLst/>
                          <a:sym typeface="+mn-ea"/>
                        </a:rPr>
                        <a:t>防护圈</a:t>
                      </a:r>
                      <a:r>
                        <a:rPr lang="zh-CN" altLang="en-US" sz="1800" dirty="0">
                          <a:effectLst/>
                          <a:sym typeface="+mn-ea"/>
                        </a:rPr>
                        <a:t>缺料</a:t>
                      </a:r>
                      <a:endParaRPr lang="zh-CN" altLang="en-US" sz="1800" dirty="0">
                        <a:effectLst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83845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800" dirty="0">
                          <a:effectLst/>
                          <a:sym typeface="+mn-ea"/>
                        </a:rPr>
                        <a:t>黑点</a:t>
                      </a:r>
                      <a:endParaRPr lang="zh-CN" altLang="en-US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83845">
                <a:tc vMerge="1"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effectLst/>
                        </a:rPr>
                        <a:t>黄斑</a:t>
                      </a:r>
                      <a:endParaRPr lang="zh-CN" altLang="en-US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83845">
                <a:tc vMerge="1"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dirty="0">
                          <a:effectLst/>
                        </a:rPr>
                        <a:t>料头穿孔</a:t>
                      </a:r>
                      <a:endParaRPr lang="zh-CN" altLang="en-US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45">
                <a:tc vMerge="1"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dirty="0">
                          <a:effectLst/>
                        </a:rPr>
                        <a:t>料头</a:t>
                      </a:r>
                      <a:r>
                        <a:rPr lang="zh-CN" altLang="en-US" dirty="0">
                          <a:effectLst/>
                        </a:rPr>
                        <a:t>粘料</a:t>
                      </a:r>
                      <a:endParaRPr lang="zh-CN" altLang="en-US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303770" y="42545"/>
            <a:ext cx="2507615" cy="44596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、测试分析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0695" y="952500"/>
            <a:ext cx="10912475" cy="5303520"/>
            <a:chOff x="1095" y="1773"/>
            <a:chExt cx="17185" cy="8352"/>
          </a:xfrm>
        </p:grpSpPr>
        <p:sp>
          <p:nvSpPr>
            <p:cNvPr id="6" name="文本框 5"/>
            <p:cNvSpPr txBox="1"/>
            <p:nvPr>
              <p:custDataLst>
                <p:tags r:id="rId3"/>
              </p:custDataLst>
            </p:nvPr>
          </p:nvSpPr>
          <p:spPr>
            <a:xfrm>
              <a:off x="1095" y="1773"/>
              <a:ext cx="8380" cy="835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一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实验室与现场差异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Normal" panose="020B0400000000000000" charset="-122"/>
                  <a:sym typeface="+mn-ea"/>
                </a:rPr>
                <a:t>评估报告由实验室测试所得，成像效果可能与现场实际成像效果存在一定程度的差异。正式上线使用前，建议先在产线设备上进行测试，待检测系统稳定后再上线使用。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二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光学系统适用范围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Normal" panose="020B0400000000000000" charset="-122"/>
                  <a:sym typeface="+mn-ea"/>
                </a:rPr>
                <a:t>影像系统的光学打光系统是根据待检测产品的缺陷项目进行定制的，对于其要求以外的缺陷项目的特征显现并不一定适用，故无法兼容技术要求以外的检测需求。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三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视觉精度干扰因素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Normal" panose="020B0400000000000000" charset="-122"/>
                  <a:sym typeface="+mn-ea"/>
                </a:rPr>
                <a:t>视觉检测精度是相对于固定的检测区域而言，如若在使用过程中人为的扩大或缩小实际检测区域的范围，将导致影像系统的检测精度发生相应的变化。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四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软件检测适用范围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Normal" panose="020B0400000000000000" charset="-122"/>
                  <a:sym typeface="+mn-ea"/>
                </a:rPr>
                <a:t>影像系统的检测工具是依据不同产品、不同检测要求以及产线生产人员的使用习惯进行开发的，属于定制化。因此，在系统上线稳定使用后，为保证系统检测的准确性、稳定性，我司不建议临时增加或更改已经确定的缺陷检项目、位置等。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+mn-ea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4"/>
              </p:custDataLst>
            </p:nvPr>
          </p:nvSpPr>
          <p:spPr>
            <a:xfrm>
              <a:off x="9900" y="1773"/>
              <a:ext cx="8380" cy="835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五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影像系统适用范围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Normal" panose="020B0400000000000000" charset="-122"/>
                  <a:sym typeface="+mn-ea"/>
                </a:rPr>
                <a:t>该系统仅能够适用于现场所提供样品的检测，如后续在使用的过程中待测产品的外形尺寸、结构、材质与所提供的实验测试样件不一致时，我司无法保证其产品的最终检出率，若需变更优化，费用由贵司承担。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endParaRPr>
            </a:p>
            <a:p>
              <a:pPr>
                <a:lnSpc>
                  <a:spcPct val="14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六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现场工作环境要求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无粉尘、无油污、无腐蚀性物质、无强光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(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如阳光或白炽灯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)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4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七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通讯协议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我司视觉通信协议为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:IO(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二入八出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),TCP/IP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自由协议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,232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串口通讯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,ModbusTCP/IP/RTU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八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服务调试范围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1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针对兼容型号、尺寸较多的项目，我司仅提供 1-2 种产品调试服务，并以此作为验收标准，其余的兼容型号，我司提供技术培训，由客户自行调试。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l">
                <a:lnSpc>
                  <a:spcPct val="130000"/>
                </a:lnSpc>
              </a:pP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、测试分析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73405" y="908685"/>
          <a:ext cx="10821670" cy="537146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7205"/>
                <a:gridCol w="3643630"/>
                <a:gridCol w="1144905"/>
                <a:gridCol w="4265930"/>
              </a:tblGrid>
              <a:tr h="46736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测试项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黑点，</a:t>
                      </a:r>
                      <a:r>
                        <a:rPr lang="zh-CN" altLang="en-US" sz="1600" dirty="0">
                          <a:effectLst/>
                          <a:sym typeface="+mn-ea"/>
                        </a:rPr>
                        <a:t>防护圈毛刺</a:t>
                      </a:r>
                      <a:endParaRPr lang="zh-CN" altLang="en-US" sz="1600" dirty="0">
                        <a:effectLst/>
                      </a:endParaRPr>
                    </a:p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，黄斑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latin typeface="方正粗黑宋简体" panose="02000000000000000000" pitchFamily="2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检测方法：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en-US" altLang="zh-CN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AI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1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（单独一组），</a:t>
                      </a: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 4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，</a:t>
                      </a: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5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，</a:t>
                      </a: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6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（组合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一组）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精度：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面积＞</a:t>
                      </a: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0.2</a:t>
                      </a: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mm</a:t>
                      </a:r>
                      <a:endParaRPr lang="en-US" altLang="zh-CN" sz="1600" b="1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1275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产品原图</a:t>
                      </a:r>
                      <a:endParaRPr lang="zh-CN" altLang="en-US" sz="1600" b="1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架设</a:t>
                      </a:r>
                      <a:endParaRPr lang="zh-CN" altLang="en-US" sz="1600" b="1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4177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25" y="2566035"/>
            <a:ext cx="4707255" cy="3594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4120" y="3180715"/>
            <a:ext cx="4565650" cy="257365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、测试分析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73405" y="908685"/>
          <a:ext cx="10821670" cy="561403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7205"/>
                <a:gridCol w="3643630"/>
                <a:gridCol w="1144905"/>
                <a:gridCol w="4265930"/>
              </a:tblGrid>
              <a:tr h="70993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测试项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黑点，毛刺，黄斑，</a:t>
                      </a: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effectLst/>
                          <a:sym typeface="+mn-ea"/>
                        </a:rPr>
                        <a:t>料头穿孔，</a:t>
                      </a:r>
                      <a:r>
                        <a:rPr lang="zh-CN" altLang="en-US" sz="1400" dirty="0">
                          <a:effectLst/>
                          <a:sym typeface="+mn-ea"/>
                        </a:rPr>
                        <a:t>防护圈缺料，</a:t>
                      </a:r>
                      <a:r>
                        <a:rPr lang="zh-CN" altLang="en-US" sz="1400" dirty="0">
                          <a:effectLst/>
                          <a:sym typeface="+mn-ea"/>
                        </a:rPr>
                        <a:t>料头粘料</a:t>
                      </a:r>
                      <a:endParaRPr lang="zh-CN" altLang="en-US" sz="1400" dirty="0">
                        <a:effectLst/>
                      </a:endParaRPr>
                    </a:p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b="1" kern="1200" dirty="0">
                        <a:solidFill>
                          <a:schemeClr val="bg1"/>
                        </a:solidFill>
                        <a:effectLst/>
                        <a:latin typeface="方正粗黑宋简体" panose="02000000000000000000" pitchFamily="2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检测方法：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en-US" altLang="zh-CN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AI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精度：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面积＞</a:t>
                      </a: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0.2mm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1275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产品原图</a:t>
                      </a:r>
                      <a:endParaRPr lang="zh-CN" altLang="en-US" sz="1600" b="1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架设</a:t>
                      </a:r>
                      <a:endParaRPr lang="zh-CN" altLang="en-US" sz="1600" b="1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4177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490" y="2988945"/>
            <a:ext cx="4436745" cy="29095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680" y="3067685"/>
            <a:ext cx="3566795" cy="3163570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3053715" y="4747260"/>
            <a:ext cx="167005" cy="23495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50260" y="4858385"/>
            <a:ext cx="451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穿孔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、测试分析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73405" y="908685"/>
          <a:ext cx="10821670" cy="540893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7205"/>
                <a:gridCol w="3643630"/>
                <a:gridCol w="1144905"/>
                <a:gridCol w="426593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测试项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黑点，缺料，黄斑，</a:t>
                      </a:r>
                      <a:r>
                        <a:rPr lang="zh-CN" altLang="en-US" sz="1600" dirty="0">
                          <a:effectLst/>
                          <a:sym typeface="+mn-ea"/>
                        </a:rPr>
                        <a:t>料头粘料</a:t>
                      </a:r>
                      <a:endParaRPr lang="zh-CN" altLang="en-US" sz="1600" dirty="0">
                        <a:effectLst/>
                        <a:sym typeface="+mn-ea"/>
                      </a:endParaRPr>
                    </a:p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effectLst/>
                          <a:sym typeface="+mn-ea"/>
                        </a:rPr>
                        <a:t>防护圈缺料</a:t>
                      </a:r>
                      <a:endParaRPr lang="zh-CN" altLang="en-US" sz="1600" dirty="0">
                        <a:effectLst/>
                      </a:endParaRPr>
                    </a:p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kern="1200" dirty="0">
                        <a:solidFill>
                          <a:schemeClr val="bg1"/>
                        </a:solidFill>
                        <a:latin typeface="方正粗黑宋简体" panose="02000000000000000000" pitchFamily="2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检测方法：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en-US" altLang="zh-CN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AI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3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检测类型：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面积＞</a:t>
                      </a: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0.2mm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1275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产品原图</a:t>
                      </a:r>
                      <a:endParaRPr lang="zh-CN" altLang="en-US" sz="1600" b="1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架设</a:t>
                      </a:r>
                      <a:endParaRPr lang="zh-CN" altLang="en-US" sz="1600" b="1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4177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940" y="3109595"/>
            <a:ext cx="4756785" cy="28784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345" y="3422015"/>
            <a:ext cx="2472690" cy="23914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rcRect l="23723" t="13188" r="20286" b="7406"/>
          <a:stretch>
            <a:fillRect/>
          </a:stretch>
        </p:blipFill>
        <p:spPr>
          <a:xfrm>
            <a:off x="3418205" y="3422015"/>
            <a:ext cx="2207260" cy="2391410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4370705" y="4370070"/>
            <a:ext cx="167005" cy="23495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808095" y="3888105"/>
            <a:ext cx="5626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effectLst/>
                <a:sym typeface="+mn-ea"/>
              </a:rPr>
              <a:t>料头粘料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83000" y="524510"/>
            <a:ext cx="7214235" cy="196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63791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、视觉方案总结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2" name="表格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897890" y="855345"/>
          <a:ext cx="9998710" cy="49015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1220"/>
                <a:gridCol w="1899641"/>
                <a:gridCol w="2254529"/>
                <a:gridCol w="1158240"/>
                <a:gridCol w="1158240"/>
                <a:gridCol w="2656840"/>
              </a:tblGrid>
              <a:tr h="4083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序号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检测项名称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判定标准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判定依据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可行性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说明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676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1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防护圈</a:t>
                      </a:r>
                      <a:r>
                        <a:rPr lang="zh-CN" altLang="en-US" dirty="0"/>
                        <a:t>毛刺</a:t>
                      </a: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异常位置长宽＞</a:t>
                      </a:r>
                      <a:r>
                        <a:rPr lang="en-US" altLang="zh-CN" sz="1600" dirty="0"/>
                        <a:t>0.2mm</a:t>
                      </a:r>
                      <a:r>
                        <a:rPr lang="zh-CN" altLang="en-US" sz="1600" dirty="0"/>
                        <a:t>且与背景对比度差＞</a:t>
                      </a:r>
                      <a:r>
                        <a:rPr lang="en-US" altLang="zh-CN" sz="1600" dirty="0"/>
                        <a:t>30</a:t>
                      </a:r>
                      <a:endParaRPr lang="zh-CN" altLang="en-US" sz="16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endParaRPr lang="zh-CN" altLang="en-US" sz="1400" dirty="0">
                        <a:solidFill>
                          <a:srgbClr val="FF0000"/>
                        </a:solidFill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/>
                </a:tc>
              </a:tr>
              <a:tr h="7078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2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effectLst/>
                          <a:sym typeface="+mn-ea"/>
                        </a:rPr>
                        <a:t>防护圈</a:t>
                      </a:r>
                      <a:r>
                        <a:rPr lang="zh-CN" altLang="en-US" sz="1800" dirty="0">
                          <a:effectLst/>
                          <a:sym typeface="+mn-ea"/>
                        </a:rPr>
                        <a:t>缺料</a:t>
                      </a:r>
                      <a:endParaRPr lang="zh-CN" altLang="en-US" sz="1800" dirty="0">
                        <a:effectLst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/>
                        <a:t>缺失长宽＞</a:t>
                      </a:r>
                      <a:r>
                        <a:rPr lang="en-US" altLang="zh-CN" sz="1600" dirty="0"/>
                        <a:t>0.2mm</a:t>
                      </a:r>
                      <a:r>
                        <a:rPr lang="zh-CN" altLang="en-US" sz="1600" dirty="0"/>
                        <a:t>且与背景对比度差＞</a:t>
                      </a:r>
                      <a:r>
                        <a:rPr lang="en-US" altLang="zh-CN" sz="1600" dirty="0"/>
                        <a:t>30</a:t>
                      </a:r>
                      <a:endParaRPr lang="zh-CN" altLang="en-US" sz="16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rgbClr val="FF0000"/>
                        </a:solidFill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/>
                </a:tc>
              </a:tr>
              <a:tr h="47688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3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effectLst/>
                          <a:sym typeface="+mn-ea"/>
                        </a:rPr>
                        <a:t>黑点</a:t>
                      </a:r>
                      <a:endParaRPr lang="zh-CN" altLang="en-US" dirty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effectLst/>
                          <a:sym typeface="+mn-ea"/>
                        </a:rPr>
                        <a:t>黑点</a:t>
                      </a:r>
                      <a:r>
                        <a:rPr lang="zh-CN" altLang="en-US" sz="1600" dirty="0"/>
                        <a:t>长宽＞</a:t>
                      </a:r>
                      <a:r>
                        <a:rPr lang="en-US" altLang="zh-CN" sz="1600" dirty="0"/>
                        <a:t>0.2mm</a:t>
                      </a:r>
                      <a:endParaRPr lang="zh-CN" altLang="en-US" sz="16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endParaRPr lang="zh-CN" altLang="en-US" sz="1400" dirty="0">
                        <a:solidFill>
                          <a:srgbClr val="FF0000"/>
                        </a:solidFill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/>
                </a:tc>
              </a:tr>
              <a:tr h="47688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4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effectLst/>
                        </a:rPr>
                        <a:t>黄斑</a:t>
                      </a:r>
                      <a:endParaRPr lang="zh-CN" altLang="en-US" dirty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/>
                        <a:t>黄斑长宽＞</a:t>
                      </a:r>
                      <a:r>
                        <a:rPr lang="en-US" altLang="zh-CN" sz="1600"/>
                        <a:t>0.2mm</a:t>
                      </a:r>
                      <a:r>
                        <a:rPr lang="zh-CN" altLang="en-US" sz="1600" dirty="0"/>
                        <a:t>且与背景对比度差＞</a:t>
                      </a:r>
                      <a:r>
                        <a:rPr lang="en-US" altLang="zh-CN" sz="1600" dirty="0"/>
                        <a:t>30</a:t>
                      </a:r>
                      <a:endParaRPr lang="zh-CN" altLang="en-US" sz="16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endParaRPr lang="zh-CN" altLang="en-US" sz="1400" dirty="0">
                        <a:solidFill>
                          <a:srgbClr val="FF0000"/>
                        </a:solidFill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/>
                </a:tc>
              </a:tr>
              <a:tr h="476885">
                <a:tc>
                  <a:txBody>
                    <a:bodyPr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5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effectLst/>
                        </a:rPr>
                        <a:t>料头</a:t>
                      </a:r>
                      <a:r>
                        <a:rPr lang="zh-CN" altLang="en-US" dirty="0">
                          <a:effectLst/>
                        </a:rPr>
                        <a:t>穿孔</a:t>
                      </a:r>
                      <a:endParaRPr lang="zh-CN" altLang="en-US" dirty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sym typeface="+mn-ea"/>
                        </a:rPr>
                        <a:t>长宽＞</a:t>
                      </a:r>
                      <a:r>
                        <a:rPr lang="en-US" altLang="zh-CN" sz="1600" dirty="0">
                          <a:sym typeface="+mn-ea"/>
                        </a:rPr>
                        <a:t>0.2mm</a:t>
                      </a:r>
                      <a:endParaRPr lang="zh-CN" altLang="en-US" sz="16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400" dirty="0">
                        <a:solidFill>
                          <a:srgbClr val="FF0000"/>
                        </a:solidFill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/>
                </a:tc>
              </a:tr>
              <a:tr h="476885">
                <a:tc>
                  <a:txBody>
                    <a:bodyPr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6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effectLst/>
                        </a:rPr>
                        <a:t>料头</a:t>
                      </a:r>
                      <a:r>
                        <a:rPr lang="zh-CN" altLang="en-US" dirty="0">
                          <a:effectLst/>
                        </a:rPr>
                        <a:t>粘料</a:t>
                      </a:r>
                      <a:endParaRPr lang="zh-CN" altLang="en-US" dirty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sym typeface="+mn-ea"/>
                        </a:rPr>
                        <a:t>长宽＞</a:t>
                      </a:r>
                      <a:r>
                        <a:rPr lang="en-US" altLang="zh-CN" sz="1600" dirty="0">
                          <a:sym typeface="+mn-ea"/>
                        </a:rPr>
                        <a:t>0.2mm</a:t>
                      </a:r>
                      <a:endParaRPr lang="zh-CN" altLang="en-US" sz="16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400" dirty="0">
                        <a:solidFill>
                          <a:srgbClr val="FF0000"/>
                        </a:solidFill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/>
                </a:tc>
              </a:tr>
              <a:tr h="128968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备注：测试风险评估，项目风险点说明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1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、产品在玻璃转盘上检测，拍摄时位置会有变动，可能会形成产品检测死角。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2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、缺少样品的缺陷不参与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评估。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80720" y="850900"/>
          <a:ext cx="10830560" cy="542925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01775"/>
                <a:gridCol w="3913505"/>
                <a:gridCol w="1971040"/>
                <a:gridCol w="344424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1,4,5,6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&amp;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相机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&amp;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光源参数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黑点，黄斑，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effectLst/>
                          <a:sym typeface="+mn-ea"/>
                        </a:rPr>
                        <a:t>防护圈毛刺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790">
                <a:tc rowSpan="9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远心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-48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00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200W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，彩色，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1624*1240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1/1.7”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HRS116</a:t>
                      </a:r>
                      <a:endParaRPr 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4.5um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视野大小（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X,Y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）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30*23mm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0.02mm/pix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相机状态参数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4000us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光源状态参数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255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镜头状态参数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修改景深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505" y="2501265"/>
            <a:ext cx="4565650" cy="25736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FULL_TEXT_BEAUTIFY_COPY_ID" val="17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FULL_TEXT_BEAUTIFY_COPY_ID" val="10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4.xml><?xml version="1.0" encoding="utf-8"?>
<p:tagLst xmlns:p="http://schemas.openxmlformats.org/presentationml/2006/main">
  <p:tag name="KSO_WM_FULL_TEXT_BEAUTIFY_COPY_ID" val="3"/>
</p:tagLst>
</file>

<file path=ppt/tags/tag105.xml><?xml version="1.0" encoding="utf-8"?>
<p:tagLst xmlns:p="http://schemas.openxmlformats.org/presentationml/2006/main">
  <p:tag name="KSO_WM_FULL_TEXT_BEAUTIFY_COPY_ID" val="10"/>
</p:tagLst>
</file>

<file path=ppt/tags/tag106.xml><?xml version="1.0" encoding="utf-8"?>
<p:tagLst xmlns:p="http://schemas.openxmlformats.org/presentationml/2006/main">
  <p:tag name="KSO_WM_UNIT_TABLE_BEAUTIFY" val="smartTable{ca0f0ec2-73b9-41b4-9e0e-247bbe5e433f}"/>
  <p:tag name="TABLE_ENDDRAG_ORIGIN_RECT" val="852*425"/>
  <p:tag name="TABLE_ENDDRAG_RECT" val="45*57*852*425"/>
</p:tagLst>
</file>

<file path=ppt/tags/tag10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8.xml><?xml version="1.0" encoding="utf-8"?>
<p:tagLst xmlns:p="http://schemas.openxmlformats.org/presentationml/2006/main">
  <p:tag name="KSO_WM_FULL_TEXT_BEAUTIFY_COPY_ID" val="3"/>
</p:tagLst>
</file>

<file path=ppt/tags/tag109.xml><?xml version="1.0" encoding="utf-8"?>
<p:tagLst xmlns:p="http://schemas.openxmlformats.org/presentationml/2006/main">
  <p:tag name="KSO_WM_FULL_TEXT_BEAUTIFY_COPY_ID" val="1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TABLE_BEAUTIFY" val="smartTable{755df915-e1fa-46c0-8dcb-6e8cda945046}"/>
  <p:tag name="TABLE_ENDDRAG_ORIGIN_RECT" val="852*425"/>
  <p:tag name="TABLE_ENDDRAG_RECT" val="45*57*852*425"/>
</p:tagLst>
</file>

<file path=ppt/tags/tag111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12.xml><?xml version="1.0" encoding="utf-8"?>
<p:tagLst xmlns:p="http://schemas.openxmlformats.org/presentationml/2006/main">
  <p:tag name="KSO_WM_FULL_TEXT_BEAUTIFY_COPY_ID" val="3"/>
</p:tagLst>
</file>

<file path=ppt/tags/tag113.xml><?xml version="1.0" encoding="utf-8"?>
<p:tagLst xmlns:p="http://schemas.openxmlformats.org/presentationml/2006/main">
  <p:tag name="KSO_WM_FULL_TEXT_BEAUTIFY_COPY_ID" val="10"/>
</p:tagLst>
</file>

<file path=ppt/tags/tag114.xml><?xml version="1.0" encoding="utf-8"?>
<p:tagLst xmlns:p="http://schemas.openxmlformats.org/presentationml/2006/main">
  <p:tag name="KSO_WM_UNIT_TABLE_BEAUTIFY" val="smartTable{82b2fbbe-3c04-45b2-8663-5bb140f7dc8f}"/>
  <p:tag name="TABLE_ENDDRAG_ORIGIN_RECT" val="852*425"/>
  <p:tag name="TABLE_ENDDRAG_RECT" val="45*57*852*425"/>
</p:tagLst>
</file>

<file path=ppt/tags/tag115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16.xml><?xml version="1.0" encoding="utf-8"?>
<p:tagLst xmlns:p="http://schemas.openxmlformats.org/presentationml/2006/main">
  <p:tag name="KSO_WM_FULL_TEXT_BEAUTIFY_COPY_ID" val="3"/>
</p:tagLst>
</file>

<file path=ppt/tags/tag117.xml><?xml version="1.0" encoding="utf-8"?>
<p:tagLst xmlns:p="http://schemas.openxmlformats.org/presentationml/2006/main">
  <p:tag name="KSO_WM_FULL_TEXT_BEAUTIFY_COPY_ID" val="10"/>
</p:tagLst>
</file>

<file path=ppt/tags/tag118.xml><?xml version="1.0" encoding="utf-8"?>
<p:tagLst xmlns:p="http://schemas.openxmlformats.org/presentationml/2006/main">
  <p:tag name="KSO_WM_UNIT_TABLE_BEAUTIFY" val="smartTable{f91edb7e-b80b-4322-89a9-e7b52d4af831}"/>
  <p:tag name="TABLE_ENDDRAG_ORIGIN_RECT" val="787*430"/>
  <p:tag name="TABLE_ENDDRAG_RECT" val="70*67*787*430"/>
</p:tagLst>
</file>

<file path=ppt/tags/tag119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FULL_TEXT_BEAUTIFY_COPY_ID" val="3"/>
</p:tagLst>
</file>

<file path=ppt/tags/tag121.xml><?xml version="1.0" encoding="utf-8"?>
<p:tagLst xmlns:p="http://schemas.openxmlformats.org/presentationml/2006/main">
  <p:tag name="KSO_WM_UNIT_TABLE_BEAUTIFY" val="smartTable{015bd11a-a130-40bc-b390-31ea27fa1be6}"/>
  <p:tag name="TABLE_ENDDRAG_ORIGIN_RECT" val="852*426"/>
  <p:tag name="TABLE_ENDDRAG_RECT" val="53*67*852*426"/>
</p:tagLst>
</file>

<file path=ppt/tags/tag122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3.xml><?xml version="1.0" encoding="utf-8"?>
<p:tagLst xmlns:p="http://schemas.openxmlformats.org/presentationml/2006/main">
  <p:tag name="KSO_WM_FULL_TEXT_BEAUTIFY_COPY_ID" val="3"/>
</p:tagLst>
</file>

<file path=ppt/tags/tag124.xml><?xml version="1.0" encoding="utf-8"?>
<p:tagLst xmlns:p="http://schemas.openxmlformats.org/presentationml/2006/main">
  <p:tag name="KSO_WM_UNIT_TABLE_BEAUTIFY" val="smartTable{ebdf9b79-52d8-4564-b976-0afb4829f25e}"/>
  <p:tag name="TABLE_ENDDRAG_ORIGIN_RECT" val="852*426"/>
  <p:tag name="TABLE_ENDDRAG_RECT" val="53*67*852*426"/>
</p:tagLst>
</file>

<file path=ppt/tags/tag125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6.xml><?xml version="1.0" encoding="utf-8"?>
<p:tagLst xmlns:p="http://schemas.openxmlformats.org/presentationml/2006/main">
  <p:tag name="KSO_WM_FULL_TEXT_BEAUTIFY_COPY_ID" val="3"/>
</p:tagLst>
</file>

<file path=ppt/tags/tag127.xml><?xml version="1.0" encoding="utf-8"?>
<p:tagLst xmlns:p="http://schemas.openxmlformats.org/presentationml/2006/main">
  <p:tag name="KSO_WM_UNIT_TABLE_BEAUTIFY" val="smartTable{cadc1b69-a357-4339-ac4a-843cb6aca7be}"/>
  <p:tag name="TABLE_ENDDRAG_ORIGIN_RECT" val="852*426"/>
  <p:tag name="TABLE_ENDDRAG_RECT" val="53*67*852*426"/>
</p:tagLst>
</file>

<file path=ppt/tags/tag128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9.xml><?xml version="1.0" encoding="utf-8"?>
<p:tagLst xmlns:p="http://schemas.openxmlformats.org/presentationml/2006/main">
  <p:tag name="KSO_WM_FULL_TEXT_BEAUTIFY_COPY_ID" val="3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TABLE_BEAUTIFY" val="smartTable{33a50fce-a455-45b4-8146-463d8f4891c6}"/>
  <p:tag name="TABLE_ENDDRAG_ORIGIN_RECT" val="909*352"/>
  <p:tag name="TABLE_ENDDRAG_RECT" val="14*87*909*352"/>
</p:tagLst>
</file>

<file path=ppt/tags/tag131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2.xml><?xml version="1.0" encoding="utf-8"?>
<p:tagLst xmlns:p="http://schemas.openxmlformats.org/presentationml/2006/main">
  <p:tag name="KSO_WM_FULL_TEXT_BEAUTIFY_COPY_ID" val="3"/>
</p:tagLst>
</file>

<file path=ppt/tags/tag133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4.xml><?xml version="1.0" encoding="utf-8"?>
<p:tagLst xmlns:p="http://schemas.openxmlformats.org/presentationml/2006/main">
  <p:tag name="KSO_WM_FULL_TEXT_BEAUTIFY_COPY_ID" val="3"/>
</p:tagLst>
</file>

<file path=ppt/tags/tag135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6.xml><?xml version="1.0" encoding="utf-8"?>
<p:tagLst xmlns:p="http://schemas.openxmlformats.org/presentationml/2006/main">
  <p:tag name="KSO_WM_FULL_TEXT_BEAUTIFY_COPY_ID" val="3"/>
</p:tagLst>
</file>

<file path=ppt/tags/tag13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8.xml><?xml version="1.0" encoding="utf-8"?>
<p:tagLst xmlns:p="http://schemas.openxmlformats.org/presentationml/2006/main">
  <p:tag name="KSO_WM_FULL_TEXT_BEAUTIFY_COPY_ID" val="3"/>
</p:tagLst>
</file>

<file path=ppt/tags/tag139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FULL_TEXT_BEAUTIFY_COPY_ID" val="3"/>
</p:tagLst>
</file>

<file path=ppt/tags/tag141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42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43.xml><?xml version="1.0" encoding="utf-8"?>
<p:tagLst xmlns:p="http://schemas.openxmlformats.org/presentationml/2006/main">
  <p:tag name="COMMONDATA" val="eyJoZGlkIjoiYzc3MjBiY2NjN2U2ODhiNzQyMzVkYjk3NWM4MjQ0NDIifQ=="/>
  <p:tag name="KSO_WPP_MARK_KEY" val="88259b0d-3fad-4187-9d1d-537aa91153b1"/>
  <p:tag name="commondata" val="eyJoZGlkIjoiNTQwZmI4YTliYzc1OGM5MGJkYzZhODhjODY1MDE4ZjEifQ=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FULL_TEXT_BEAUTIFY_COPY_ID" val="10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FULL_TEXT_BEAUTIFY_COPY_ID" val="17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6.xml><?xml version="1.0" encoding="utf-8"?>
<p:tagLst xmlns:p="http://schemas.openxmlformats.org/presentationml/2006/main">
  <p:tag name="KSO_WM_FULL_TEXT_BEAUTIFY_COPY_ID" val="17"/>
</p:tagLst>
</file>

<file path=ppt/tags/tag67.xml><?xml version="1.0" encoding="utf-8"?>
<p:tagLst xmlns:p="http://schemas.openxmlformats.org/presentationml/2006/main">
  <p:tag name="KSO_WM_FULL_TEXT_BEAUTIFY_COPY_ID" val="10"/>
</p:tagLst>
</file>

<file path=ppt/tags/tag68.xml><?xml version="1.0" encoding="utf-8"?>
<p:tagLst xmlns:p="http://schemas.openxmlformats.org/presentationml/2006/main">
  <p:tag name="KSO_WM_FULL_TEXT_BEAUTIFY_COPY_ID" val="17"/>
</p:tagLst>
</file>

<file path=ppt/tags/tag69.xml><?xml version="1.0" encoding="utf-8"?>
<p:tagLst xmlns:p="http://schemas.openxmlformats.org/presentationml/2006/main">
  <p:tag name="KSO_WM_FULL_TEXT_BEAUTIFY_COPY_ID" val="17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FULL_TEXT_BEAUTIFY_COPY_ID" val="10"/>
</p:tagLst>
</file>

<file path=ppt/tags/tag71.xml><?xml version="1.0" encoding="utf-8"?>
<p:tagLst xmlns:p="http://schemas.openxmlformats.org/presentationml/2006/main">
  <p:tag name="KSO_WM_FULL_TEXT_BEAUTIFY_COPY_ID" val="17"/>
</p:tagLst>
</file>

<file path=ppt/tags/tag72.xml><?xml version="1.0" encoding="utf-8"?>
<p:tagLst xmlns:p="http://schemas.openxmlformats.org/presentationml/2006/main">
  <p:tag name="KSO_WM_FULL_TEXT_BEAUTIFY_COPY_ID" val="17"/>
</p:tagLst>
</file>

<file path=ppt/tags/tag73.xml><?xml version="1.0" encoding="utf-8"?>
<p:tagLst xmlns:p="http://schemas.openxmlformats.org/presentationml/2006/main">
  <p:tag name="KSO_WM_FULL_TEXT_BEAUTIFY_COPY_ID" val="10"/>
</p:tagLst>
</file>

<file path=ppt/tags/tag74.xml><?xml version="1.0" encoding="utf-8"?>
<p:tagLst xmlns:p="http://schemas.openxmlformats.org/presentationml/2006/main">
  <p:tag name="KSO_WM_FULL_TEXT_BEAUTIFY_COPY_ID" val="17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FULL_TEXT_BEAUTIFY_COPY_ID" val="17"/>
</p:tagLst>
</file>

<file path=ppt/tags/tag79.xml><?xml version="1.0" encoding="utf-8"?>
<p:tagLst xmlns:p="http://schemas.openxmlformats.org/presentationml/2006/main">
  <p:tag name="KSO_WM_FULL_TEXT_BEAUTIFY_COPY_ID" val="1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FULL_TEXT_BEAUTIFY_COPY_ID" val="17"/>
</p:tagLst>
</file>

<file path=ppt/tags/tag81.xml><?xml version="1.0" encoding="utf-8"?>
<p:tagLst xmlns:p="http://schemas.openxmlformats.org/presentationml/2006/main">
  <p:tag name="KSO_WM_FULL_TEXT_BEAUTIFY_COPY_ID" val="17"/>
</p:tagLst>
</file>

<file path=ppt/tags/tag82.xml><?xml version="1.0" encoding="utf-8"?>
<p:tagLst xmlns:p="http://schemas.openxmlformats.org/presentationml/2006/main">
  <p:tag name="KSO_WM_FULL_TEXT_BEAUTIFY_COPY_ID" val="10"/>
</p:tagLst>
</file>

<file path=ppt/tags/tag83.xml><?xml version="1.0" encoding="utf-8"?>
<p:tagLst xmlns:p="http://schemas.openxmlformats.org/presentationml/2006/main">
  <p:tag name="KSO_WM_FULL_TEXT_BEAUTIFY_COPY_ID" val="17"/>
</p:tagLst>
</file>

<file path=ppt/tags/tag84.xml><?xml version="1.0" encoding="utf-8"?>
<p:tagLst xmlns:p="http://schemas.openxmlformats.org/presentationml/2006/main">
  <p:tag name="KSO_WM_FULL_TEXT_BEAUTIFY_COPY_ID" val="17"/>
</p:tagLst>
</file>

<file path=ppt/tags/tag85.xml><?xml version="1.0" encoding="utf-8"?>
<p:tagLst xmlns:p="http://schemas.openxmlformats.org/presentationml/2006/main">
  <p:tag name="KSO_WM_FULL_TEXT_BEAUTIFY_COPY_ID" val="10"/>
</p:tagLst>
</file>

<file path=ppt/tags/tag86.xml><?xml version="1.0" encoding="utf-8"?>
<p:tagLst xmlns:p="http://schemas.openxmlformats.org/presentationml/2006/main">
  <p:tag name="KSO_WM_FULL_TEXT_BEAUTIFY_COPY_ID" val="17"/>
</p:tagLst>
</file>

<file path=ppt/tags/tag87.xml><?xml version="1.0" encoding="utf-8"?>
<p:tagLst xmlns:p="http://schemas.openxmlformats.org/presentationml/2006/main">
  <p:tag name="KSO_WM_FULL_TEXT_BEAUTIFY_COPY_ID" val="17"/>
</p:tagLst>
</file>

<file path=ppt/tags/tag88.xml><?xml version="1.0" encoding="utf-8"?>
<p:tagLst xmlns:p="http://schemas.openxmlformats.org/presentationml/2006/main">
  <p:tag name="KSO_WM_FULL_TEXT_BEAUTIFY_COPY_ID" val="10"/>
</p:tagLst>
</file>

<file path=ppt/tags/tag89.xml><?xml version="1.0" encoding="utf-8"?>
<p:tagLst xmlns:p="http://schemas.openxmlformats.org/presentationml/2006/main">
  <p:tag name="KSO_WM_FULL_TEXT_BEAUTIFY_COPY_ID" val="17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FULL_TEXT_BEAUTIFY_COPY_ID" val="10"/>
</p:tagLst>
</file>

<file path=ppt/tags/tag92.xml><?xml version="1.0" encoding="utf-8"?>
<p:tagLst xmlns:p="http://schemas.openxmlformats.org/presentationml/2006/main">
  <p:tag name="KSO_WM_FULL_TEXT_BEAUTIFY_COPY_ID" val="10"/>
</p:tagLst>
</file>

<file path=ppt/tags/tag93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4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5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96.xml><?xml version="1.0" encoding="utf-8"?>
<p:tagLst xmlns:p="http://schemas.openxmlformats.org/presentationml/2006/main">
  <p:tag name="KSO_WM_FULL_TEXT_BEAUTIFY_COPY_ID" val="3"/>
</p:tagLst>
</file>

<file path=ppt/tags/tag97.xml><?xml version="1.0" encoding="utf-8"?>
<p:tagLst xmlns:p="http://schemas.openxmlformats.org/presentationml/2006/main">
  <p:tag name="KSO_WM_UNIT_TABLE_BEAUTIFY" val="smartTable{fae76413-e2f0-493b-8c1d-86f9b43879fc}"/>
  <p:tag name="TABLE_ENDDRAG_ORIGIN_RECT" val="837*366"/>
  <p:tag name="TABLE_ENDDRAG_RECT" val="55*99*837*366"/>
</p:tagLst>
</file>

<file path=ppt/tags/tag98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99.xml><?xml version="1.0" encoding="utf-8"?>
<p:tagLst xmlns:p="http://schemas.openxmlformats.org/presentationml/2006/main">
  <p:tag name="KSO_WM_FULL_TEXT_BEAUTIFY_COPY_ID" val="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2698</Words>
  <Application>WPS 演示</Application>
  <PresentationFormat>宽屏</PresentationFormat>
  <Paragraphs>629</Paragraphs>
  <Slides>18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18</vt:i4>
      </vt:variant>
    </vt:vector>
  </HeadingPairs>
  <TitlesOfParts>
    <vt:vector size="47" baseType="lpstr">
      <vt:lpstr>Arial</vt:lpstr>
      <vt:lpstr>宋体</vt:lpstr>
      <vt:lpstr>Wingdings</vt:lpstr>
      <vt:lpstr>思源黑体</vt:lpstr>
      <vt:lpstr>黑体</vt:lpstr>
      <vt:lpstr>微软雅黑</vt:lpstr>
      <vt:lpstr>Wingdings</vt:lpstr>
      <vt:lpstr>思源黑体 CN Medium</vt:lpstr>
      <vt:lpstr>思源黑体 CN Normal</vt:lpstr>
      <vt:lpstr>汉仪雅酷黑 75W</vt:lpstr>
      <vt:lpstr>阿里巴巴普惠体 Heavy</vt:lpstr>
      <vt:lpstr>仿宋</vt:lpstr>
      <vt:lpstr>等线</vt:lpstr>
      <vt:lpstr>新宋体</vt:lpstr>
      <vt:lpstr>Helvetica Neue</vt:lpstr>
      <vt:lpstr>方正粗黑宋简体</vt:lpstr>
      <vt:lpstr>Helvetica Neue Light</vt:lpstr>
      <vt:lpstr>Arial Unicode MS</vt:lpstr>
      <vt:lpstr>等线 Light</vt:lpstr>
      <vt:lpstr>Calibri</vt:lpstr>
      <vt:lpstr>Office 主题​​</vt:lpstr>
      <vt:lpstr>自定义设计方案</vt:lpstr>
      <vt:lpstr>3_Office 主题​​</vt:lpstr>
      <vt:lpstr>4_Office 主题​​</vt:lpstr>
      <vt:lpstr>5_Office 主题​​</vt:lpstr>
      <vt:lpstr>7_Office 主题​​</vt:lpstr>
      <vt:lpstr>2_Office 主题​​</vt:lpstr>
      <vt:lpstr>1_Office 主题​​</vt:lpstr>
      <vt:lpstr>6_Office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Administrater</dc:creator>
  <cp:lastModifiedBy>博视源企划｜郑百思</cp:lastModifiedBy>
  <cp:revision>283</cp:revision>
  <dcterms:created xsi:type="dcterms:W3CDTF">2019-11-19T13:27:00Z</dcterms:created>
  <dcterms:modified xsi:type="dcterms:W3CDTF">2024-07-31T09:24:45Z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E9E12400B1A94020B52E6D90339F96DA_12</vt:lpwstr>
  </property>
</Properties>
</file>