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6"/>
  </p:notesMasterIdLst>
  <p:handoutMasterIdLst>
    <p:handoutMasterId r:id="rId18"/>
  </p:handoutMasterIdLst>
  <p:sldIdLst>
    <p:sldId id="2738" r:id="rId4"/>
    <p:sldId id="2716" r:id="rId5"/>
    <p:sldId id="2707" r:id="rId7"/>
    <p:sldId id="2725" r:id="rId8"/>
    <p:sldId id="2769" r:id="rId9"/>
    <p:sldId id="2770" r:id="rId10"/>
    <p:sldId id="2758" r:id="rId11"/>
    <p:sldId id="2778" r:id="rId12"/>
    <p:sldId id="2763" r:id="rId13"/>
    <p:sldId id="2764" r:id="rId14"/>
    <p:sldId id="2755" r:id="rId15"/>
    <p:sldId id="2767" r:id="rId16"/>
    <p:sldId id="2739" r:id="rId17"/>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F1224284-8750-4B8F-B9C2-B60B62C70E6B}">
          <p14:sldIdLst>
            <p14:sldId id="2738"/>
            <p14:sldId id="2716"/>
            <p14:sldId id="2707"/>
            <p14:sldId id="2725"/>
            <p14:sldId id="2769"/>
            <p14:sldId id="2770"/>
            <p14:sldId id="2758"/>
            <p14:sldId id="2778"/>
            <p14:sldId id="2763"/>
            <p14:sldId id="2764"/>
            <p14:sldId id="2755"/>
            <p14:sldId id="2767"/>
            <p14:sldId id="2739"/>
          </p14:sldIdLst>
        </p14:section>
        <p14:section name="无标题节" id="{4AFB3A38-0D32-418E-8468-E6A7803A917B}">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FFFFFF"/>
    <a:srgbClr val="333F50"/>
    <a:srgbClr val="BFBFBF"/>
    <a:srgbClr val="D6680F"/>
    <a:srgbClr val="B07852"/>
    <a:srgbClr val="A1A3A2"/>
    <a:srgbClr val="BACC1B"/>
    <a:srgbClr val="FF9900"/>
    <a:srgbClr val="8F7A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98" autoAdjust="0"/>
    <p:restoredTop sz="88628" autoAdjust="0"/>
  </p:normalViewPr>
  <p:slideViewPr>
    <p:cSldViewPr snapToGrid="0">
      <p:cViewPr varScale="1">
        <p:scale>
          <a:sx n="101" d="100"/>
          <a:sy n="101" d="100"/>
        </p:scale>
        <p:origin x="138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3" Type="http://schemas.openxmlformats.org/officeDocument/2006/relationships/tags" Target="tags/tag156.xml"/><Relationship Id="rId22" Type="http://schemas.openxmlformats.org/officeDocument/2006/relationships/commentAuthors" Target="commentAuthors.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handoutMaster" Target="handoutMasters/handoutMaster1.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zh-CN" altLang="en-US"/>
              <a:t>博视源企业宣传画册</a:t>
            </a:r>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zh-CN" altLang="en-US"/>
              <a:t>博视源企业宣传画册</a:t>
            </a: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1C7A786-B424-4A02-9209-1F4DBF3849E3}" type="slidenum">
              <a:rPr lang="zh-CN" altLang="en-US" smtClean="0"/>
            </a:fld>
            <a:endParaRPr lang="zh-CN" altLang="en-US"/>
          </a:p>
        </p:txBody>
      </p:sp>
      <p:sp>
        <p:nvSpPr>
          <p:cNvPr id="30" name="矩形 29"/>
          <p:cNvSpPr/>
          <p:nvPr userDrawn="1">
            <p:custDataLst>
              <p:tags r:id="rId2"/>
            </p:custDataLst>
          </p:nvPr>
        </p:nvSpPr>
        <p:spPr>
          <a:xfrm flipH="1">
            <a:off x="-2541" y="263275"/>
            <a:ext cx="384280" cy="467519"/>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思源黑体" panose="020B0400000000000000" charset="-122"/>
              <a:ea typeface="思源黑体" panose="020B0400000000000000" charset="-122"/>
              <a:sym typeface="思源黑体" panose="020B0400000000000000" charset="-122"/>
            </a:endParaRPr>
          </a:p>
        </p:txBody>
      </p:sp>
      <p:sp>
        <p:nvSpPr>
          <p:cNvPr id="6" name="矩形 5"/>
          <p:cNvSpPr/>
          <p:nvPr userDrawn="1"/>
        </p:nvSpPr>
        <p:spPr>
          <a:xfrm>
            <a:off x="0" y="6739255"/>
            <a:ext cx="12192000" cy="118745"/>
          </a:xfrm>
          <a:prstGeom prst="rect">
            <a:avLst/>
          </a:prstGeom>
          <a:solidFill>
            <a:srgbClr val="D6680F"/>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文本框 41"/>
          <p:cNvSpPr txBox="1"/>
          <p:nvPr userDrawn="1"/>
        </p:nvSpPr>
        <p:spPr>
          <a:xfrm>
            <a:off x="10059035" y="6308725"/>
            <a:ext cx="2022475" cy="414020"/>
          </a:xfrm>
          <a:prstGeom prst="rect">
            <a:avLst/>
          </a:prstGeom>
          <a:noFill/>
        </p:spPr>
        <p:txBody>
          <a:bodyPr wrap="square" rtlCol="0">
            <a:spAutoFit/>
          </a:bodyPr>
          <a:p>
            <a:r>
              <a:rPr lang="zh-CN" altLang="en-US" sz="1050" dirty="0">
                <a:latin typeface="思源黑体" panose="020B0400000000000000" charset="-122"/>
                <a:ea typeface="思源黑体" panose="020B0400000000000000" charset="-122"/>
                <a:cs typeface="思源黑体" panose="020B0400000000000000" charset="-122"/>
              </a:rPr>
              <a:t> 保密资料      版权所有</a:t>
            </a:r>
            <a:endParaRPr lang="zh-CN" altLang="en-US" sz="1050" dirty="0">
              <a:latin typeface="思源黑体" panose="020B0400000000000000" charset="-122"/>
              <a:ea typeface="思源黑体" panose="020B0400000000000000" charset="-122"/>
              <a:cs typeface="思源黑体" panose="020B0400000000000000" charset="-122"/>
            </a:endParaRPr>
          </a:p>
          <a:p>
            <a:r>
              <a:rPr lang="en-US" altLang="zh-CN" sz="1050" dirty="0">
                <a:latin typeface="思源黑体" panose="020B0400000000000000" charset="-122"/>
                <a:ea typeface="思源黑体" panose="020B0400000000000000" charset="-122"/>
                <a:cs typeface="思源黑体" panose="020B0400000000000000" charset="-122"/>
              </a:rPr>
              <a:t>Confidential  Information</a:t>
            </a:r>
            <a:endParaRPr lang="zh-CN" altLang="en-US" sz="1050" dirty="0">
              <a:latin typeface="思源黑体" panose="020B0400000000000000" charset="-122"/>
              <a:ea typeface="思源黑体" panose="020B0400000000000000" charset="-122"/>
              <a:cs typeface="思源黑体" panose="020B04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8" Type="http://schemas.openxmlformats.org/officeDocument/2006/relationships/theme" Target="../theme/theme2.xml"/><Relationship Id="rId17" Type="http://schemas.openxmlformats.org/officeDocument/2006/relationships/tags" Target="../tags/tag63.xml"/><Relationship Id="rId16" Type="http://schemas.openxmlformats.org/officeDocument/2006/relationships/tags" Target="../tags/tag62.xml"/><Relationship Id="rId15" Type="http://schemas.openxmlformats.org/officeDocument/2006/relationships/tags" Target="../tags/tag61.xml"/><Relationship Id="rId14" Type="http://schemas.openxmlformats.org/officeDocument/2006/relationships/tags" Target="../tags/tag60.xml"/><Relationship Id="rId13" Type="http://schemas.openxmlformats.org/officeDocument/2006/relationships/tags" Target="../tags/tag59.xml"/><Relationship Id="rId12" Type="http://schemas.openxmlformats.org/officeDocument/2006/relationships/tags" Target="../tags/tag58.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E5644B-2C09-4D17-8744-A9015C94210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C7A786-B424-4A02-9209-1F4DBF3849E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ags" Target="../tags/tag64.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tags" Target="../tags/tag127.xml"/><Relationship Id="rId8" Type="http://schemas.openxmlformats.org/officeDocument/2006/relationships/image" Target="../media/image16.png"/><Relationship Id="rId7" Type="http://schemas.openxmlformats.org/officeDocument/2006/relationships/tags" Target="../tags/tag126.xml"/><Relationship Id="rId6" Type="http://schemas.openxmlformats.org/officeDocument/2006/relationships/image" Target="../media/image15.png"/><Relationship Id="rId5" Type="http://schemas.openxmlformats.org/officeDocument/2006/relationships/tags" Target="../tags/tag125.xml"/><Relationship Id="rId4" Type="http://schemas.openxmlformats.org/officeDocument/2006/relationships/image" Target="../media/image14.png"/><Relationship Id="rId38" Type="http://schemas.openxmlformats.org/officeDocument/2006/relationships/notesSlide" Target="../notesSlides/notesSlide3.xml"/><Relationship Id="rId37" Type="http://schemas.openxmlformats.org/officeDocument/2006/relationships/slideLayout" Target="../slideLayouts/slideLayout7.xml"/><Relationship Id="rId36" Type="http://schemas.openxmlformats.org/officeDocument/2006/relationships/tags" Target="../tags/tag150.xml"/><Relationship Id="rId35" Type="http://schemas.openxmlformats.org/officeDocument/2006/relationships/tags" Target="../tags/tag149.xml"/><Relationship Id="rId34" Type="http://schemas.openxmlformats.org/officeDocument/2006/relationships/tags" Target="../tags/tag148.xml"/><Relationship Id="rId33" Type="http://schemas.openxmlformats.org/officeDocument/2006/relationships/tags" Target="../tags/tag147.xml"/><Relationship Id="rId32" Type="http://schemas.openxmlformats.org/officeDocument/2006/relationships/tags" Target="../tags/tag146.xml"/><Relationship Id="rId31" Type="http://schemas.openxmlformats.org/officeDocument/2006/relationships/tags" Target="../tags/tag145.xml"/><Relationship Id="rId30" Type="http://schemas.openxmlformats.org/officeDocument/2006/relationships/tags" Target="../tags/tag144.xml"/><Relationship Id="rId3" Type="http://schemas.openxmlformats.org/officeDocument/2006/relationships/tags" Target="../tags/tag124.xml"/><Relationship Id="rId29" Type="http://schemas.openxmlformats.org/officeDocument/2006/relationships/tags" Target="../tags/tag143.xml"/><Relationship Id="rId28" Type="http://schemas.openxmlformats.org/officeDocument/2006/relationships/tags" Target="../tags/tag142.xml"/><Relationship Id="rId27" Type="http://schemas.openxmlformats.org/officeDocument/2006/relationships/tags" Target="../tags/tag141.xml"/><Relationship Id="rId26" Type="http://schemas.openxmlformats.org/officeDocument/2006/relationships/tags" Target="../tags/tag140.xml"/><Relationship Id="rId25" Type="http://schemas.openxmlformats.org/officeDocument/2006/relationships/tags" Target="../tags/tag139.xml"/><Relationship Id="rId24" Type="http://schemas.openxmlformats.org/officeDocument/2006/relationships/tags" Target="../tags/tag138.xml"/><Relationship Id="rId23" Type="http://schemas.openxmlformats.org/officeDocument/2006/relationships/tags" Target="../tags/tag137.xml"/><Relationship Id="rId22" Type="http://schemas.openxmlformats.org/officeDocument/2006/relationships/tags" Target="../tags/tag136.xml"/><Relationship Id="rId21" Type="http://schemas.openxmlformats.org/officeDocument/2006/relationships/tags" Target="../tags/tag135.xml"/><Relationship Id="rId20" Type="http://schemas.openxmlformats.org/officeDocument/2006/relationships/tags" Target="../tags/tag134.xml"/><Relationship Id="rId2" Type="http://schemas.openxmlformats.org/officeDocument/2006/relationships/tags" Target="../tags/tag123.xml"/><Relationship Id="rId19" Type="http://schemas.openxmlformats.org/officeDocument/2006/relationships/tags" Target="../tags/tag133.xml"/><Relationship Id="rId18" Type="http://schemas.openxmlformats.org/officeDocument/2006/relationships/tags" Target="../tags/tag132.xml"/><Relationship Id="rId17" Type="http://schemas.openxmlformats.org/officeDocument/2006/relationships/tags" Target="../tags/tag131.xml"/><Relationship Id="rId16" Type="http://schemas.openxmlformats.org/officeDocument/2006/relationships/image" Target="../media/image20.png"/><Relationship Id="rId15" Type="http://schemas.openxmlformats.org/officeDocument/2006/relationships/tags" Target="../tags/tag130.xml"/><Relationship Id="rId14" Type="http://schemas.openxmlformats.org/officeDocument/2006/relationships/image" Target="../media/image19.png"/><Relationship Id="rId13" Type="http://schemas.openxmlformats.org/officeDocument/2006/relationships/tags" Target="../tags/tag129.xml"/><Relationship Id="rId12" Type="http://schemas.openxmlformats.org/officeDocument/2006/relationships/image" Target="../media/image18.png"/><Relationship Id="rId11" Type="http://schemas.openxmlformats.org/officeDocument/2006/relationships/tags" Target="../tags/tag128.xml"/><Relationship Id="rId10" Type="http://schemas.openxmlformats.org/officeDocument/2006/relationships/image" Target="../media/image17.png"/><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52.xml"/><Relationship Id="rId5" Type="http://schemas.openxmlformats.org/officeDocument/2006/relationships/image" Target="../media/image24.jpeg"/><Relationship Id="rId4" Type="http://schemas.openxmlformats.org/officeDocument/2006/relationships/image" Target="../media/image23.png"/><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tags" Target="../tags/tag151.xml"/></Relationships>
</file>

<file path=ppt/slides/_rels/slide12.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image" Target="../media/image30.jpeg"/><Relationship Id="rId7" Type="http://schemas.openxmlformats.org/officeDocument/2006/relationships/image" Target="../media/image29.jpeg"/><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tags" Target="../tags/tag154.xml"/><Relationship Id="rId13" Type="http://schemas.openxmlformats.org/officeDocument/2006/relationships/slideLayout" Target="../slideLayouts/slideLayout7.xml"/><Relationship Id="rId12" Type="http://schemas.openxmlformats.org/officeDocument/2006/relationships/tags" Target="../tags/tag155.xml"/><Relationship Id="rId11" Type="http://schemas.openxmlformats.org/officeDocument/2006/relationships/image" Target="../media/image33.png"/><Relationship Id="rId10" Type="http://schemas.openxmlformats.org/officeDocument/2006/relationships/image" Target="../media/image32.png"/><Relationship Id="rId1" Type="http://schemas.openxmlformats.org/officeDocument/2006/relationships/tags" Target="../tags/tag15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2" Type="http://schemas.openxmlformats.org/officeDocument/2006/relationships/notesSlide" Target="../notesSlides/notesSlide1.xml"/><Relationship Id="rId11" Type="http://schemas.openxmlformats.org/officeDocument/2006/relationships/slideLayout" Target="../slideLayouts/slideLayout7.xml"/><Relationship Id="rId10" Type="http://schemas.openxmlformats.org/officeDocument/2006/relationships/tags" Target="../tags/tag74.xml"/><Relationship Id="rId1" Type="http://schemas.openxmlformats.org/officeDocument/2006/relationships/tags" Target="../tags/tag65.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tags" Target="../tags/tag76.xml"/><Relationship Id="rId1" Type="http://schemas.openxmlformats.org/officeDocument/2006/relationships/tags" Target="../tags/tag75.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79.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tags" Target="../tags/tag78.xml"/><Relationship Id="rId1" Type="http://schemas.openxmlformats.org/officeDocument/2006/relationships/tags" Target="../tags/tag77.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81.xml"/><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tags" Target="../tags/tag80.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83.xml"/><Relationship Id="rId2" Type="http://schemas.openxmlformats.org/officeDocument/2006/relationships/image" Target="../media/image10.jpeg"/><Relationship Id="rId1" Type="http://schemas.openxmlformats.org/officeDocument/2006/relationships/tags" Target="../tags/tag82.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s>
</file>

<file path=ppt/slides/_rels/slide9.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image" Target="../media/image11.jpeg"/><Relationship Id="rId34" Type="http://schemas.openxmlformats.org/officeDocument/2006/relationships/slideLayout" Target="../slideLayouts/slideLayout7.xml"/><Relationship Id="rId33" Type="http://schemas.openxmlformats.org/officeDocument/2006/relationships/tags" Target="../tags/tag122.xml"/><Relationship Id="rId32" Type="http://schemas.openxmlformats.org/officeDocument/2006/relationships/image" Target="../media/image12.png"/><Relationship Id="rId31" Type="http://schemas.openxmlformats.org/officeDocument/2006/relationships/tags" Target="../tags/tag121.xml"/><Relationship Id="rId30" Type="http://schemas.openxmlformats.org/officeDocument/2006/relationships/tags" Target="../tags/tag120.xml"/><Relationship Id="rId3" Type="http://schemas.openxmlformats.org/officeDocument/2006/relationships/tags" Target="../tags/tag94.xml"/><Relationship Id="rId29" Type="http://schemas.openxmlformats.org/officeDocument/2006/relationships/tags" Target="../tags/tag119.xml"/><Relationship Id="rId28" Type="http://schemas.openxmlformats.org/officeDocument/2006/relationships/tags" Target="../tags/tag118.xml"/><Relationship Id="rId27" Type="http://schemas.openxmlformats.org/officeDocument/2006/relationships/tags" Target="../tags/tag117.xml"/><Relationship Id="rId26" Type="http://schemas.openxmlformats.org/officeDocument/2006/relationships/tags" Target="../tags/tag116.xml"/><Relationship Id="rId25" Type="http://schemas.openxmlformats.org/officeDocument/2006/relationships/tags" Target="../tags/tag115.xml"/><Relationship Id="rId24" Type="http://schemas.openxmlformats.org/officeDocument/2006/relationships/tags" Target="../tags/tag114.xml"/><Relationship Id="rId23" Type="http://schemas.openxmlformats.org/officeDocument/2006/relationships/tags" Target="../tags/tag113.xml"/><Relationship Id="rId22" Type="http://schemas.openxmlformats.org/officeDocument/2006/relationships/tags" Target="../tags/tag112.xml"/><Relationship Id="rId21" Type="http://schemas.openxmlformats.org/officeDocument/2006/relationships/tags" Target="../tags/tag111.xml"/><Relationship Id="rId20" Type="http://schemas.openxmlformats.org/officeDocument/2006/relationships/tags" Target="../tags/tag110.xml"/><Relationship Id="rId2" Type="http://schemas.openxmlformats.org/officeDocument/2006/relationships/tags" Target="../tags/tag93.xml"/><Relationship Id="rId19" Type="http://schemas.openxmlformats.org/officeDocument/2006/relationships/tags" Target="../tags/tag109.xml"/><Relationship Id="rId18" Type="http://schemas.openxmlformats.org/officeDocument/2006/relationships/tags" Target="../tags/tag108.xml"/><Relationship Id="rId17" Type="http://schemas.openxmlformats.org/officeDocument/2006/relationships/tags" Target="../tags/tag107.xml"/><Relationship Id="rId16" Type="http://schemas.openxmlformats.org/officeDocument/2006/relationships/tags" Target="../tags/tag106.xml"/><Relationship Id="rId15" Type="http://schemas.openxmlformats.org/officeDocument/2006/relationships/tags" Target="../tags/tag105.xml"/><Relationship Id="rId14" Type="http://schemas.openxmlformats.org/officeDocument/2006/relationships/tags" Target="../tags/tag104.xml"/><Relationship Id="rId13" Type="http://schemas.openxmlformats.org/officeDocument/2006/relationships/tags" Target="../tags/tag103.xml"/><Relationship Id="rId12" Type="http://schemas.openxmlformats.org/officeDocument/2006/relationships/tags" Target="../tags/tag102.xml"/><Relationship Id="rId11" Type="http://schemas.openxmlformats.org/officeDocument/2006/relationships/tags" Target="../tags/tag101.xml"/><Relationship Id="rId10" Type="http://schemas.openxmlformats.org/officeDocument/2006/relationships/tags" Target="../tags/tag100.xml"/><Relationship Id="rId1" Type="http://schemas.openxmlformats.org/officeDocument/2006/relationships/tags" Target="../tags/tag9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矩形 1"/>
          <p:cNvSpPr/>
          <p:nvPr/>
        </p:nvSpPr>
        <p:spPr>
          <a:xfrm>
            <a:off x="-7620" y="5678805"/>
            <a:ext cx="12209780" cy="1179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直角三角形 7"/>
          <p:cNvSpPr>
            <a:spLocks noChangeAspect="1"/>
          </p:cNvSpPr>
          <p:nvPr userDrawn="1"/>
        </p:nvSpPr>
        <p:spPr>
          <a:xfrm flipH="1" flipV="1">
            <a:off x="7234160" y="0"/>
            <a:ext cx="4968000" cy="4968000"/>
          </a:xfrm>
          <a:prstGeom prst="rtTriangl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solidFill>
                <a:schemeClr val="bg1"/>
              </a:solidFill>
              <a:latin typeface="+mn-ea"/>
            </a:endParaRPr>
          </a:p>
        </p:txBody>
      </p:sp>
      <p:sp>
        <p:nvSpPr>
          <p:cNvPr id="13" name="直角三角形 12"/>
          <p:cNvSpPr>
            <a:spLocks noChangeAspect="1"/>
          </p:cNvSpPr>
          <p:nvPr userDrawn="1"/>
        </p:nvSpPr>
        <p:spPr>
          <a:xfrm flipV="1">
            <a:off x="0" y="0"/>
            <a:ext cx="1620000" cy="1620000"/>
          </a:xfrm>
          <a:prstGeom prst="rtTriangl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solidFill>
                <a:schemeClr val="bg1"/>
              </a:solidFill>
              <a:latin typeface="+mn-ea"/>
            </a:endParaRPr>
          </a:p>
        </p:txBody>
      </p:sp>
      <p:pic>
        <p:nvPicPr>
          <p:cNvPr id="3" name="图片 2" descr="图片2"/>
          <p:cNvPicPr>
            <a:picLocks noChangeAspect="1"/>
          </p:cNvPicPr>
          <p:nvPr/>
        </p:nvPicPr>
        <p:blipFill>
          <a:blip r:embed="rId2"/>
          <a:stretch>
            <a:fillRect/>
          </a:stretch>
        </p:blipFill>
        <p:spPr>
          <a:xfrm>
            <a:off x="3945255" y="19050"/>
            <a:ext cx="8275955" cy="6858000"/>
          </a:xfrm>
          <a:prstGeom prst="rect">
            <a:avLst/>
          </a:prstGeom>
        </p:spPr>
      </p:pic>
      <p:sp>
        <p:nvSpPr>
          <p:cNvPr id="4" name="TextBox 7"/>
          <p:cNvSpPr txBox="1"/>
          <p:nvPr/>
        </p:nvSpPr>
        <p:spPr>
          <a:xfrm>
            <a:off x="410845" y="2461260"/>
            <a:ext cx="5625465" cy="1934210"/>
          </a:xfrm>
          <a:prstGeom prst="rect">
            <a:avLst/>
          </a:prstGeom>
          <a:noFill/>
          <a:effectLst/>
          <a:scene3d>
            <a:camera prst="orthographicFront">
              <a:rot lat="0" lon="0" rev="0"/>
            </a:camera>
            <a:lightRig rig="threePt" dir="t">
              <a:rot lat="0" lon="0" rev="0"/>
            </a:lightRig>
          </a:scene3d>
          <a:sp3d/>
        </p:spPr>
        <p:txBody>
          <a:bodyPr wrap="square" lIns="87764" tIns="43882" rIns="87764" bIns="43882" rtlCol="0">
            <a:spAutoFit/>
          </a:bodyPr>
          <a:p>
            <a:pPr algn="dist"/>
            <a:r>
              <a:rPr lang="zh-CN" altLang="en-US" sz="6000" b="1" spc="600" dirty="0">
                <a:ln w="19050">
                  <a:noFill/>
                  <a:prstDash val="solid"/>
                </a:ln>
                <a:solidFill>
                  <a:srgbClr val="F37A29"/>
                </a:solidFill>
                <a:latin typeface="微软雅黑" panose="020B0503020204020204" pitchFamily="34" charset="-122"/>
                <a:ea typeface="微软雅黑" panose="020B0503020204020204" pitchFamily="34" charset="-122"/>
                <a:cs typeface="阿里巴巴普惠体 Heavy" panose="00020600040101010101" charset="-122"/>
              </a:rPr>
              <a:t>注塑检测</a:t>
            </a:r>
            <a:endParaRPr lang="zh-CN" altLang="en-US" sz="6000" b="1" spc="600" dirty="0">
              <a:ln w="19050">
                <a:noFill/>
                <a:prstDash val="solid"/>
              </a:ln>
              <a:solidFill>
                <a:srgbClr val="F37A29"/>
              </a:solidFill>
              <a:latin typeface="微软雅黑" panose="020B0503020204020204" pitchFamily="34" charset="-122"/>
              <a:ea typeface="微软雅黑" panose="020B0503020204020204" pitchFamily="34" charset="-122"/>
              <a:cs typeface="阿里巴巴普惠体 Heavy" panose="00020600040101010101" charset="-122"/>
            </a:endParaRPr>
          </a:p>
          <a:p>
            <a:pPr algn="dist"/>
            <a:r>
              <a:rPr lang="zh-CN" altLang="en-US" sz="6000" b="1" spc="600" dirty="0">
                <a:ln w="19050">
                  <a:noFill/>
                  <a:prstDash val="solid"/>
                </a:ln>
                <a:solidFill>
                  <a:srgbClr val="F37A29"/>
                </a:solidFill>
                <a:latin typeface="微软雅黑" panose="020B0503020204020204" pitchFamily="34" charset="-122"/>
                <a:ea typeface="微软雅黑" panose="020B0503020204020204" pitchFamily="34" charset="-122"/>
                <a:cs typeface="阿里巴巴普惠体 Heavy" panose="00020600040101010101" charset="-122"/>
              </a:rPr>
              <a:t>方案介绍</a:t>
            </a:r>
            <a:endParaRPr lang="zh-CN" altLang="en-US" sz="6000" b="1" spc="600" dirty="0">
              <a:ln w="19050">
                <a:noFill/>
                <a:prstDash val="solid"/>
              </a:ln>
              <a:solidFill>
                <a:srgbClr val="F37A29"/>
              </a:solidFill>
              <a:latin typeface="微软雅黑" panose="020B0503020204020204" pitchFamily="34" charset="-122"/>
              <a:ea typeface="微软雅黑" panose="020B0503020204020204" pitchFamily="34" charset="-122"/>
              <a:cs typeface="阿里巴巴普惠体 Heavy" panose="00020600040101010101" charset="-122"/>
            </a:endParaRPr>
          </a:p>
        </p:txBody>
      </p:sp>
      <p:pic>
        <p:nvPicPr>
          <p:cNvPr id="5" name="图片 4" descr="公司LOGO白色字"/>
          <p:cNvPicPr>
            <a:picLocks noChangeAspect="1"/>
          </p:cNvPicPr>
          <p:nvPr/>
        </p:nvPicPr>
        <p:blipFill>
          <a:blip r:embed="rId3"/>
          <a:stretch>
            <a:fillRect/>
          </a:stretch>
        </p:blipFill>
        <p:spPr>
          <a:xfrm>
            <a:off x="10898505" y="229235"/>
            <a:ext cx="978535" cy="791210"/>
          </a:xfrm>
          <a:prstGeom prst="rect">
            <a:avLst/>
          </a:prstGeom>
        </p:spPr>
      </p:pic>
      <p:pic>
        <p:nvPicPr>
          <p:cNvPr id="10" name="图片 9" descr="图片1"/>
          <p:cNvPicPr>
            <a:picLocks noChangeAspect="1"/>
          </p:cNvPicPr>
          <p:nvPr>
            <p:custDataLst>
              <p:tags r:id="rId4"/>
            </p:custDataLst>
          </p:nvPr>
        </p:nvPicPr>
        <p:blipFill>
          <a:blip r:embed="rId5"/>
          <a:stretch>
            <a:fillRect/>
          </a:stretch>
        </p:blipFill>
        <p:spPr>
          <a:xfrm>
            <a:off x="7601585" y="9525"/>
            <a:ext cx="4590415" cy="6858000"/>
          </a:xfrm>
          <a:prstGeom prst="rect">
            <a:avLst/>
          </a:prstGeom>
        </p:spPr>
      </p:pic>
      <p:pic>
        <p:nvPicPr>
          <p:cNvPr id="11" name="图片 10" descr="图片1"/>
          <p:cNvPicPr>
            <a:picLocks noChangeAspect="1"/>
          </p:cNvPicPr>
          <p:nvPr/>
        </p:nvPicPr>
        <p:blipFill>
          <a:blip r:embed="rId6"/>
          <a:stretch>
            <a:fillRect/>
          </a:stretch>
        </p:blipFill>
        <p:spPr>
          <a:xfrm>
            <a:off x="0" y="17145"/>
            <a:ext cx="3462655" cy="32734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100000">
                                          <p:val>
                                            <p:strVal val="#ppt_x"/>
                                          </p:val>
                                        </p:tav>
                                      </p:tavLst>
                                    </p:anim>
                                    <p:anim calcmode="lin" valueType="num">
                                      <p:cBhvr>
                                        <p:cTn id="8" dur="250" fill="hold"/>
                                        <p:tgtEl>
                                          <p:spTgt spid="4"/>
                                        </p:tgtEl>
                                        <p:attrNameLst>
                                          <p:attrName>ppt_y</p:attrName>
                                        </p:attrNameLst>
                                      </p:cBhvr>
                                      <p:tavLst>
                                        <p:tav tm="0">
                                          <p:val>
                                            <p:strVal val="#ppt_y-#ppt_h/2"/>
                                          </p:val>
                                        </p:tav>
                                        <p:tav tm="100000">
                                          <p:val>
                                            <p:strVal val="#ppt_y"/>
                                          </p:val>
                                        </p:tav>
                                      </p:tavLst>
                                    </p:anim>
                                    <p:anim calcmode="lin" valueType="num">
                                      <p:cBhvr>
                                        <p:cTn id="9" dur="250" fill="hold"/>
                                        <p:tgtEl>
                                          <p:spTgt spid="4"/>
                                        </p:tgtEl>
                                        <p:attrNameLst>
                                          <p:attrName>ppt_w</p:attrName>
                                        </p:attrNameLst>
                                      </p:cBhvr>
                                      <p:tavLst>
                                        <p:tav tm="0">
                                          <p:val>
                                            <p:strVal val="#ppt_w"/>
                                          </p:val>
                                        </p:tav>
                                        <p:tav tm="100000">
                                          <p:val>
                                            <p:strVal val="#ppt_w"/>
                                          </p:val>
                                        </p:tav>
                                      </p:tavLst>
                                    </p:anim>
                                    <p:anim calcmode="lin" valueType="num">
                                      <p:cBhvr>
                                        <p:cTn id="10" dur="25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正面去底图"/>
          <p:cNvPicPr>
            <a:picLocks noChangeAspect="1"/>
          </p:cNvPicPr>
          <p:nvPr/>
        </p:nvPicPr>
        <p:blipFill>
          <a:blip r:embed="rId1"/>
          <a:srcRect l="19464" t="36336" r="24959"/>
          <a:stretch>
            <a:fillRect/>
          </a:stretch>
        </p:blipFill>
        <p:spPr>
          <a:xfrm>
            <a:off x="4761230" y="659765"/>
            <a:ext cx="2132330" cy="1467485"/>
          </a:xfrm>
          <a:prstGeom prst="rect">
            <a:avLst/>
          </a:prstGeom>
        </p:spPr>
      </p:pic>
      <p:cxnSp>
        <p:nvCxnSpPr>
          <p:cNvPr id="51" name="直接连接符 50"/>
          <p:cNvCxnSpPr>
            <a:stCxn id="20490" idx="0"/>
          </p:cNvCxnSpPr>
          <p:nvPr>
            <p:custDataLst>
              <p:tags r:id="rId2"/>
            </p:custDataLst>
          </p:nvPr>
        </p:nvCxnSpPr>
        <p:spPr>
          <a:xfrm flipV="1">
            <a:off x="5843905" y="1868170"/>
            <a:ext cx="2540" cy="462280"/>
          </a:xfrm>
          <a:prstGeom prst="line">
            <a:avLst/>
          </a:prstGeom>
          <a:ln>
            <a:solidFill>
              <a:srgbClr val="D6680F"/>
            </a:solidFill>
          </a:ln>
        </p:spPr>
        <p:style>
          <a:lnRef idx="1">
            <a:schemeClr val="accent1"/>
          </a:lnRef>
          <a:fillRef idx="0">
            <a:schemeClr val="accent1"/>
          </a:fillRef>
          <a:effectRef idx="0">
            <a:schemeClr val="accent1"/>
          </a:effectRef>
          <a:fontRef idx="minor">
            <a:schemeClr val="tx1"/>
          </a:fontRef>
        </p:style>
      </p:cxnSp>
      <p:pic>
        <p:nvPicPr>
          <p:cNvPr id="20489" name="图形 2"/>
          <p:cNvPicPr>
            <a:picLocks noChangeAspect="1"/>
          </p:cNvPicPr>
          <p:nvPr>
            <p:custDataLst>
              <p:tags r:id="rId3"/>
            </p:custDataLst>
          </p:nvPr>
        </p:nvPicPr>
        <p:blipFill>
          <a:blip r:embed="rId4"/>
          <a:stretch>
            <a:fillRect/>
          </a:stretch>
        </p:blipFill>
        <p:spPr>
          <a:xfrm>
            <a:off x="2387600" y="2365375"/>
            <a:ext cx="1209675" cy="952500"/>
          </a:xfrm>
          <a:prstGeom prst="roundRect">
            <a:avLst/>
          </a:prstGeom>
          <a:noFill/>
          <a:ln w="9525">
            <a:noFill/>
          </a:ln>
        </p:spPr>
      </p:pic>
      <p:pic>
        <p:nvPicPr>
          <p:cNvPr id="20490" name="图形 3"/>
          <p:cNvPicPr>
            <a:picLocks noChangeAspect="1"/>
          </p:cNvPicPr>
          <p:nvPr>
            <p:custDataLst>
              <p:tags r:id="rId5"/>
            </p:custDataLst>
          </p:nvPr>
        </p:nvPicPr>
        <p:blipFill>
          <a:blip r:embed="rId6"/>
          <a:stretch>
            <a:fillRect/>
          </a:stretch>
        </p:blipFill>
        <p:spPr>
          <a:xfrm>
            <a:off x="5238750" y="2330450"/>
            <a:ext cx="1209675" cy="952500"/>
          </a:xfrm>
          <a:prstGeom prst="roundRect">
            <a:avLst/>
          </a:prstGeom>
          <a:noFill/>
          <a:ln w="9525">
            <a:noFill/>
          </a:ln>
        </p:spPr>
      </p:pic>
      <p:pic>
        <p:nvPicPr>
          <p:cNvPr id="20491" name="图形 4"/>
          <p:cNvPicPr>
            <a:picLocks noChangeAspect="1"/>
          </p:cNvPicPr>
          <p:nvPr>
            <p:custDataLst>
              <p:tags r:id="rId7"/>
            </p:custDataLst>
          </p:nvPr>
        </p:nvPicPr>
        <p:blipFill>
          <a:blip r:embed="rId8"/>
          <a:stretch>
            <a:fillRect/>
          </a:stretch>
        </p:blipFill>
        <p:spPr>
          <a:xfrm>
            <a:off x="8283575" y="2355850"/>
            <a:ext cx="1209675" cy="952500"/>
          </a:xfrm>
          <a:prstGeom prst="roundRect">
            <a:avLst/>
          </a:prstGeom>
          <a:noFill/>
          <a:ln w="9525">
            <a:noFill/>
          </a:ln>
        </p:spPr>
      </p:pic>
      <p:pic>
        <p:nvPicPr>
          <p:cNvPr id="20492" name="图形 5"/>
          <p:cNvPicPr>
            <a:picLocks noChangeAspect="1"/>
          </p:cNvPicPr>
          <p:nvPr>
            <p:custDataLst>
              <p:tags r:id="rId9"/>
            </p:custDataLst>
          </p:nvPr>
        </p:nvPicPr>
        <p:blipFill>
          <a:blip r:embed="rId10"/>
          <a:stretch>
            <a:fillRect/>
          </a:stretch>
        </p:blipFill>
        <p:spPr>
          <a:xfrm>
            <a:off x="1560513" y="4799013"/>
            <a:ext cx="1209675" cy="942975"/>
          </a:xfrm>
          <a:prstGeom prst="roundRect">
            <a:avLst/>
          </a:prstGeom>
          <a:noFill/>
          <a:ln w="9525">
            <a:noFill/>
          </a:ln>
        </p:spPr>
      </p:pic>
      <p:pic>
        <p:nvPicPr>
          <p:cNvPr id="20493" name="图形 6"/>
          <p:cNvPicPr>
            <a:picLocks noChangeAspect="1"/>
          </p:cNvPicPr>
          <p:nvPr>
            <p:custDataLst>
              <p:tags r:id="rId11"/>
            </p:custDataLst>
          </p:nvPr>
        </p:nvPicPr>
        <p:blipFill>
          <a:blip r:embed="rId12"/>
          <a:stretch>
            <a:fillRect/>
          </a:stretch>
        </p:blipFill>
        <p:spPr>
          <a:xfrm>
            <a:off x="4014788" y="4799013"/>
            <a:ext cx="1209675" cy="942975"/>
          </a:xfrm>
          <a:prstGeom prst="roundRect">
            <a:avLst/>
          </a:prstGeom>
          <a:noFill/>
          <a:ln w="9525">
            <a:noFill/>
          </a:ln>
        </p:spPr>
      </p:pic>
      <p:pic>
        <p:nvPicPr>
          <p:cNvPr id="20494" name="图形 7"/>
          <p:cNvPicPr>
            <a:picLocks noChangeAspect="1"/>
          </p:cNvPicPr>
          <p:nvPr>
            <p:custDataLst>
              <p:tags r:id="rId13"/>
            </p:custDataLst>
          </p:nvPr>
        </p:nvPicPr>
        <p:blipFill>
          <a:blip r:embed="rId14"/>
          <a:stretch>
            <a:fillRect/>
          </a:stretch>
        </p:blipFill>
        <p:spPr>
          <a:xfrm>
            <a:off x="6700838" y="4799013"/>
            <a:ext cx="1209675" cy="942975"/>
          </a:xfrm>
          <a:prstGeom prst="roundRect">
            <a:avLst/>
          </a:prstGeom>
          <a:noFill/>
          <a:ln w="9525">
            <a:noFill/>
          </a:ln>
        </p:spPr>
      </p:pic>
      <p:pic>
        <p:nvPicPr>
          <p:cNvPr id="20495" name="图形 8"/>
          <p:cNvPicPr>
            <a:picLocks noChangeAspect="1"/>
          </p:cNvPicPr>
          <p:nvPr>
            <p:custDataLst>
              <p:tags r:id="rId15"/>
            </p:custDataLst>
          </p:nvPr>
        </p:nvPicPr>
        <p:blipFill>
          <a:blip r:embed="rId16"/>
          <a:stretch>
            <a:fillRect/>
          </a:stretch>
        </p:blipFill>
        <p:spPr>
          <a:xfrm>
            <a:off x="9431338" y="4799013"/>
            <a:ext cx="1209675" cy="942975"/>
          </a:xfrm>
          <a:prstGeom prst="roundRect">
            <a:avLst/>
          </a:prstGeom>
          <a:noFill/>
          <a:ln w="9525">
            <a:noFill/>
          </a:ln>
        </p:spPr>
      </p:pic>
      <p:sp>
        <p:nvSpPr>
          <p:cNvPr id="20496" name="文本框 10"/>
          <p:cNvSpPr txBox="1"/>
          <p:nvPr>
            <p:custDataLst>
              <p:tags r:id="rId17"/>
            </p:custDataLst>
          </p:nvPr>
        </p:nvSpPr>
        <p:spPr>
          <a:xfrm>
            <a:off x="1988185" y="3408680"/>
            <a:ext cx="2026285" cy="553085"/>
          </a:xfrm>
          <a:prstGeom prst="rect">
            <a:avLst/>
          </a:prstGeom>
          <a:noFill/>
          <a:ln w="9525">
            <a:noFill/>
          </a:ln>
        </p:spPr>
        <p:txBody>
          <a:bodyPr wrap="square" anchor="t">
            <a:spAutoFit/>
          </a:bodyPr>
          <a:p>
            <a:pPr algn="just" eaLnBrk="0" hangingPunct="0"/>
            <a:r>
              <a:rPr lang="zh-CN" altLang="zh-CN"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自动生成检测区域、参数——提高调试准确度，减少使用人员的操作步骤，减少调试时间；</a:t>
            </a:r>
            <a:endParaRPr lang="zh-CN" altLang="zh-CN"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497" name="文本框 12"/>
          <p:cNvSpPr txBox="1"/>
          <p:nvPr>
            <p:custDataLst>
              <p:tags r:id="rId18"/>
            </p:custDataLst>
          </p:nvPr>
        </p:nvSpPr>
        <p:spPr>
          <a:xfrm>
            <a:off x="4867275" y="3376930"/>
            <a:ext cx="1962785" cy="1014730"/>
          </a:xfrm>
          <a:prstGeom prst="rect">
            <a:avLst/>
          </a:prstGeom>
          <a:noFill/>
          <a:ln w="9525">
            <a:noFill/>
          </a:ln>
        </p:spPr>
        <p:txBody>
          <a:bodyPr wrap="square" anchor="t">
            <a:spAutoFit/>
          </a:bodyPr>
          <a:p>
            <a:pPr algn="just" eaLnBrk="0" hangingPunct="0">
              <a:buClrTx/>
              <a:buSzTx/>
              <a:buFontTx/>
            </a:pPr>
            <a:r>
              <a:rPr lang="zh-CN" altLang="zh-CN"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傻瓜式一键操作、新手操作指引——系统自带一键式教程，自动设定好相关程式，技术员只须按设定好步骤一步一步执行，无须人为培训，便可学会操作博视源监视器基本功能；</a:t>
            </a:r>
            <a:endParaRPr lang="zh-CN" altLang="zh-CN"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498" name="文本框 14"/>
          <p:cNvSpPr txBox="1"/>
          <p:nvPr>
            <p:custDataLst>
              <p:tags r:id="rId19"/>
            </p:custDataLst>
          </p:nvPr>
        </p:nvSpPr>
        <p:spPr>
          <a:xfrm>
            <a:off x="7860665" y="3408680"/>
            <a:ext cx="2070735" cy="860425"/>
          </a:xfrm>
          <a:prstGeom prst="rect">
            <a:avLst/>
          </a:prstGeom>
          <a:noFill/>
          <a:ln w="9525">
            <a:noFill/>
          </a:ln>
        </p:spPr>
        <p:txBody>
          <a:bodyPr wrap="square" anchor="t">
            <a:spAutoFit/>
          </a:bodyPr>
          <a:p>
            <a:pPr algn="just" eaLnBrk="0" hangingPunct="0">
              <a:buClrTx/>
              <a:buSzTx/>
              <a:buFontTx/>
            </a:pPr>
            <a:r>
              <a:rPr lang="zh-CN" altLang="zh-CN"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开模行程位移偏差时自动纠正——自主研发的动模漂移纠正算法，经过实际验证可纠正10mm误差，老式油压机此功能最为明显；</a:t>
            </a:r>
            <a:endParaRPr lang="zh-CN" altLang="zh-CN"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499" name="文本框 16"/>
          <p:cNvSpPr txBox="1"/>
          <p:nvPr>
            <p:custDataLst>
              <p:tags r:id="rId20"/>
            </p:custDataLst>
          </p:nvPr>
        </p:nvSpPr>
        <p:spPr>
          <a:xfrm>
            <a:off x="1085215" y="5845810"/>
            <a:ext cx="2090420" cy="860425"/>
          </a:xfrm>
          <a:prstGeom prst="rect">
            <a:avLst/>
          </a:prstGeom>
          <a:noFill/>
          <a:ln w="9525">
            <a:noFill/>
          </a:ln>
        </p:spPr>
        <p:txBody>
          <a:bodyPr wrap="square" anchor="t">
            <a:spAutoFit/>
          </a:bodyPr>
          <a:p>
            <a:pPr algn="just" eaLnBrk="0" hangingPunct="0">
              <a:buClrTx/>
              <a:buSzTx/>
              <a:buFontTx/>
            </a:pPr>
            <a:r>
              <a:rPr lang="zh-CN" altLang="zh-CN"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光线自动补偿和纠正——针对反光和过暗区域，自主研发的光线补偿算法可自动判别出相关区域，自动纠正，实现整体亮度均衡，此功能针对金属埋入效果特别明显；</a:t>
            </a:r>
            <a:endParaRPr lang="zh-CN" altLang="zh-CN"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500" name="文本框 18"/>
          <p:cNvSpPr txBox="1"/>
          <p:nvPr>
            <p:custDataLst>
              <p:tags r:id="rId21"/>
            </p:custDataLst>
          </p:nvPr>
        </p:nvSpPr>
        <p:spPr>
          <a:xfrm>
            <a:off x="3662680" y="5847715"/>
            <a:ext cx="1968500" cy="553085"/>
          </a:xfrm>
          <a:prstGeom prst="rect">
            <a:avLst/>
          </a:prstGeom>
          <a:noFill/>
          <a:ln w="9525">
            <a:noFill/>
          </a:ln>
        </p:spPr>
        <p:txBody>
          <a:bodyPr wrap="square" anchor="t">
            <a:spAutoFit/>
          </a:bodyPr>
          <a:p>
            <a:pPr algn="just" eaLnBrk="0" hangingPunct="0">
              <a:buClrTx/>
              <a:buSzTx/>
              <a:buFontTx/>
            </a:pPr>
            <a:r>
              <a:rPr lang="zh-CN" altLang="zh-CN" sz="1000" dirty="0">
                <a:solidFill>
                  <a:schemeClr val="tx1"/>
                </a:solidFill>
                <a:latin typeface="微软雅黑" panose="020B0503020204020204" pitchFamily="34" charset="-122"/>
                <a:ea typeface="微软雅黑" panose="020B0503020204020204" pitchFamily="34" charset="-122"/>
                <a:cs typeface="思源黑体" panose="020B0400000000000000" charset="-122"/>
              </a:rPr>
              <a:t>基于轮廓的最新模型匹配算法可以有效地解决埋件的错位问题和钢片，以及色差引起的误判；</a:t>
            </a:r>
            <a:endParaRPr lang="zh-CN" altLang="zh-CN" sz="1000" dirty="0">
              <a:solidFill>
                <a:schemeClr val="tx1"/>
              </a:solidFill>
              <a:latin typeface="微软雅黑" panose="020B0503020204020204" pitchFamily="34" charset="-122"/>
              <a:ea typeface="微软雅黑" panose="020B0503020204020204" pitchFamily="34" charset="-122"/>
              <a:cs typeface="思源黑体" panose="020B0400000000000000" charset="-122"/>
            </a:endParaRPr>
          </a:p>
        </p:txBody>
      </p:sp>
      <p:sp>
        <p:nvSpPr>
          <p:cNvPr id="20501" name="文本框 20"/>
          <p:cNvSpPr txBox="1"/>
          <p:nvPr>
            <p:custDataLst>
              <p:tags r:id="rId22"/>
            </p:custDataLst>
          </p:nvPr>
        </p:nvSpPr>
        <p:spPr>
          <a:xfrm>
            <a:off x="6250940" y="5788025"/>
            <a:ext cx="1997710" cy="860425"/>
          </a:xfrm>
          <a:prstGeom prst="rect">
            <a:avLst/>
          </a:prstGeom>
          <a:noFill/>
          <a:ln w="9525">
            <a:noFill/>
          </a:ln>
        </p:spPr>
        <p:txBody>
          <a:bodyPr wrap="square" anchor="t">
            <a:spAutoFit/>
          </a:bodyPr>
          <a:p>
            <a:pPr algn="just" eaLnBrk="0" hangingPunct="0">
              <a:buClrTx/>
              <a:buSzTx/>
              <a:buFontTx/>
            </a:pPr>
            <a:r>
              <a:rPr lang="zh-CN" altLang="zh-CN"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最新研发的一台模具监视器对应多台注塑机的模内监视系统,可应用在检测产品有无正常从模具脱落的比较简单的应用环境，大大节省客户的采购成本;</a:t>
            </a:r>
            <a:endParaRPr lang="zh-CN" altLang="zh-CN" sz="1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502" name="文本框 22"/>
          <p:cNvSpPr txBox="1"/>
          <p:nvPr>
            <p:custDataLst>
              <p:tags r:id="rId23"/>
            </p:custDataLst>
          </p:nvPr>
        </p:nvSpPr>
        <p:spPr>
          <a:xfrm>
            <a:off x="9128125" y="5822315"/>
            <a:ext cx="1918970" cy="706755"/>
          </a:xfrm>
          <a:prstGeom prst="rect">
            <a:avLst/>
          </a:prstGeom>
          <a:noFill/>
          <a:ln w="9525">
            <a:noFill/>
          </a:ln>
        </p:spPr>
        <p:txBody>
          <a:bodyPr wrap="square" anchor="t">
            <a:spAutoFit/>
          </a:bodyPr>
          <a:p>
            <a:pPr algn="just" eaLnBrk="0" hangingPunct="0">
              <a:buClrTx/>
              <a:buSzTx/>
              <a:buFontTx/>
            </a:pPr>
            <a:r>
              <a:rPr lang="zh-CN" altLang="zh-CN" sz="1000" dirty="0">
                <a:solidFill>
                  <a:schemeClr val="tx1"/>
                </a:solidFill>
                <a:latin typeface="微软雅黑" panose="020B0503020204020204" pitchFamily="34" charset="-122"/>
                <a:ea typeface="微软雅黑" panose="020B0503020204020204" pitchFamily="34" charset="-122"/>
                <a:cs typeface="思源黑体" panose="020B0400000000000000" charset="-122"/>
              </a:rPr>
              <a:t>选配功能：监视器异常报警可发送短信到指定的技术员手机上，保证高效实时处理异常警报；</a:t>
            </a:r>
            <a:endParaRPr lang="zh-CN" altLang="zh-CN" sz="1000" dirty="0">
              <a:solidFill>
                <a:schemeClr val="tx1"/>
              </a:solidFill>
              <a:latin typeface="微软雅黑" panose="020B0503020204020204" pitchFamily="34" charset="-122"/>
              <a:ea typeface="微软雅黑" panose="020B0503020204020204" pitchFamily="34" charset="-122"/>
              <a:cs typeface="思源黑体" panose="020B0400000000000000" charset="-122"/>
            </a:endParaRPr>
          </a:p>
        </p:txBody>
      </p:sp>
      <p:cxnSp>
        <p:nvCxnSpPr>
          <p:cNvPr id="33" name="肘形连接符 32"/>
          <p:cNvCxnSpPr>
            <a:endCxn id="20489" idx="3"/>
          </p:cNvCxnSpPr>
          <p:nvPr>
            <p:custDataLst>
              <p:tags r:id="rId24"/>
            </p:custDataLst>
          </p:nvPr>
        </p:nvCxnSpPr>
        <p:spPr>
          <a:xfrm rot="10800000" flipV="1">
            <a:off x="3597275" y="1692275"/>
            <a:ext cx="1497330" cy="1148715"/>
          </a:xfrm>
          <a:prstGeom prst="bentConnector3">
            <a:avLst>
              <a:gd name="adj1" fmla="val 50000"/>
            </a:avLst>
          </a:prstGeom>
          <a:ln>
            <a:solidFill>
              <a:srgbClr val="D6680F"/>
            </a:solidFill>
          </a:ln>
        </p:spPr>
        <p:style>
          <a:lnRef idx="1">
            <a:schemeClr val="accent1"/>
          </a:lnRef>
          <a:fillRef idx="0">
            <a:schemeClr val="accent1"/>
          </a:fillRef>
          <a:effectRef idx="0">
            <a:schemeClr val="accent1"/>
          </a:effectRef>
          <a:fontRef idx="minor">
            <a:schemeClr val="tx1"/>
          </a:fontRef>
        </p:style>
      </p:cxnSp>
      <p:cxnSp>
        <p:nvCxnSpPr>
          <p:cNvPr id="34" name="肘形连接符 33"/>
          <p:cNvCxnSpPr/>
          <p:nvPr>
            <p:custDataLst>
              <p:tags r:id="rId25"/>
            </p:custDataLst>
          </p:nvPr>
        </p:nvCxnSpPr>
        <p:spPr>
          <a:xfrm>
            <a:off x="6777355" y="1650365"/>
            <a:ext cx="1506220" cy="1176020"/>
          </a:xfrm>
          <a:prstGeom prst="bentConnector3">
            <a:avLst>
              <a:gd name="adj1" fmla="val 50042"/>
            </a:avLst>
          </a:prstGeom>
          <a:ln>
            <a:solidFill>
              <a:srgbClr val="D6680F"/>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custDataLst>
              <p:tags r:id="rId26"/>
            </p:custDataLst>
          </p:nvPr>
        </p:nvCxnSpPr>
        <p:spPr>
          <a:xfrm>
            <a:off x="4337050" y="2841625"/>
            <a:ext cx="901065" cy="0"/>
          </a:xfrm>
          <a:prstGeom prst="line">
            <a:avLst/>
          </a:prstGeom>
          <a:ln>
            <a:solidFill>
              <a:srgbClr val="D6680F"/>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custDataLst>
              <p:tags r:id="rId27"/>
            </p:custDataLst>
          </p:nvPr>
        </p:nvCxnSpPr>
        <p:spPr>
          <a:xfrm>
            <a:off x="6447155" y="2827020"/>
            <a:ext cx="1165225" cy="5080"/>
          </a:xfrm>
          <a:prstGeom prst="line">
            <a:avLst/>
          </a:prstGeom>
          <a:ln>
            <a:solidFill>
              <a:srgbClr val="D6680F"/>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custDataLst>
              <p:tags r:id="rId28"/>
            </p:custDataLst>
          </p:nvPr>
        </p:nvCxnSpPr>
        <p:spPr>
          <a:xfrm>
            <a:off x="2146300" y="4535170"/>
            <a:ext cx="7883525" cy="0"/>
          </a:xfrm>
          <a:prstGeom prst="line">
            <a:avLst/>
          </a:prstGeom>
          <a:ln>
            <a:solidFill>
              <a:srgbClr val="D6680F"/>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a:endCxn id="20492" idx="0"/>
          </p:cNvCxnSpPr>
          <p:nvPr>
            <p:custDataLst>
              <p:tags r:id="rId29"/>
            </p:custDataLst>
          </p:nvPr>
        </p:nvCxnSpPr>
        <p:spPr>
          <a:xfrm>
            <a:off x="2160905" y="4537710"/>
            <a:ext cx="4445" cy="261620"/>
          </a:xfrm>
          <a:prstGeom prst="line">
            <a:avLst/>
          </a:prstGeom>
          <a:ln>
            <a:solidFill>
              <a:srgbClr val="D6680F"/>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custDataLst>
              <p:tags r:id="rId30"/>
            </p:custDataLst>
          </p:nvPr>
        </p:nvCxnSpPr>
        <p:spPr>
          <a:xfrm>
            <a:off x="10025380" y="4537710"/>
            <a:ext cx="4445" cy="261620"/>
          </a:xfrm>
          <a:prstGeom prst="line">
            <a:avLst/>
          </a:prstGeom>
          <a:ln>
            <a:solidFill>
              <a:srgbClr val="D6680F"/>
            </a:solidFill>
          </a:ln>
        </p:spPr>
        <p:style>
          <a:lnRef idx="1">
            <a:schemeClr val="accent1"/>
          </a:lnRef>
          <a:fillRef idx="0">
            <a:schemeClr val="accent1"/>
          </a:fillRef>
          <a:effectRef idx="0">
            <a:schemeClr val="accent1"/>
          </a:effectRef>
          <a:fontRef idx="minor">
            <a:schemeClr val="tx1"/>
          </a:fontRef>
        </p:style>
      </p:cxnSp>
      <p:cxnSp>
        <p:nvCxnSpPr>
          <p:cNvPr id="47" name="肘形连接符 46"/>
          <p:cNvCxnSpPr/>
          <p:nvPr>
            <p:custDataLst>
              <p:tags r:id="rId31"/>
            </p:custDataLst>
          </p:nvPr>
        </p:nvCxnSpPr>
        <p:spPr>
          <a:xfrm rot="5400000" flipV="1">
            <a:off x="3512185" y="3684270"/>
            <a:ext cx="1953895" cy="275590"/>
          </a:xfrm>
          <a:prstGeom prst="bentConnector3">
            <a:avLst>
              <a:gd name="adj1" fmla="val 50000"/>
            </a:avLst>
          </a:prstGeom>
          <a:ln>
            <a:solidFill>
              <a:srgbClr val="D6680F"/>
            </a:solidFill>
          </a:ln>
        </p:spPr>
        <p:style>
          <a:lnRef idx="1">
            <a:schemeClr val="accent1"/>
          </a:lnRef>
          <a:fillRef idx="0">
            <a:schemeClr val="accent1"/>
          </a:fillRef>
          <a:effectRef idx="0">
            <a:schemeClr val="accent1"/>
          </a:effectRef>
          <a:fontRef idx="minor">
            <a:schemeClr val="tx1"/>
          </a:fontRef>
        </p:style>
      </p:cxnSp>
      <p:cxnSp>
        <p:nvCxnSpPr>
          <p:cNvPr id="48" name="肘形连接符 47"/>
          <p:cNvCxnSpPr>
            <a:endCxn id="20494" idx="0"/>
          </p:cNvCxnSpPr>
          <p:nvPr>
            <p:custDataLst>
              <p:tags r:id="rId32"/>
            </p:custDataLst>
          </p:nvPr>
        </p:nvCxnSpPr>
        <p:spPr>
          <a:xfrm rot="5400000">
            <a:off x="6417945" y="3685540"/>
            <a:ext cx="2000885" cy="225425"/>
          </a:xfrm>
          <a:prstGeom prst="bentConnector3">
            <a:avLst>
              <a:gd name="adj1" fmla="val 50016"/>
            </a:avLst>
          </a:prstGeom>
          <a:ln>
            <a:solidFill>
              <a:srgbClr val="D6680F"/>
            </a:solidFill>
          </a:ln>
        </p:spPr>
        <p:style>
          <a:lnRef idx="1">
            <a:schemeClr val="accent1"/>
          </a:lnRef>
          <a:fillRef idx="0">
            <a:schemeClr val="accent1"/>
          </a:fillRef>
          <a:effectRef idx="0">
            <a:schemeClr val="accent1"/>
          </a:effectRef>
          <a:fontRef idx="minor">
            <a:schemeClr val="tx1"/>
          </a:fontRef>
        </p:style>
      </p:cxnSp>
      <p:sp>
        <p:nvSpPr>
          <p:cNvPr id="2" name="圆角矩形 1"/>
          <p:cNvSpPr/>
          <p:nvPr/>
        </p:nvSpPr>
        <p:spPr>
          <a:xfrm>
            <a:off x="3685540" y="1205865"/>
            <a:ext cx="4540250" cy="391160"/>
          </a:xfrm>
          <a:prstGeom prst="roundRect">
            <a:avLst/>
          </a:prstGeom>
          <a:solidFill>
            <a:srgbClr val="D6680F">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20510" name="文本框 1"/>
          <p:cNvSpPr txBox="1"/>
          <p:nvPr>
            <p:custDataLst>
              <p:tags r:id="rId33"/>
            </p:custDataLst>
          </p:nvPr>
        </p:nvSpPr>
        <p:spPr>
          <a:xfrm>
            <a:off x="5068570" y="1149350"/>
            <a:ext cx="1885315" cy="460375"/>
          </a:xfrm>
          <a:prstGeom prst="rect">
            <a:avLst/>
          </a:prstGeom>
          <a:noFill/>
          <a:ln w="9525">
            <a:noFill/>
          </a:ln>
        </p:spPr>
        <p:txBody>
          <a:bodyPr wrap="square" anchor="t">
            <a:spAutoFit/>
          </a:bodyPr>
          <a:p>
            <a:pPr>
              <a:lnSpc>
                <a:spcPct val="120000"/>
              </a:lnSpc>
            </a:pPr>
            <a:r>
              <a:rPr lang="zh-CN" altLang="en-US" sz="2000" b="1" dirty="0">
                <a:solidFill>
                  <a:schemeClr val="bg1"/>
                </a:solidFill>
                <a:latin typeface="微软雅黑" panose="020B0503020204020204" pitchFamily="34" charset="-122"/>
                <a:ea typeface="微软雅黑" panose="020B0503020204020204" pitchFamily="34" charset="-122"/>
              </a:rPr>
              <a:t>其他功能特色</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4" name="标题 1"/>
          <p:cNvSpPr txBox="1"/>
          <p:nvPr>
            <p:custDataLst>
              <p:tags r:id="rId34"/>
            </p:custDataLst>
          </p:nvPr>
        </p:nvSpPr>
        <p:spPr>
          <a:xfrm>
            <a:off x="461645" y="242570"/>
            <a:ext cx="3342005"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pitchFamily="34" charset="-122"/>
                <a:ea typeface="微软雅黑" panose="020B0503020204020204" pitchFamily="34" charset="-122"/>
                <a:cs typeface="黑体" panose="02010609060101010101" charset="-122"/>
              </a:rPr>
              <a:t>6</a:t>
            </a:r>
            <a:r>
              <a:rPr lang="zh-CN" altLang="en-US" sz="3200" dirty="0">
                <a:latin typeface="微软雅黑" panose="020B0503020204020204" pitchFamily="34" charset="-122"/>
                <a:ea typeface="微软雅黑" panose="020B0503020204020204" pitchFamily="34" charset="-122"/>
                <a:cs typeface="黑体" panose="02010609060101010101" charset="-122"/>
              </a:rPr>
              <a:t>、设备介绍</a:t>
            </a:r>
            <a:endParaRPr lang="zh-CN" altLang="en-US" sz="3200" dirty="0">
              <a:latin typeface="微软雅黑" panose="020B0503020204020204" pitchFamily="34" charset="-122"/>
              <a:ea typeface="微软雅黑" panose="020B0503020204020204" pitchFamily="34" charset="-122"/>
              <a:cs typeface="黑体" panose="02010609060101010101" charset="-122"/>
            </a:endParaRPr>
          </a:p>
        </p:txBody>
      </p:sp>
      <p:cxnSp>
        <p:nvCxnSpPr>
          <p:cNvPr id="8" name="直接连接符 7"/>
          <p:cNvCxnSpPr/>
          <p:nvPr>
            <p:custDataLst>
              <p:tags r:id="rId35"/>
            </p:custDataLst>
          </p:nvPr>
        </p:nvCxnSpPr>
        <p:spPr>
          <a:xfrm>
            <a:off x="2919730" y="525780"/>
            <a:ext cx="7950200" cy="2476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36"/>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5" name="直接连接符 4"/>
          <p:cNvCxnSpPr/>
          <p:nvPr>
            <p:custDataLst>
              <p:tags r:id="rId1"/>
            </p:custDataLst>
          </p:nvPr>
        </p:nvCxnSpPr>
        <p:spPr>
          <a:xfrm flipV="1">
            <a:off x="2094865" y="550545"/>
            <a:ext cx="8775065" cy="63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标题 1"/>
          <p:cNvSpPr txBox="1"/>
          <p:nvPr/>
        </p:nvSpPr>
        <p:spPr>
          <a:xfrm>
            <a:off x="461645" y="263525"/>
            <a:ext cx="2668905"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pitchFamily="34" charset="-122"/>
                <a:ea typeface="微软雅黑" panose="020B0503020204020204" pitchFamily="34" charset="-122"/>
                <a:cs typeface="思源黑体" panose="020B0400000000000000" charset="-122"/>
              </a:rPr>
              <a:t>7</a:t>
            </a:r>
            <a:r>
              <a:rPr lang="zh-CN" altLang="en-US" sz="3200" dirty="0">
                <a:latin typeface="微软雅黑" panose="020B0503020204020204" pitchFamily="34" charset="-122"/>
                <a:ea typeface="微软雅黑" panose="020B0503020204020204" pitchFamily="34" charset="-122"/>
                <a:cs typeface="思源黑体" panose="020B0400000000000000" charset="-122"/>
              </a:rPr>
              <a:t>、案例</a:t>
            </a:r>
            <a:endParaRPr lang="en-US" altLang="zh-CN" sz="3200" dirty="0">
              <a:latin typeface="微软雅黑" panose="020B0503020204020204" pitchFamily="34" charset="-122"/>
              <a:ea typeface="微软雅黑" panose="020B0503020204020204" pitchFamily="34" charset="-122"/>
              <a:cs typeface="思源黑体" panose="020B0400000000000000" charset="-122"/>
            </a:endParaRPr>
          </a:p>
        </p:txBody>
      </p:sp>
      <p:sp>
        <p:nvSpPr>
          <p:cNvPr id="6" name="矩形 14"/>
          <p:cNvSpPr>
            <a:spLocks noChangeArrowheads="1"/>
          </p:cNvSpPr>
          <p:nvPr/>
        </p:nvSpPr>
        <p:spPr bwMode="auto">
          <a:xfrm>
            <a:off x="890905" y="780415"/>
            <a:ext cx="10372725" cy="814070"/>
          </a:xfrm>
          <a:prstGeom prst="rect">
            <a:avLst/>
          </a:prstGeom>
          <a:solidFill>
            <a:schemeClr val="accent2"/>
          </a:solidFill>
          <a:ln>
            <a:noFill/>
          </a:ln>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DINCond-Medium" charset="0"/>
                <a:ea typeface="阿里巴巴普惠体 R" pitchFamily="18" charset="-122"/>
              </a:defRPr>
            </a:lvl1pPr>
            <a:lvl2pPr marL="742950" indent="-285750">
              <a:lnSpc>
                <a:spcPct val="90000"/>
              </a:lnSpc>
              <a:spcBef>
                <a:spcPts val="500"/>
              </a:spcBef>
              <a:buFont typeface="Arial" panose="020B0604020202020204" pitchFamily="34" charset="0"/>
              <a:buChar char="•"/>
              <a:defRPr sz="2400">
                <a:solidFill>
                  <a:schemeClr val="tx1"/>
                </a:solidFill>
                <a:latin typeface="DINCond-Medium" charset="0"/>
                <a:ea typeface="阿里巴巴普惠体 R" pitchFamily="18"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DINCond-Medium" charset="0"/>
                <a:ea typeface="阿里巴巴普惠体 R" pitchFamily="18" charset="-122"/>
              </a:defRPr>
            </a:lvl3pPr>
            <a:lvl4pPr marL="1600200"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4pPr>
            <a:lvl5pPr marL="2057400"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9pPr>
          </a:lstStyle>
          <a:p>
            <a:pPr indent="0" algn="just" eaLnBrk="0" hangingPunct="0">
              <a:lnSpc>
                <a:spcPct val="110000"/>
              </a:lnSpc>
              <a:buNone/>
            </a:pPr>
            <a:r>
              <a:rPr kumimoji="0" lang="zh-CN" altLang="zh-CN" sz="1800" b="1"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模具监视器在注塑工艺上的运用</a:t>
            </a:r>
            <a:endParaRPr kumimoji="0" lang="zh-CN" altLang="zh-CN" sz="1800" b="1"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indent="0" algn="just" eaLnBrk="0" hangingPunct="0">
              <a:lnSpc>
                <a:spcPct val="110000"/>
              </a:lnSpc>
              <a:buNone/>
            </a:pPr>
            <a:r>
              <a:rPr lang="zh-CN" altLang="zh-CN"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应用机型</a:t>
            </a:r>
            <a:r>
              <a:rPr lang="en-US" altLang="zh-CN"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卧式注塑、立式注塑、双色机、圆盘机等各种不同机型，均可兼容。</a:t>
            </a:r>
            <a:endParaRPr kumimoji="0" lang="zh-CN" altLang="zh-CN" sz="1400" b="1"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 name="图片 1" descr="立式注塑双相机"/>
          <p:cNvPicPr>
            <a:picLocks noChangeAspect="1"/>
          </p:cNvPicPr>
          <p:nvPr/>
        </p:nvPicPr>
        <p:blipFill>
          <a:blip r:embed="rId2"/>
          <a:stretch>
            <a:fillRect/>
          </a:stretch>
        </p:blipFill>
        <p:spPr>
          <a:xfrm>
            <a:off x="3013075" y="1818005"/>
            <a:ext cx="2679065" cy="2009775"/>
          </a:xfrm>
          <a:prstGeom prst="rect">
            <a:avLst/>
          </a:prstGeom>
        </p:spPr>
      </p:pic>
      <p:sp>
        <p:nvSpPr>
          <p:cNvPr id="3" name="文本框 2"/>
          <p:cNvSpPr txBox="1"/>
          <p:nvPr/>
        </p:nvSpPr>
        <p:spPr>
          <a:xfrm>
            <a:off x="3013075" y="3492500"/>
            <a:ext cx="1465580" cy="335280"/>
          </a:xfrm>
          <a:prstGeom prst="rect">
            <a:avLst/>
          </a:prstGeom>
          <a:solidFill>
            <a:schemeClr val="accent2"/>
          </a:solidFill>
        </p:spPr>
        <p:txBody>
          <a:bodyPr wrap="square" rtlCol="0" anchor="t">
            <a:noAutofit/>
          </a:bodyPr>
          <a:p>
            <a:r>
              <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立式圆盘注塑机</a:t>
            </a:r>
            <a:endPar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7" name="图片 6" descr="立式注塑-充电器插头-触针埋入检测 (1)"/>
          <p:cNvPicPr>
            <a:picLocks noChangeAspect="1"/>
          </p:cNvPicPr>
          <p:nvPr/>
        </p:nvPicPr>
        <p:blipFill>
          <a:blip r:embed="rId3"/>
          <a:stretch>
            <a:fillRect/>
          </a:stretch>
        </p:blipFill>
        <p:spPr>
          <a:xfrm>
            <a:off x="5826125" y="1818005"/>
            <a:ext cx="2679700" cy="2009775"/>
          </a:xfrm>
          <a:prstGeom prst="rect">
            <a:avLst/>
          </a:prstGeom>
        </p:spPr>
      </p:pic>
      <p:pic>
        <p:nvPicPr>
          <p:cNvPr id="12" name="图片 11" descr="立式双模圆盘注塑-汽车配件-检测金属埋入[00_00_36][20240314-171729]"/>
          <p:cNvPicPr>
            <a:picLocks noChangeAspect="1"/>
          </p:cNvPicPr>
          <p:nvPr/>
        </p:nvPicPr>
        <p:blipFill>
          <a:blip r:embed="rId4"/>
          <a:srcRect t="31903" b="11847"/>
          <a:stretch>
            <a:fillRect/>
          </a:stretch>
        </p:blipFill>
        <p:spPr>
          <a:xfrm>
            <a:off x="3013710" y="3916045"/>
            <a:ext cx="2667000" cy="2667000"/>
          </a:xfrm>
          <a:prstGeom prst="rect">
            <a:avLst/>
          </a:prstGeom>
        </p:spPr>
      </p:pic>
      <p:sp>
        <p:nvSpPr>
          <p:cNvPr id="19" name="文本框 18"/>
          <p:cNvSpPr txBox="1"/>
          <p:nvPr/>
        </p:nvSpPr>
        <p:spPr>
          <a:xfrm>
            <a:off x="5826125" y="3492500"/>
            <a:ext cx="1436370" cy="335280"/>
          </a:xfrm>
          <a:prstGeom prst="rect">
            <a:avLst/>
          </a:prstGeom>
          <a:solidFill>
            <a:schemeClr val="accent2"/>
          </a:solidFill>
        </p:spPr>
        <p:txBody>
          <a:bodyPr wrap="square" rtlCol="0" anchor="t">
            <a:noAutofit/>
          </a:bodyPr>
          <a:p>
            <a:r>
              <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卧式单色注塑机</a:t>
            </a:r>
            <a:endPar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0" name="文本框 19"/>
          <p:cNvSpPr txBox="1"/>
          <p:nvPr/>
        </p:nvSpPr>
        <p:spPr>
          <a:xfrm>
            <a:off x="3013075" y="6247765"/>
            <a:ext cx="1465580" cy="335280"/>
          </a:xfrm>
          <a:prstGeom prst="rect">
            <a:avLst/>
          </a:prstGeom>
          <a:solidFill>
            <a:schemeClr val="accent2"/>
          </a:solidFill>
        </p:spPr>
        <p:txBody>
          <a:bodyPr wrap="square" rtlCol="0" anchor="t">
            <a:noAutofit/>
          </a:bodyPr>
          <a:p>
            <a:r>
              <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立式圆盘注塑机</a:t>
            </a:r>
            <a:endPar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1" name="图片 20" descr="卧式注塑-文具-检测产品水口脱落 (2)"/>
          <p:cNvPicPr>
            <a:picLocks noChangeAspect="1"/>
          </p:cNvPicPr>
          <p:nvPr/>
        </p:nvPicPr>
        <p:blipFill>
          <a:blip r:embed="rId5"/>
          <a:srcRect l="8408" r="16592"/>
          <a:stretch>
            <a:fillRect/>
          </a:stretch>
        </p:blipFill>
        <p:spPr>
          <a:xfrm>
            <a:off x="5840413" y="3917950"/>
            <a:ext cx="2665095" cy="2665095"/>
          </a:xfrm>
          <a:prstGeom prst="rect">
            <a:avLst/>
          </a:prstGeom>
        </p:spPr>
      </p:pic>
      <p:sp>
        <p:nvSpPr>
          <p:cNvPr id="22" name="文本框 21"/>
          <p:cNvSpPr txBox="1"/>
          <p:nvPr/>
        </p:nvSpPr>
        <p:spPr>
          <a:xfrm>
            <a:off x="5840730" y="6247765"/>
            <a:ext cx="1465580" cy="335280"/>
          </a:xfrm>
          <a:prstGeom prst="rect">
            <a:avLst/>
          </a:prstGeom>
          <a:solidFill>
            <a:schemeClr val="accent2"/>
          </a:solidFill>
        </p:spPr>
        <p:txBody>
          <a:bodyPr wrap="square" rtlCol="0" anchor="t">
            <a:noAutofit/>
          </a:bodyPr>
          <a:p>
            <a:r>
              <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卧式双色注塑机</a:t>
            </a:r>
            <a:endPar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txBox="1"/>
          <p:nvPr>
            <p:custDataLst>
              <p:tags r:id="rId1"/>
            </p:custDataLst>
          </p:nvPr>
        </p:nvSpPr>
        <p:spPr>
          <a:xfrm>
            <a:off x="461645" y="242570"/>
            <a:ext cx="3342005"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pitchFamily="34" charset="-122"/>
                <a:ea typeface="微软雅黑" panose="020B0503020204020204" pitchFamily="34" charset="-122"/>
                <a:cs typeface="黑体" panose="02010609060101010101" charset="-122"/>
              </a:rPr>
              <a:t>8</a:t>
            </a:r>
            <a:r>
              <a:rPr lang="zh-CN" altLang="en-US" sz="3200" dirty="0">
                <a:latin typeface="微软雅黑" panose="020B0503020204020204" pitchFamily="34" charset="-122"/>
                <a:ea typeface="微软雅黑" panose="020B0503020204020204" pitchFamily="34" charset="-122"/>
                <a:cs typeface="黑体" panose="02010609060101010101" charset="-122"/>
              </a:rPr>
              <a:t>、合作客户</a:t>
            </a:r>
            <a:endParaRPr lang="zh-CN" altLang="en-US" sz="3200" dirty="0">
              <a:latin typeface="微软雅黑" panose="020B0503020204020204" pitchFamily="34" charset="-122"/>
              <a:ea typeface="微软雅黑" panose="020B0503020204020204" pitchFamily="34" charset="-122"/>
              <a:cs typeface="黑体" panose="02010609060101010101" charset="-122"/>
            </a:endParaRPr>
          </a:p>
        </p:txBody>
      </p:sp>
      <p:cxnSp>
        <p:nvCxnSpPr>
          <p:cNvPr id="8" name="直接连接符 7"/>
          <p:cNvCxnSpPr/>
          <p:nvPr>
            <p:custDataLst>
              <p:tags r:id="rId2"/>
            </p:custDataLst>
          </p:nvPr>
        </p:nvCxnSpPr>
        <p:spPr>
          <a:xfrm>
            <a:off x="2822575" y="545465"/>
            <a:ext cx="8047355" cy="508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图片 5" descr="安得医疗"/>
          <p:cNvPicPr>
            <a:picLocks noChangeAspect="1"/>
          </p:cNvPicPr>
          <p:nvPr/>
        </p:nvPicPr>
        <p:blipFill>
          <a:blip r:embed="rId3"/>
          <a:stretch>
            <a:fillRect/>
          </a:stretch>
        </p:blipFill>
        <p:spPr>
          <a:xfrm>
            <a:off x="7268845" y="2677795"/>
            <a:ext cx="2373630" cy="1186815"/>
          </a:xfrm>
          <a:prstGeom prst="rect">
            <a:avLst/>
          </a:prstGeom>
        </p:spPr>
      </p:pic>
      <p:pic>
        <p:nvPicPr>
          <p:cNvPr id="7" name="图片 6" descr="歌尔"/>
          <p:cNvPicPr>
            <a:picLocks noChangeAspect="1"/>
          </p:cNvPicPr>
          <p:nvPr/>
        </p:nvPicPr>
        <p:blipFill>
          <a:blip r:embed="rId4"/>
          <a:stretch>
            <a:fillRect/>
          </a:stretch>
        </p:blipFill>
        <p:spPr>
          <a:xfrm>
            <a:off x="4972685" y="3051175"/>
            <a:ext cx="1626235" cy="813435"/>
          </a:xfrm>
          <a:prstGeom prst="rect">
            <a:avLst/>
          </a:prstGeom>
        </p:spPr>
      </p:pic>
      <p:pic>
        <p:nvPicPr>
          <p:cNvPr id="9" name="图片 8" descr="立讯精密"/>
          <p:cNvPicPr>
            <a:picLocks noChangeAspect="1"/>
          </p:cNvPicPr>
          <p:nvPr/>
        </p:nvPicPr>
        <p:blipFill>
          <a:blip r:embed="rId5"/>
          <a:stretch>
            <a:fillRect/>
          </a:stretch>
        </p:blipFill>
        <p:spPr>
          <a:xfrm>
            <a:off x="2442845" y="3051175"/>
            <a:ext cx="1859915" cy="930275"/>
          </a:xfrm>
          <a:prstGeom prst="rect">
            <a:avLst/>
          </a:prstGeom>
        </p:spPr>
      </p:pic>
      <p:pic>
        <p:nvPicPr>
          <p:cNvPr id="10" name="图片 9" descr="通达集团"/>
          <p:cNvPicPr>
            <a:picLocks noChangeAspect="1"/>
          </p:cNvPicPr>
          <p:nvPr/>
        </p:nvPicPr>
        <p:blipFill>
          <a:blip r:embed="rId6"/>
          <a:stretch>
            <a:fillRect/>
          </a:stretch>
        </p:blipFill>
        <p:spPr>
          <a:xfrm>
            <a:off x="7314565" y="1830070"/>
            <a:ext cx="2197100" cy="1099185"/>
          </a:xfrm>
          <a:prstGeom prst="rect">
            <a:avLst/>
          </a:prstGeom>
        </p:spPr>
      </p:pic>
      <p:pic>
        <p:nvPicPr>
          <p:cNvPr id="11" name="图片 10" descr="威高"/>
          <p:cNvPicPr>
            <a:picLocks noChangeAspect="1"/>
          </p:cNvPicPr>
          <p:nvPr/>
        </p:nvPicPr>
        <p:blipFill>
          <a:blip r:embed="rId7"/>
          <a:stretch>
            <a:fillRect/>
          </a:stretch>
        </p:blipFill>
        <p:spPr>
          <a:xfrm>
            <a:off x="4725035" y="1830070"/>
            <a:ext cx="2121535" cy="1061085"/>
          </a:xfrm>
          <a:prstGeom prst="rect">
            <a:avLst/>
          </a:prstGeom>
        </p:spPr>
      </p:pic>
      <p:pic>
        <p:nvPicPr>
          <p:cNvPr id="12" name="图片 11" descr="正泰"/>
          <p:cNvPicPr>
            <a:picLocks noChangeAspect="1"/>
          </p:cNvPicPr>
          <p:nvPr/>
        </p:nvPicPr>
        <p:blipFill>
          <a:blip r:embed="rId8"/>
          <a:stretch>
            <a:fillRect/>
          </a:stretch>
        </p:blipFill>
        <p:spPr>
          <a:xfrm>
            <a:off x="2147570" y="1665605"/>
            <a:ext cx="2451100" cy="1225550"/>
          </a:xfrm>
          <a:prstGeom prst="rect">
            <a:avLst/>
          </a:prstGeom>
        </p:spPr>
      </p:pic>
      <p:sp>
        <p:nvSpPr>
          <p:cNvPr id="15" name="文本框 14"/>
          <p:cNvSpPr txBox="1"/>
          <p:nvPr/>
        </p:nvSpPr>
        <p:spPr>
          <a:xfrm>
            <a:off x="1639570" y="1516380"/>
            <a:ext cx="8427085" cy="3824605"/>
          </a:xfrm>
          <a:prstGeom prst="rect">
            <a:avLst/>
          </a:prstGeom>
          <a:solidFill>
            <a:schemeClr val="accent2">
              <a:alpha val="15000"/>
            </a:schemeClr>
          </a:solidFill>
        </p:spPr>
        <p:txBody>
          <a:bodyPr wrap="square" rtlCol="0" anchor="t">
            <a:noAutofit/>
          </a:bodyPr>
          <a:p>
            <a:endPar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3" name="图片 12" descr="美的"/>
          <p:cNvPicPr>
            <a:picLocks noChangeAspect="1"/>
          </p:cNvPicPr>
          <p:nvPr/>
        </p:nvPicPr>
        <p:blipFill>
          <a:blip r:embed="rId9"/>
          <a:stretch>
            <a:fillRect/>
          </a:stretch>
        </p:blipFill>
        <p:spPr>
          <a:xfrm>
            <a:off x="4972685" y="4283710"/>
            <a:ext cx="1520190" cy="536575"/>
          </a:xfrm>
          <a:prstGeom prst="rect">
            <a:avLst/>
          </a:prstGeom>
        </p:spPr>
      </p:pic>
      <p:pic>
        <p:nvPicPr>
          <p:cNvPr id="14" name="图片 13" descr="奥克斯"/>
          <p:cNvPicPr>
            <a:picLocks noChangeAspect="1"/>
          </p:cNvPicPr>
          <p:nvPr/>
        </p:nvPicPr>
        <p:blipFill>
          <a:blip r:embed="rId10"/>
          <a:stretch>
            <a:fillRect/>
          </a:stretch>
        </p:blipFill>
        <p:spPr>
          <a:xfrm>
            <a:off x="2663825" y="4127500"/>
            <a:ext cx="1139825" cy="692785"/>
          </a:xfrm>
          <a:prstGeom prst="rect">
            <a:avLst/>
          </a:prstGeom>
        </p:spPr>
      </p:pic>
      <p:pic>
        <p:nvPicPr>
          <p:cNvPr id="17" name="图片 16" descr="logo"/>
          <p:cNvPicPr>
            <a:picLocks noChangeAspect="1"/>
          </p:cNvPicPr>
          <p:nvPr/>
        </p:nvPicPr>
        <p:blipFill>
          <a:blip r:embed="rId11"/>
          <a:stretch>
            <a:fillRect/>
          </a:stretch>
        </p:blipFill>
        <p:spPr>
          <a:xfrm>
            <a:off x="7661910" y="4489450"/>
            <a:ext cx="1744980" cy="253365"/>
          </a:xfrm>
          <a:prstGeom prst="rect">
            <a:avLst/>
          </a:prstGeom>
        </p:spPr>
      </p:pic>
    </p:spTree>
    <p:custDataLst>
      <p:tags r:id="rId12"/>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直角三角形 7"/>
          <p:cNvSpPr>
            <a:spLocks noChangeAspect="1"/>
          </p:cNvSpPr>
          <p:nvPr userDrawn="1"/>
        </p:nvSpPr>
        <p:spPr>
          <a:xfrm flipH="1" flipV="1">
            <a:off x="7234160" y="0"/>
            <a:ext cx="4968000" cy="4968000"/>
          </a:xfrm>
          <a:prstGeom prst="rtTriangl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solidFill>
                <a:schemeClr val="bg1"/>
              </a:solidFill>
              <a:latin typeface="+mn-ea"/>
            </a:endParaRPr>
          </a:p>
        </p:txBody>
      </p:sp>
      <p:sp>
        <p:nvSpPr>
          <p:cNvPr id="13" name="直角三角形 12"/>
          <p:cNvSpPr>
            <a:spLocks noChangeAspect="1"/>
          </p:cNvSpPr>
          <p:nvPr userDrawn="1"/>
        </p:nvSpPr>
        <p:spPr>
          <a:xfrm flipV="1">
            <a:off x="0" y="0"/>
            <a:ext cx="1620000" cy="1620000"/>
          </a:xfrm>
          <a:prstGeom prst="rtTriangl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solidFill>
                <a:schemeClr val="bg1"/>
              </a:solidFill>
              <a:latin typeface="+mn-ea"/>
            </a:endParaRPr>
          </a:p>
        </p:txBody>
      </p:sp>
      <p:sp>
        <p:nvSpPr>
          <p:cNvPr id="2" name="矩形 1"/>
          <p:cNvSpPr/>
          <p:nvPr/>
        </p:nvSpPr>
        <p:spPr>
          <a:xfrm>
            <a:off x="-7620" y="6604000"/>
            <a:ext cx="12235815" cy="25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图片2"/>
          <p:cNvPicPr>
            <a:picLocks noChangeAspect="1"/>
          </p:cNvPicPr>
          <p:nvPr/>
        </p:nvPicPr>
        <p:blipFill>
          <a:blip r:embed="rId1"/>
          <a:stretch>
            <a:fillRect/>
          </a:stretch>
        </p:blipFill>
        <p:spPr>
          <a:xfrm>
            <a:off x="3952875" y="13335"/>
            <a:ext cx="8275955" cy="6858000"/>
          </a:xfrm>
          <a:prstGeom prst="rect">
            <a:avLst/>
          </a:prstGeom>
        </p:spPr>
      </p:pic>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 y="13335"/>
            <a:ext cx="12209145" cy="6863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7"/>
          <p:cNvSpPr txBox="1"/>
          <p:nvPr/>
        </p:nvSpPr>
        <p:spPr>
          <a:xfrm>
            <a:off x="398780" y="2830830"/>
            <a:ext cx="4648835" cy="1010920"/>
          </a:xfrm>
          <a:prstGeom prst="rect">
            <a:avLst/>
          </a:prstGeom>
          <a:noFill/>
          <a:effectLst/>
          <a:scene3d>
            <a:camera prst="orthographicFront">
              <a:rot lat="0" lon="0" rev="0"/>
            </a:camera>
            <a:lightRig rig="threePt" dir="t">
              <a:rot lat="0" lon="0" rev="0"/>
            </a:lightRig>
          </a:scene3d>
          <a:sp3d/>
        </p:spPr>
        <p:txBody>
          <a:bodyPr wrap="square" lIns="87764" tIns="43882" rIns="87764" bIns="43882" rtlCol="0">
            <a:spAutoFit/>
          </a:bodyPr>
          <a:p>
            <a:pPr algn="dist"/>
            <a:r>
              <a:rPr lang="zh-CN" altLang="en-US" sz="6000" b="1" spc="600" dirty="0">
                <a:ln w="19050">
                  <a:noFill/>
                  <a:prstDash val="solid"/>
                </a:ln>
                <a:solidFill>
                  <a:srgbClr val="F37A29"/>
                </a:solidFill>
                <a:latin typeface="微软雅黑" panose="020B0503020204020204" pitchFamily="34" charset="-122"/>
                <a:ea typeface="微软雅黑" panose="020B0503020204020204" pitchFamily="34" charset="-122"/>
                <a:cs typeface="阿里巴巴普惠体 Heavy" panose="00020600040101010101" charset="-122"/>
              </a:rPr>
              <a:t>谢谢观看</a:t>
            </a:r>
            <a:endParaRPr lang="zh-CN" altLang="en-US" sz="6000" b="1" spc="600" dirty="0">
              <a:ln w="19050">
                <a:noFill/>
                <a:prstDash val="solid"/>
              </a:ln>
              <a:solidFill>
                <a:srgbClr val="F37A29"/>
              </a:solidFill>
              <a:latin typeface="微软雅黑" panose="020B0503020204020204" pitchFamily="34" charset="-122"/>
              <a:ea typeface="微软雅黑" panose="020B0503020204020204" pitchFamily="34" charset="-122"/>
              <a:cs typeface="阿里巴巴普惠体 Heavy" panose="0002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100000">
                                          <p:val>
                                            <p:strVal val="#ppt_x"/>
                                          </p:val>
                                        </p:tav>
                                      </p:tavLst>
                                    </p:anim>
                                    <p:anim calcmode="lin" valueType="num">
                                      <p:cBhvr>
                                        <p:cTn id="8" dur="250" fill="hold"/>
                                        <p:tgtEl>
                                          <p:spTgt spid="4"/>
                                        </p:tgtEl>
                                        <p:attrNameLst>
                                          <p:attrName>ppt_y</p:attrName>
                                        </p:attrNameLst>
                                      </p:cBhvr>
                                      <p:tavLst>
                                        <p:tav tm="0">
                                          <p:val>
                                            <p:strVal val="#ppt_y-#ppt_h/2"/>
                                          </p:val>
                                        </p:tav>
                                        <p:tav tm="100000">
                                          <p:val>
                                            <p:strVal val="#ppt_y"/>
                                          </p:val>
                                        </p:tav>
                                      </p:tavLst>
                                    </p:anim>
                                    <p:anim calcmode="lin" valueType="num">
                                      <p:cBhvr>
                                        <p:cTn id="9" dur="250" fill="hold"/>
                                        <p:tgtEl>
                                          <p:spTgt spid="4"/>
                                        </p:tgtEl>
                                        <p:attrNameLst>
                                          <p:attrName>ppt_w</p:attrName>
                                        </p:attrNameLst>
                                      </p:cBhvr>
                                      <p:tavLst>
                                        <p:tav tm="0">
                                          <p:val>
                                            <p:strVal val="#ppt_w"/>
                                          </p:val>
                                        </p:tav>
                                        <p:tav tm="100000">
                                          <p:val>
                                            <p:strVal val="#ppt_w"/>
                                          </p:val>
                                        </p:tav>
                                      </p:tavLst>
                                    </p:anim>
                                    <p:anim calcmode="lin" valueType="num">
                                      <p:cBhvr>
                                        <p:cTn id="10" dur="25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flipH="1">
            <a:off x="-10160" y="264795"/>
            <a:ext cx="629920" cy="6305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黑体" panose="02010609060101010101" charset="-122"/>
              <a:ea typeface="黑体" panose="02010609060101010101" charset="-122"/>
              <a:sym typeface="思源黑体" panose="020B0400000000000000" charset="-122"/>
            </a:endParaRPr>
          </a:p>
        </p:txBody>
      </p:sp>
      <p:sp>
        <p:nvSpPr>
          <p:cNvPr id="16" name="矩形 15"/>
          <p:cNvSpPr/>
          <p:nvPr>
            <p:custDataLst>
              <p:tags r:id="rId2"/>
            </p:custDataLst>
          </p:nvPr>
        </p:nvSpPr>
        <p:spPr>
          <a:xfrm flipH="1">
            <a:off x="437515" y="543560"/>
            <a:ext cx="518160" cy="467360"/>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黑体" panose="02010609060101010101" charset="-122"/>
              <a:ea typeface="黑体" panose="02010609060101010101" charset="-122"/>
              <a:sym typeface="思源黑体" panose="020B0400000000000000" charset="-122"/>
            </a:endParaRPr>
          </a:p>
        </p:txBody>
      </p:sp>
      <p:grpSp>
        <p:nvGrpSpPr>
          <p:cNvPr id="18" name="组合 17"/>
          <p:cNvGrpSpPr/>
          <p:nvPr/>
        </p:nvGrpSpPr>
        <p:grpSpPr>
          <a:xfrm>
            <a:off x="2756061" y="1601564"/>
            <a:ext cx="2502822" cy="3581620"/>
            <a:chOff x="1050203" y="1628603"/>
            <a:chExt cx="2502822" cy="3581620"/>
          </a:xfrm>
        </p:grpSpPr>
        <p:sp>
          <p:nvSpPr>
            <p:cNvPr id="31" name="MH_Others_1"/>
            <p:cNvSpPr txBox="1"/>
            <p:nvPr>
              <p:custDataLst>
                <p:tags r:id="rId3"/>
              </p:custDataLst>
            </p:nvPr>
          </p:nvSpPr>
          <p:spPr>
            <a:xfrm>
              <a:off x="1509314" y="1628603"/>
              <a:ext cx="1228725" cy="3581620"/>
            </a:xfrm>
            <a:prstGeom prst="rect">
              <a:avLst/>
            </a:prstGeom>
            <a:solidFill>
              <a:schemeClr val="bg1"/>
            </a:solidFill>
          </p:spPr>
          <p:txBody>
            <a:bodyPr vert="eaVert" wrap="square" lIns="0" tIns="0" rIns="0" bIns="0" rtlCol="0" anchor="ctr" anchorCtr="0">
              <a:spAutoFit/>
            </a:bodyPr>
            <a:lstStyle/>
            <a:p>
              <a:pPr algn="ctr" defTabSz="864870" fontAlgn="base">
                <a:spcBef>
                  <a:spcPct val="0"/>
                </a:spcBef>
                <a:spcAft>
                  <a:spcPct val="0"/>
                </a:spcAft>
              </a:pPr>
              <a:r>
                <a:rPr lang="zh-CN" altLang="en-US" sz="7990" b="1" dirty="0">
                  <a:solidFill>
                    <a:schemeClr val="tx2">
                      <a:lumMod val="75000"/>
                    </a:schemeClr>
                  </a:solidFill>
                  <a:latin typeface="微软雅黑" panose="020B0503020204020204" pitchFamily="34" charset="-122"/>
                  <a:ea typeface="微软雅黑" panose="020B0503020204020204" pitchFamily="34" charset="-122"/>
                  <a:sym typeface="Arial" panose="020B0604020202020204" pitchFamily="34" charset="0"/>
                </a:rPr>
                <a:t>目录</a:t>
              </a:r>
              <a:endParaRPr lang="zh-CN" altLang="en-US" sz="7990" b="1" dirty="0">
                <a:solidFill>
                  <a:schemeClr val="tx2">
                    <a:lumMod val="7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2" name="MH_Others_2"/>
            <p:cNvSpPr txBox="1"/>
            <p:nvPr>
              <p:custDataLst>
                <p:tags r:id="rId4"/>
              </p:custDataLst>
            </p:nvPr>
          </p:nvSpPr>
          <p:spPr>
            <a:xfrm rot="5400000">
              <a:off x="-277623" y="3309739"/>
              <a:ext cx="3114122" cy="458470"/>
            </a:xfrm>
            <a:prstGeom prst="rect">
              <a:avLst/>
            </a:prstGeom>
            <a:noFill/>
          </p:spPr>
          <p:txBody>
            <a:bodyPr wrap="square" lIns="0" tIns="0" rIns="0" bIns="0">
              <a:spAutoFit/>
            </a:bodyPr>
            <a:lstStyle/>
            <a:p>
              <a:pPr algn="ctr" defTabSz="864870" fontAlgn="base">
                <a:spcBef>
                  <a:spcPct val="0"/>
                </a:spcBef>
                <a:spcAft>
                  <a:spcPct val="0"/>
                </a:spcAft>
                <a:defRPr/>
              </a:pPr>
              <a:r>
                <a:rPr lang="en-US" altLang="zh-CN" sz="2980" dirty="0">
                  <a:solidFill>
                    <a:schemeClr val="tx2">
                      <a:lumMod val="75000"/>
                    </a:schemeClr>
                  </a:solidFill>
                  <a:latin typeface="微软雅黑" panose="020B0503020204020204" pitchFamily="34" charset="-122"/>
                  <a:ea typeface="微软雅黑" panose="020B0503020204020204" pitchFamily="34" charset="-122"/>
                  <a:sym typeface="Arial" panose="020B0604020202020204" pitchFamily="34" charset="0"/>
                </a:rPr>
                <a:t>CONTENTS</a:t>
              </a:r>
              <a:endParaRPr lang="en-US" altLang="zh-CN" sz="2980" dirty="0">
                <a:solidFill>
                  <a:schemeClr val="tx2">
                    <a:lumMod val="7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3" name="文本框 32"/>
            <p:cNvSpPr txBox="1"/>
            <p:nvPr/>
          </p:nvSpPr>
          <p:spPr>
            <a:xfrm>
              <a:off x="3041850" y="2627705"/>
              <a:ext cx="511175" cy="1568450"/>
            </a:xfrm>
            <a:prstGeom prst="rect">
              <a:avLst/>
            </a:prstGeom>
            <a:noFill/>
          </p:spPr>
          <p:txBody>
            <a:bodyPr wrap="none" rtlCol="0">
              <a:spAutoFit/>
            </a:bodyPr>
            <a:lstStyle/>
            <a:p>
              <a:r>
                <a:rPr lang="en-US" altLang="zh-CN" sz="9600" dirty="0">
                  <a:solidFill>
                    <a:schemeClr val="tx2">
                      <a:lumMod val="75000"/>
                    </a:schemeClr>
                  </a:solidFill>
                  <a:latin typeface="微软雅黑" panose="020B0503020204020204" pitchFamily="34" charset="-122"/>
                  <a:ea typeface="微软雅黑" panose="020B0503020204020204" pitchFamily="34" charset="-122"/>
                </a:rPr>
                <a:t>|</a:t>
              </a:r>
              <a:endParaRPr lang="en-US" altLang="zh-CN" sz="9600" dirty="0">
                <a:solidFill>
                  <a:schemeClr val="tx2">
                    <a:lumMod val="75000"/>
                  </a:schemeClr>
                </a:solidFill>
                <a:latin typeface="微软雅黑" panose="020B0503020204020204" pitchFamily="34" charset="-122"/>
                <a:ea typeface="微软雅黑" panose="020B0503020204020204" pitchFamily="34" charset="-122"/>
              </a:endParaRPr>
            </a:p>
          </p:txBody>
        </p:sp>
      </p:grpSp>
      <p:sp>
        <p:nvSpPr>
          <p:cNvPr id="15" name="TextBox 2"/>
          <p:cNvSpPr>
            <a:spLocks noChangeArrowheads="1"/>
          </p:cNvSpPr>
          <p:nvPr/>
        </p:nvSpPr>
        <p:spPr bwMode="auto">
          <a:xfrm>
            <a:off x="6783070" y="1369695"/>
            <a:ext cx="1376680" cy="368300"/>
          </a:xfrm>
          <a:prstGeom prst="rect">
            <a:avLst/>
          </a:prstGeom>
          <a:noFill/>
          <a:ln w="9525">
            <a:noFill/>
            <a:miter lim="800000"/>
          </a:ln>
        </p:spPr>
        <p:txBody>
          <a:bodyPr wrap="square">
            <a:spAutoFit/>
          </a:bodyPr>
          <a:lstStyle/>
          <a:p>
            <a:r>
              <a:rPr lang="zh-CN" altLang="en-US" b="1" dirty="0">
                <a:latin typeface="微软雅黑" panose="020B0503020204020204" pitchFamily="34" charset="-122"/>
                <a:ea typeface="微软雅黑" panose="020B0503020204020204" pitchFamily="34" charset="-122"/>
              </a:rPr>
              <a:t>项目概况</a:t>
            </a:r>
            <a:endParaRPr lang="zh-CN" altLang="en-US" b="1" dirty="0">
              <a:latin typeface="微软雅黑" panose="020B0503020204020204" pitchFamily="34" charset="-122"/>
              <a:ea typeface="微软雅黑" panose="020B0503020204020204" pitchFamily="34" charset="-122"/>
            </a:endParaRPr>
          </a:p>
        </p:txBody>
      </p:sp>
      <p:sp>
        <p:nvSpPr>
          <p:cNvPr id="43" name="TextBox 2"/>
          <p:cNvSpPr>
            <a:spLocks noChangeArrowheads="1"/>
          </p:cNvSpPr>
          <p:nvPr/>
        </p:nvSpPr>
        <p:spPr bwMode="auto">
          <a:xfrm>
            <a:off x="6774815" y="1925955"/>
            <a:ext cx="1821180" cy="368300"/>
          </a:xfrm>
          <a:prstGeom prst="rect">
            <a:avLst/>
          </a:prstGeom>
          <a:noFill/>
          <a:ln w="9525">
            <a:noFill/>
            <a:miter lim="800000"/>
          </a:ln>
        </p:spPr>
        <p:txBody>
          <a:bodyPr wrap="square">
            <a:spAutoFit/>
          </a:bodyPr>
          <a:lstStyle/>
          <a:p>
            <a:r>
              <a:rPr lang="zh-CN" altLang="en-US" b="1" dirty="0">
                <a:latin typeface="微软雅黑" panose="020B0503020204020204" pitchFamily="34" charset="-122"/>
                <a:ea typeface="微软雅黑" panose="020B0503020204020204" pitchFamily="34" charset="-122"/>
              </a:rPr>
              <a:t>检测内容</a:t>
            </a:r>
            <a:endParaRPr lang="zh-CN" altLang="en-US" b="1" dirty="0">
              <a:latin typeface="微软雅黑" panose="020B0503020204020204" pitchFamily="34" charset="-122"/>
              <a:ea typeface="微软雅黑" panose="020B0503020204020204" pitchFamily="34" charset="-122"/>
            </a:endParaRPr>
          </a:p>
        </p:txBody>
      </p:sp>
      <p:sp>
        <p:nvSpPr>
          <p:cNvPr id="53" name="TextBox 2"/>
          <p:cNvSpPr>
            <a:spLocks noChangeArrowheads="1"/>
          </p:cNvSpPr>
          <p:nvPr/>
        </p:nvSpPr>
        <p:spPr bwMode="auto">
          <a:xfrm>
            <a:off x="6802120" y="3023235"/>
            <a:ext cx="1689735" cy="368300"/>
          </a:xfrm>
          <a:prstGeom prst="rect">
            <a:avLst/>
          </a:prstGeom>
          <a:noFill/>
          <a:ln w="9525">
            <a:noFill/>
            <a:miter lim="800000"/>
          </a:ln>
        </p:spPr>
        <p:txBody>
          <a:bodyPr wrap="square">
            <a:spAutoFit/>
          </a:bodyPr>
          <a:lstStyle/>
          <a:p>
            <a:r>
              <a:rPr lang="zh-CN" altLang="en-US" b="1" dirty="0">
                <a:latin typeface="微软雅黑" panose="020B0503020204020204" pitchFamily="34" charset="-122"/>
                <a:ea typeface="微软雅黑" panose="020B0503020204020204" pitchFamily="34" charset="-122"/>
                <a:sym typeface="+mn-ea"/>
              </a:rPr>
              <a:t>相机架设方案</a:t>
            </a:r>
            <a:endParaRPr lang="zh-CN" altLang="en-US" b="1" dirty="0">
              <a:latin typeface="微软雅黑" panose="020B0503020204020204" pitchFamily="34" charset="-122"/>
              <a:ea typeface="微软雅黑" panose="020B0503020204020204" pitchFamily="34" charset="-122"/>
              <a:sym typeface="+mn-ea"/>
            </a:endParaRPr>
          </a:p>
        </p:txBody>
      </p:sp>
      <p:sp>
        <p:nvSpPr>
          <p:cNvPr id="56" name="TextBox 2"/>
          <p:cNvSpPr>
            <a:spLocks noChangeArrowheads="1"/>
          </p:cNvSpPr>
          <p:nvPr/>
        </p:nvSpPr>
        <p:spPr bwMode="auto">
          <a:xfrm>
            <a:off x="6790055" y="3573145"/>
            <a:ext cx="1728470" cy="368300"/>
          </a:xfrm>
          <a:prstGeom prst="rect">
            <a:avLst/>
          </a:prstGeom>
          <a:noFill/>
          <a:ln w="9525">
            <a:noFill/>
            <a:miter lim="800000"/>
          </a:ln>
        </p:spPr>
        <p:txBody>
          <a:bodyPr wrap="square">
            <a:spAutoFit/>
          </a:bodyPr>
          <a:lstStyle/>
          <a:p>
            <a:endParaRPr lang="zh-CN" altLang="en-US" b="1" dirty="0">
              <a:latin typeface="黑体" panose="02010609060101010101" charset="-122"/>
              <a:ea typeface="黑体" panose="02010609060101010101" charset="-122"/>
            </a:endParaRPr>
          </a:p>
        </p:txBody>
      </p:sp>
      <p:sp>
        <p:nvSpPr>
          <p:cNvPr id="59" name="TextBox 2"/>
          <p:cNvSpPr>
            <a:spLocks noChangeArrowheads="1"/>
          </p:cNvSpPr>
          <p:nvPr/>
        </p:nvSpPr>
        <p:spPr bwMode="auto">
          <a:xfrm>
            <a:off x="6802120" y="4110355"/>
            <a:ext cx="1445260" cy="368300"/>
          </a:xfrm>
          <a:prstGeom prst="rect">
            <a:avLst/>
          </a:prstGeom>
          <a:noFill/>
          <a:ln w="9525">
            <a:noFill/>
            <a:miter lim="800000"/>
          </a:ln>
        </p:spPr>
        <p:txBody>
          <a:bodyPr wrap="square">
            <a:spAutoFit/>
          </a:bodyPr>
          <a:lstStyle/>
          <a:p>
            <a:r>
              <a:rPr lang="zh-CN" altLang="en-US" b="1" dirty="0">
                <a:latin typeface="微软雅黑" panose="020B0503020204020204" pitchFamily="34" charset="-122"/>
                <a:ea typeface="微软雅黑" panose="020B0503020204020204" pitchFamily="34" charset="-122"/>
              </a:rPr>
              <a:t>设备介绍</a:t>
            </a:r>
            <a:endParaRPr lang="zh-CN" altLang="en-US" b="1" dirty="0">
              <a:latin typeface="微软雅黑" panose="020B0503020204020204" pitchFamily="34" charset="-122"/>
              <a:ea typeface="微软雅黑" panose="020B0503020204020204" pitchFamily="34" charset="-122"/>
            </a:endParaRPr>
          </a:p>
        </p:txBody>
      </p:sp>
      <p:sp>
        <p:nvSpPr>
          <p:cNvPr id="4" name="矩形: 圆角 3"/>
          <p:cNvSpPr/>
          <p:nvPr/>
        </p:nvSpPr>
        <p:spPr>
          <a:xfrm>
            <a:off x="5922645" y="1370965"/>
            <a:ext cx="641985" cy="360045"/>
          </a:xfrm>
          <a:prstGeom prst="roundRect">
            <a:avLst/>
          </a:prstGeom>
          <a:solidFill>
            <a:srgbClr val="D6680F"/>
          </a:solidFill>
          <a:ln>
            <a:solidFill>
              <a:srgbClr val="D668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黑体" panose="02010609060101010101" charset="-122"/>
                <a:ea typeface="黑体" panose="02010609060101010101" charset="-122"/>
              </a:rPr>
              <a:t>1</a:t>
            </a:r>
            <a:endParaRPr lang="en-US" altLang="zh-CN" b="1" dirty="0">
              <a:solidFill>
                <a:schemeClr val="bg1"/>
              </a:solidFill>
              <a:latin typeface="黑体" panose="02010609060101010101" charset="-122"/>
              <a:ea typeface="黑体" panose="02010609060101010101" charset="-122"/>
            </a:endParaRPr>
          </a:p>
        </p:txBody>
      </p:sp>
      <p:sp>
        <p:nvSpPr>
          <p:cNvPr id="38" name="矩形: 圆角 37"/>
          <p:cNvSpPr/>
          <p:nvPr/>
        </p:nvSpPr>
        <p:spPr>
          <a:xfrm>
            <a:off x="5922645" y="2473960"/>
            <a:ext cx="641985" cy="360045"/>
          </a:xfrm>
          <a:prstGeom prst="roundRect">
            <a:avLst/>
          </a:prstGeom>
          <a:solidFill>
            <a:srgbClr val="D6680F"/>
          </a:solidFill>
          <a:ln>
            <a:solidFill>
              <a:srgbClr val="D668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黑体" panose="02010609060101010101" charset="-122"/>
                <a:ea typeface="黑体" panose="02010609060101010101" charset="-122"/>
              </a:rPr>
              <a:t>3</a:t>
            </a:r>
            <a:endParaRPr lang="en-US" altLang="zh-CN" b="1" dirty="0">
              <a:latin typeface="黑体" panose="02010609060101010101" charset="-122"/>
              <a:ea typeface="黑体" panose="02010609060101010101" charset="-122"/>
            </a:endParaRPr>
          </a:p>
        </p:txBody>
      </p:sp>
      <p:sp>
        <p:nvSpPr>
          <p:cNvPr id="44" name="矩形: 圆角 43"/>
          <p:cNvSpPr/>
          <p:nvPr/>
        </p:nvSpPr>
        <p:spPr>
          <a:xfrm>
            <a:off x="5906770" y="3028315"/>
            <a:ext cx="641985" cy="360045"/>
          </a:xfrm>
          <a:prstGeom prst="round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BFBFBF"/>
                </a:solidFill>
                <a:latin typeface="黑体" panose="02010609060101010101" charset="-122"/>
                <a:ea typeface="黑体" panose="02010609060101010101" charset="-122"/>
              </a:rPr>
              <a:t>4</a:t>
            </a:r>
            <a:endParaRPr lang="en-US" altLang="zh-CN" b="1" dirty="0">
              <a:solidFill>
                <a:srgbClr val="BFBFBF"/>
              </a:solidFill>
              <a:latin typeface="黑体" panose="02010609060101010101" charset="-122"/>
              <a:ea typeface="黑体" panose="02010609060101010101" charset="-122"/>
            </a:endParaRPr>
          </a:p>
        </p:txBody>
      </p:sp>
      <p:sp>
        <p:nvSpPr>
          <p:cNvPr id="45" name="矩形: 圆角 44"/>
          <p:cNvSpPr/>
          <p:nvPr/>
        </p:nvSpPr>
        <p:spPr>
          <a:xfrm>
            <a:off x="5922645" y="1916430"/>
            <a:ext cx="641985" cy="360045"/>
          </a:xfrm>
          <a:prstGeom prst="round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BFBFBF"/>
                </a:solidFill>
                <a:latin typeface="黑体" panose="02010609060101010101" charset="-122"/>
                <a:ea typeface="黑体" panose="02010609060101010101" charset="-122"/>
              </a:rPr>
              <a:t>2</a:t>
            </a:r>
            <a:endParaRPr lang="en-US" altLang="zh-CN" b="1" dirty="0">
              <a:solidFill>
                <a:srgbClr val="BFBFBF"/>
              </a:solidFill>
              <a:latin typeface="黑体" panose="02010609060101010101" charset="-122"/>
              <a:ea typeface="黑体" panose="02010609060101010101" charset="-122"/>
            </a:endParaRPr>
          </a:p>
        </p:txBody>
      </p:sp>
      <p:sp>
        <p:nvSpPr>
          <p:cNvPr id="47" name="矩形: 圆角 46"/>
          <p:cNvSpPr/>
          <p:nvPr/>
        </p:nvSpPr>
        <p:spPr>
          <a:xfrm>
            <a:off x="5906770" y="3573780"/>
            <a:ext cx="641985" cy="360045"/>
          </a:xfrm>
          <a:prstGeom prst="roundRect">
            <a:avLst/>
          </a:prstGeom>
          <a:solidFill>
            <a:srgbClr val="D6680F"/>
          </a:solidFill>
          <a:ln>
            <a:solidFill>
              <a:srgbClr val="D668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黑体" panose="02010609060101010101" charset="-122"/>
                <a:ea typeface="黑体" panose="02010609060101010101" charset="-122"/>
              </a:rPr>
              <a:t>5</a:t>
            </a:r>
            <a:endParaRPr lang="en-US" altLang="zh-CN" b="1" dirty="0">
              <a:latin typeface="黑体" panose="02010609060101010101" charset="-122"/>
              <a:ea typeface="黑体" panose="02010609060101010101" charset="-122"/>
            </a:endParaRPr>
          </a:p>
        </p:txBody>
      </p:sp>
      <p:sp>
        <p:nvSpPr>
          <p:cNvPr id="67" name="矩形: 圆角 66"/>
          <p:cNvSpPr/>
          <p:nvPr/>
        </p:nvSpPr>
        <p:spPr>
          <a:xfrm>
            <a:off x="5902325" y="4140200"/>
            <a:ext cx="641985" cy="360045"/>
          </a:xfrm>
          <a:prstGeom prst="round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BFBFBF"/>
                </a:solidFill>
                <a:latin typeface="黑体" panose="02010609060101010101" charset="-122"/>
                <a:ea typeface="黑体" panose="02010609060101010101" charset="-122"/>
              </a:rPr>
              <a:t>6</a:t>
            </a:r>
            <a:endParaRPr lang="en-US" altLang="zh-CN" b="1" dirty="0">
              <a:solidFill>
                <a:srgbClr val="BFBFBF"/>
              </a:solidFill>
              <a:latin typeface="黑体" panose="02010609060101010101" charset="-122"/>
              <a:ea typeface="黑体" panose="02010609060101010101" charset="-122"/>
            </a:endParaRPr>
          </a:p>
        </p:txBody>
      </p:sp>
      <p:sp>
        <p:nvSpPr>
          <p:cNvPr id="5" name="TextBox 2"/>
          <p:cNvSpPr>
            <a:spLocks noChangeArrowheads="1"/>
          </p:cNvSpPr>
          <p:nvPr/>
        </p:nvSpPr>
        <p:spPr bwMode="auto">
          <a:xfrm>
            <a:off x="6814185" y="2474595"/>
            <a:ext cx="1821179" cy="368300"/>
          </a:xfrm>
          <a:prstGeom prst="rect">
            <a:avLst/>
          </a:prstGeom>
          <a:noFill/>
          <a:ln w="9525">
            <a:noFill/>
            <a:miter lim="800000"/>
          </a:ln>
        </p:spPr>
        <p:txBody>
          <a:bodyPr wrap="square">
            <a:spAutoFit/>
          </a:bodyPr>
          <a:p>
            <a:r>
              <a:rPr lang="zh-CN" altLang="en-US" b="1" dirty="0">
                <a:latin typeface="微软雅黑" panose="020B0503020204020204" pitchFamily="34" charset="-122"/>
                <a:ea typeface="微软雅黑" panose="020B0503020204020204" pitchFamily="34" charset="-122"/>
              </a:rPr>
              <a:t>检视流程</a:t>
            </a:r>
            <a:endParaRPr lang="zh-CN" altLang="en-US" b="1" dirty="0">
              <a:latin typeface="微软雅黑" panose="020B0503020204020204" pitchFamily="34" charset="-122"/>
              <a:ea typeface="微软雅黑" panose="020B0503020204020204" pitchFamily="34" charset="-122"/>
            </a:endParaRPr>
          </a:p>
        </p:txBody>
      </p:sp>
      <p:sp>
        <p:nvSpPr>
          <p:cNvPr id="6" name="文本框 5"/>
          <p:cNvSpPr txBox="1"/>
          <p:nvPr/>
        </p:nvSpPr>
        <p:spPr>
          <a:xfrm>
            <a:off x="6814185" y="3575685"/>
            <a:ext cx="640080" cy="368300"/>
          </a:xfrm>
          <a:prstGeom prst="rect">
            <a:avLst/>
          </a:prstGeom>
          <a:noFill/>
        </p:spPr>
        <p:txBody>
          <a:bodyPr wrap="none" rtlCol="0" anchor="t">
            <a:spAutoFit/>
          </a:bodyPr>
          <a:p>
            <a:r>
              <a:rPr lang="zh-CN" altLang="en-US" b="1" dirty="0">
                <a:latin typeface="微软雅黑" panose="020B0503020204020204" pitchFamily="34" charset="-122"/>
                <a:ea typeface="微软雅黑" panose="020B0503020204020204" pitchFamily="34" charset="-122"/>
                <a:sym typeface="+mn-ea"/>
              </a:rPr>
              <a:t>配置</a:t>
            </a:r>
            <a:endParaRPr lang="zh-CN" altLang="en-US" b="1" dirty="0">
              <a:latin typeface="微软雅黑" panose="020B0503020204020204" pitchFamily="34" charset="-122"/>
              <a:ea typeface="微软雅黑" panose="020B0503020204020204" pitchFamily="34" charset="-122"/>
              <a:sym typeface="+mn-ea"/>
            </a:endParaRPr>
          </a:p>
        </p:txBody>
      </p:sp>
      <p:sp>
        <p:nvSpPr>
          <p:cNvPr id="3" name="TextBox 2"/>
          <p:cNvSpPr>
            <a:spLocks noChangeArrowheads="1"/>
          </p:cNvSpPr>
          <p:nvPr>
            <p:custDataLst>
              <p:tags r:id="rId5"/>
            </p:custDataLst>
          </p:nvPr>
        </p:nvSpPr>
        <p:spPr bwMode="auto">
          <a:xfrm>
            <a:off x="6917055" y="3700145"/>
            <a:ext cx="1728470" cy="368300"/>
          </a:xfrm>
          <a:prstGeom prst="rect">
            <a:avLst/>
          </a:prstGeom>
          <a:noFill/>
          <a:ln w="9525">
            <a:noFill/>
            <a:miter lim="800000"/>
          </a:ln>
        </p:spPr>
        <p:txBody>
          <a:bodyPr wrap="square">
            <a:spAutoFit/>
          </a:bodyPr>
          <a:p>
            <a:endParaRPr lang="zh-CN" altLang="en-US" b="1" dirty="0">
              <a:latin typeface="黑体" panose="02010609060101010101" charset="-122"/>
              <a:ea typeface="黑体" panose="02010609060101010101" charset="-122"/>
            </a:endParaRPr>
          </a:p>
        </p:txBody>
      </p:sp>
      <p:sp>
        <p:nvSpPr>
          <p:cNvPr id="7" name="矩形: 圆角 46"/>
          <p:cNvSpPr/>
          <p:nvPr>
            <p:custDataLst>
              <p:tags r:id="rId6"/>
            </p:custDataLst>
          </p:nvPr>
        </p:nvSpPr>
        <p:spPr>
          <a:xfrm>
            <a:off x="5906770" y="4700270"/>
            <a:ext cx="641985" cy="360045"/>
          </a:xfrm>
          <a:prstGeom prst="roundRect">
            <a:avLst/>
          </a:prstGeom>
          <a:solidFill>
            <a:srgbClr val="D6680F"/>
          </a:solidFill>
          <a:ln>
            <a:solidFill>
              <a:srgbClr val="D668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dirty="0">
                <a:latin typeface="黑体" panose="02010609060101010101" charset="-122"/>
                <a:ea typeface="黑体" panose="02010609060101010101" charset="-122"/>
              </a:rPr>
              <a:t>7</a:t>
            </a:r>
            <a:endParaRPr lang="en-US" altLang="zh-CN" b="1" dirty="0">
              <a:latin typeface="黑体" panose="02010609060101010101" charset="-122"/>
              <a:ea typeface="黑体" panose="02010609060101010101" charset="-122"/>
            </a:endParaRPr>
          </a:p>
        </p:txBody>
      </p:sp>
      <p:sp>
        <p:nvSpPr>
          <p:cNvPr id="8" name="文本框 7"/>
          <p:cNvSpPr txBox="1"/>
          <p:nvPr>
            <p:custDataLst>
              <p:tags r:id="rId7"/>
            </p:custDataLst>
          </p:nvPr>
        </p:nvSpPr>
        <p:spPr>
          <a:xfrm>
            <a:off x="6814185" y="4702175"/>
            <a:ext cx="640080" cy="368300"/>
          </a:xfrm>
          <a:prstGeom prst="rect">
            <a:avLst/>
          </a:prstGeom>
          <a:noFill/>
        </p:spPr>
        <p:txBody>
          <a:bodyPr wrap="none" rtlCol="0" anchor="t">
            <a:spAutoFit/>
          </a:bodyPr>
          <a:p>
            <a:r>
              <a:rPr lang="zh-CN" altLang="en-US" b="1" dirty="0">
                <a:latin typeface="微软雅黑" panose="020B0503020204020204" pitchFamily="34" charset="-122"/>
                <a:ea typeface="微软雅黑" panose="020B0503020204020204" pitchFamily="34" charset="-122"/>
                <a:sym typeface="+mn-ea"/>
              </a:rPr>
              <a:t>案例</a:t>
            </a:r>
            <a:endParaRPr lang="zh-CN" altLang="en-US" b="1" dirty="0">
              <a:latin typeface="微软雅黑" panose="020B0503020204020204" pitchFamily="34" charset="-122"/>
              <a:ea typeface="微软雅黑" panose="020B0503020204020204" pitchFamily="34" charset="-122"/>
              <a:sym typeface="+mn-ea"/>
            </a:endParaRPr>
          </a:p>
        </p:txBody>
      </p:sp>
      <p:sp>
        <p:nvSpPr>
          <p:cNvPr id="9" name="TextBox 2"/>
          <p:cNvSpPr>
            <a:spLocks noChangeArrowheads="1"/>
          </p:cNvSpPr>
          <p:nvPr>
            <p:custDataLst>
              <p:tags r:id="rId8"/>
            </p:custDataLst>
          </p:nvPr>
        </p:nvSpPr>
        <p:spPr bwMode="auto">
          <a:xfrm>
            <a:off x="6814185" y="5220335"/>
            <a:ext cx="1445260" cy="368300"/>
          </a:xfrm>
          <a:prstGeom prst="rect">
            <a:avLst/>
          </a:prstGeom>
          <a:noFill/>
          <a:ln w="9525">
            <a:noFill/>
            <a:miter lim="800000"/>
          </a:ln>
        </p:spPr>
        <p:txBody>
          <a:bodyPr wrap="square">
            <a:spAutoFit/>
          </a:bodyPr>
          <a:p>
            <a:r>
              <a:rPr lang="zh-CN" altLang="en-US" b="1" dirty="0">
                <a:latin typeface="微软雅黑" panose="020B0503020204020204" pitchFamily="34" charset="-122"/>
                <a:ea typeface="微软雅黑" panose="020B0503020204020204" pitchFamily="34" charset="-122"/>
              </a:rPr>
              <a:t>合作客户</a:t>
            </a:r>
            <a:endParaRPr lang="zh-CN" altLang="en-US" b="1" dirty="0">
              <a:latin typeface="微软雅黑" panose="020B0503020204020204" pitchFamily="34" charset="-122"/>
              <a:ea typeface="微软雅黑" panose="020B0503020204020204" pitchFamily="34" charset="-122"/>
            </a:endParaRPr>
          </a:p>
        </p:txBody>
      </p:sp>
      <p:sp>
        <p:nvSpPr>
          <p:cNvPr id="10" name="矩形: 圆角 66"/>
          <p:cNvSpPr/>
          <p:nvPr>
            <p:custDataLst>
              <p:tags r:id="rId9"/>
            </p:custDataLst>
          </p:nvPr>
        </p:nvSpPr>
        <p:spPr>
          <a:xfrm>
            <a:off x="5914390" y="5250180"/>
            <a:ext cx="641985" cy="360045"/>
          </a:xfrm>
          <a:prstGeom prst="round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dirty="0">
                <a:solidFill>
                  <a:srgbClr val="BFBFBF"/>
                </a:solidFill>
                <a:latin typeface="黑体" panose="02010609060101010101" charset="-122"/>
                <a:ea typeface="黑体" panose="02010609060101010101" charset="-122"/>
              </a:rPr>
              <a:t>8</a:t>
            </a:r>
            <a:endParaRPr lang="en-US" altLang="zh-CN" b="1" dirty="0">
              <a:solidFill>
                <a:srgbClr val="BFBFBF"/>
              </a:solidFill>
              <a:latin typeface="黑体" panose="02010609060101010101" charset="-122"/>
              <a:ea typeface="黑体" panose="02010609060101010101" charset="-122"/>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custDataLst>
              <p:tags r:id="rId1"/>
            </p:custDataLst>
          </p:nvPr>
        </p:nvCxnSpPr>
        <p:spPr>
          <a:xfrm flipV="1">
            <a:off x="2820670" y="525145"/>
            <a:ext cx="8051165" cy="698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标题 1"/>
          <p:cNvSpPr txBox="1"/>
          <p:nvPr/>
        </p:nvSpPr>
        <p:spPr>
          <a:xfrm>
            <a:off x="381635" y="263525"/>
            <a:ext cx="2522220"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3200" dirty="0">
                <a:latin typeface="微软雅黑" panose="020B0503020204020204" pitchFamily="34" charset="-122"/>
                <a:ea typeface="微软雅黑" panose="020B0503020204020204" pitchFamily="34" charset="-122"/>
                <a:cs typeface="微软雅黑" panose="020B0503020204020204" pitchFamily="34" charset="-122"/>
              </a:rPr>
              <a:t>、项目概况</a:t>
            </a:r>
            <a:endParaRPr lang="zh-CN" altLang="en-US" sz="3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菱形 13"/>
          <p:cNvSpPr/>
          <p:nvPr/>
        </p:nvSpPr>
        <p:spPr>
          <a:xfrm>
            <a:off x="2458720" y="1569085"/>
            <a:ext cx="227330" cy="227330"/>
          </a:xfrm>
          <a:prstGeom prst="diamon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ln>
                <a:solidFill>
                  <a:srgbClr val="002060"/>
                </a:solidFill>
              </a:ln>
              <a:solidFill>
                <a:srgbClr val="002060"/>
              </a:solidFill>
              <a:latin typeface="微软雅黑" panose="020B0503020204020204" pitchFamily="34" charset="-122"/>
              <a:ea typeface="微软雅黑" panose="020B0503020204020204" pitchFamily="34" charset="-122"/>
            </a:endParaRPr>
          </a:p>
        </p:txBody>
      </p:sp>
      <p:sp>
        <p:nvSpPr>
          <p:cNvPr id="29" name="菱形 28"/>
          <p:cNvSpPr/>
          <p:nvPr/>
        </p:nvSpPr>
        <p:spPr>
          <a:xfrm>
            <a:off x="2458720" y="3695700"/>
            <a:ext cx="227330" cy="227330"/>
          </a:xfrm>
          <a:prstGeom prst="diamon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ln>
                <a:solidFill>
                  <a:srgbClr val="002060"/>
                </a:solidFill>
              </a:ln>
              <a:solidFill>
                <a:srgbClr val="002060"/>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2686050" y="1360170"/>
            <a:ext cx="6793230" cy="2030095"/>
          </a:xfrm>
          <a:prstGeom prst="rect">
            <a:avLst/>
          </a:prstGeom>
          <a:noFill/>
        </p:spPr>
        <p:txBody>
          <a:bodyPr wrap="square" rtlCol="0" anchor="t">
            <a:spAutoFit/>
          </a:bodyPr>
          <a:p>
            <a:pPr marL="182245" indent="-182245" algn="l" defTabSz="914400" eaLnBrk="0" fontAlgn="base" latinLnBrk="0">
              <a:lnSpc>
                <a:spcPct val="150000"/>
              </a:lnSpc>
              <a:spcBef>
                <a:spcPts val="600"/>
              </a:spcBef>
              <a:spcAft>
                <a:spcPts val="0"/>
              </a:spcAft>
              <a:buFontTx/>
              <a:buNone/>
            </a:pPr>
            <a:r>
              <a:rPr lang="en-US" altLang="ko-KR" sz="2000" b="1" dirty="0" smtClean="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1.项目说明：</a:t>
            </a:r>
            <a:endParaRPr lang="en-US" altLang="ko-KR"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82245" indent="-182245" algn="l" defTabSz="914400" eaLnBrk="0" fontAlgn="base" latinLnBrk="0">
              <a:lnSpc>
                <a:spcPct val="150000"/>
              </a:lnSpc>
              <a:spcBef>
                <a:spcPts val="600"/>
              </a:spcBef>
              <a:spcAft>
                <a:spcPts val="0"/>
              </a:spcAft>
              <a:buFontTx/>
              <a:buNone/>
            </a:pP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 项 目 号</a:t>
            </a:r>
            <a:r>
              <a:rPr lang="en-US" altLang="zh-CN"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sym typeface="+mn-ea"/>
              </a:rPr>
              <a:t>20240203</a:t>
            </a:r>
            <a:endParaRPr lang="en-US" altLang="zh-CN"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82245" indent="-182245" algn="l" defTabSz="914400" eaLnBrk="0" fontAlgn="base" latinLnBrk="0">
              <a:lnSpc>
                <a:spcPct val="150000"/>
              </a:lnSpc>
              <a:spcBef>
                <a:spcPts val="600"/>
              </a:spcBef>
              <a:spcAft>
                <a:spcPts val="0"/>
              </a:spcAft>
              <a:buFontTx/>
              <a:buNone/>
            </a:pPr>
            <a:r>
              <a:rPr lang="en-US" altLang="ko-KR"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    设备名称</a:t>
            </a:r>
            <a:r>
              <a:rPr lang="en-US" altLang="ko-KR"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sym typeface="+mn-ea"/>
              </a:rPr>
              <a:t>MP-1000</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模具监视器</a:t>
            </a:r>
            <a:endPar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82245" indent="-182245" algn="l" defTabSz="914400" eaLnBrk="0" fontAlgn="base" latinLnBrk="0">
              <a:lnSpc>
                <a:spcPct val="150000"/>
              </a:lnSpc>
              <a:spcBef>
                <a:spcPts val="600"/>
              </a:spcBef>
              <a:spcAft>
                <a:spcPts val="0"/>
              </a:spcAft>
              <a:buFontTx/>
              <a:buNone/>
            </a:pPr>
            <a:r>
              <a:rPr lang="en-US" altLang="zh-CN"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项目名称：</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卧式双色注塑机</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模内检测视觉方案</a:t>
            </a:r>
            <a:endPar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1" name="文本框 30"/>
          <p:cNvSpPr txBox="1"/>
          <p:nvPr/>
        </p:nvSpPr>
        <p:spPr>
          <a:xfrm>
            <a:off x="2686050" y="3603625"/>
            <a:ext cx="3502660" cy="1310640"/>
          </a:xfrm>
          <a:prstGeom prst="rect">
            <a:avLst/>
          </a:prstGeom>
          <a:noFill/>
        </p:spPr>
        <p:txBody>
          <a:bodyPr wrap="none" rtlCol="0" anchor="t">
            <a:noAutofit/>
          </a:bodyPr>
          <a:p>
            <a:pPr algn="l"/>
            <a:r>
              <a:rPr lang="en-US" altLang="ko-KR" sz="2000" b="1" dirty="0" smtClean="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2.项目</a:t>
            </a:r>
            <a:r>
              <a:rPr lang="zh-CN" altLang="en-US" sz="2000" b="1" dirty="0" smtClean="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需求</a:t>
            </a:r>
            <a:r>
              <a:rPr lang="en-US" altLang="ko-KR" sz="2000" b="1" dirty="0" smtClean="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设备为空调面板注塑成产，用于检测侧机械手取件是否顺利，</a:t>
            </a:r>
            <a:endParaRPr lang="zh-CN" altLang="en-US" sz="20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zh-CN" altLang="en-US" sz="20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产品是否无粘膜，</a:t>
            </a:r>
            <a:r>
              <a:rPr lang="zh-CN"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顶针退位是否顺利无异常。</a:t>
            </a:r>
            <a:endPar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371600" lvl="3" indent="0" algn="l">
              <a:buNone/>
            </a:pPr>
            <a:endParaRPr lang="zh-CN" altLang="en-US" sz="20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菱形 1"/>
          <p:cNvSpPr/>
          <p:nvPr/>
        </p:nvSpPr>
        <p:spPr>
          <a:xfrm>
            <a:off x="2458720" y="4467225"/>
            <a:ext cx="227330" cy="227330"/>
          </a:xfrm>
          <a:prstGeom prst="diamon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ln>
                <a:solidFill>
                  <a:srgbClr val="002060"/>
                </a:solidFill>
              </a:ln>
              <a:solidFill>
                <a:srgbClr val="00206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4219575" y="4380865"/>
            <a:ext cx="6652260" cy="922020"/>
          </a:xfrm>
          <a:prstGeom prst="rect">
            <a:avLst/>
          </a:prstGeom>
          <a:noFill/>
        </p:spPr>
        <p:txBody>
          <a:bodyPr wrap="square" rtlCol="0" anchor="t">
            <a:spAutoFit/>
          </a:bodyPr>
          <a:p>
            <a:pPr algn="l"/>
            <a:r>
              <a:rPr lang="zh-CN" altLang="en-US" b="1" dirty="0" smtClean="0">
                <a:solidFill>
                  <a:schemeClr val="tx1"/>
                </a:solidFill>
                <a:latin typeface="微软雅黑" panose="020B0503020204020204" pitchFamily="34" charset="-122"/>
                <a:ea typeface="微软雅黑" panose="020B0503020204020204" pitchFamily="34" charset="-122"/>
                <a:cs typeface="黑体" panose="02010609060101010101" charset="-122"/>
                <a:sym typeface="+mn-ea"/>
              </a:rPr>
              <a:t>通过视觉对比功能，检测产品是否粘模在动模或定模上、顶针退位时是否卡死，一旦发现如上异常，将立即切断合模型号，并报警通知相关工作人员。</a:t>
            </a:r>
            <a:endParaRPr lang="zh-CN" altLang="en-US" b="1" dirty="0" smtClean="0">
              <a:solidFill>
                <a:schemeClr val="tx1"/>
              </a:solidFill>
              <a:latin typeface="微软雅黑" panose="020B0503020204020204" pitchFamily="34" charset="-122"/>
              <a:ea typeface="微软雅黑" panose="020B0503020204020204" pitchFamily="34" charset="-122"/>
              <a:cs typeface="黑体" panose="02010609060101010101" charset="-122"/>
              <a:sym typeface="+mn-ea"/>
            </a:endParaRPr>
          </a:p>
        </p:txBody>
      </p:sp>
      <p:sp>
        <p:nvSpPr>
          <p:cNvPr id="4" name="文本框 3"/>
          <p:cNvSpPr txBox="1"/>
          <p:nvPr/>
        </p:nvSpPr>
        <p:spPr>
          <a:xfrm>
            <a:off x="2820670" y="4380865"/>
            <a:ext cx="1532255" cy="368300"/>
          </a:xfrm>
          <a:prstGeom prst="rect">
            <a:avLst/>
          </a:prstGeom>
          <a:noFill/>
        </p:spPr>
        <p:txBody>
          <a:bodyPr wrap="none" rtlCol="0" anchor="t">
            <a:spAutoFit/>
          </a:bodyPr>
          <a:p>
            <a:r>
              <a:rPr lang="en-US" altLang="ko-KR" b="1" dirty="0" smtClean="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3.项目简述：</a:t>
            </a:r>
            <a:endParaRPr lang="en-US" altLang="ko-KR" b="1" dirty="0" smtClean="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custDataLst>
              <p:tags r:id="rId1"/>
            </p:custDataLst>
          </p:nvPr>
        </p:nvCxnSpPr>
        <p:spPr>
          <a:xfrm>
            <a:off x="2887345" y="532130"/>
            <a:ext cx="8003540" cy="1206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矩形 29"/>
          <p:cNvSpPr/>
          <p:nvPr>
            <p:custDataLst>
              <p:tags r:id="rId2"/>
            </p:custDataLst>
          </p:nvPr>
        </p:nvSpPr>
        <p:spPr>
          <a:xfrm flipH="1">
            <a:off x="-2541" y="263275"/>
            <a:ext cx="384280" cy="467519"/>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思源黑体" panose="020B0400000000000000" charset="-122"/>
            </a:endParaRPr>
          </a:p>
        </p:txBody>
      </p:sp>
      <p:sp>
        <p:nvSpPr>
          <p:cNvPr id="9" name="标题 1"/>
          <p:cNvSpPr txBox="1"/>
          <p:nvPr/>
        </p:nvSpPr>
        <p:spPr>
          <a:xfrm>
            <a:off x="461645" y="263525"/>
            <a:ext cx="2521585"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3200" dirty="0">
                <a:latin typeface="微软雅黑" panose="020B0503020204020204" pitchFamily="34" charset="-122"/>
                <a:ea typeface="微软雅黑" panose="020B0503020204020204" pitchFamily="34" charset="-122"/>
                <a:cs typeface="微软雅黑" panose="020B0503020204020204" pitchFamily="34" charset="-122"/>
              </a:rPr>
              <a:t>、检测内容 </a:t>
            </a:r>
            <a:endParaRPr lang="zh-CN" altLang="en-US" sz="3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9" name="菱形 28"/>
          <p:cNvSpPr/>
          <p:nvPr/>
        </p:nvSpPr>
        <p:spPr>
          <a:xfrm>
            <a:off x="6829425" y="1711960"/>
            <a:ext cx="227330" cy="227330"/>
          </a:xfrm>
          <a:prstGeom prst="diamon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ln>
                <a:solidFill>
                  <a:srgbClr val="002060"/>
                </a:solidFill>
              </a:ln>
              <a:solidFill>
                <a:srgbClr val="002060"/>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556895" y="1047750"/>
            <a:ext cx="10497820" cy="645160"/>
          </a:xfrm>
          <a:prstGeom prst="rect">
            <a:avLst/>
          </a:prstGeom>
          <a:solidFill>
            <a:schemeClr val="accent2"/>
          </a:solidFill>
        </p:spPr>
        <p:txBody>
          <a:bodyPr wrap="square" rtlCol="0" anchor="t">
            <a:spAutoFit/>
          </a:bodyPr>
          <a:p>
            <a:r>
              <a:rPr lang="zh-CN" altLang="en-US" sz="20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检测内容</a:t>
            </a:r>
            <a:r>
              <a:rPr lang="en-US" altLang="ko-KR" sz="20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ko-KR" sz="20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sz="1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开模</a:t>
            </a:r>
            <a:r>
              <a:rPr lang="en-US" altLang="zh-CN" sz="1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1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机械手取出物料后，通过双相机机位：</a:t>
            </a:r>
            <a:r>
              <a:rPr lang="en-US" altLang="zh-CN" sz="1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sz="1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拍摄动模是否有物料残留</a:t>
            </a:r>
            <a:r>
              <a:rPr lang="zh-CN" altLang="en-US" sz="1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定模顶针是否退位。</a:t>
            </a:r>
            <a:endParaRPr lang="zh-CN" altLang="en-US" sz="1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 name="图片 1" descr="卧式双色注塑-汽车配件空调面板-检测机械[00_01_14][20240314-155013]"/>
          <p:cNvPicPr>
            <a:picLocks noChangeAspect="1"/>
          </p:cNvPicPr>
          <p:nvPr/>
        </p:nvPicPr>
        <p:blipFill>
          <a:blip r:embed="rId3"/>
          <a:srcRect t="10657" b="43861"/>
          <a:stretch>
            <a:fillRect/>
          </a:stretch>
        </p:blipFill>
        <p:spPr>
          <a:xfrm>
            <a:off x="1249680" y="2601595"/>
            <a:ext cx="3857625" cy="3119120"/>
          </a:xfrm>
          <a:prstGeom prst="rect">
            <a:avLst/>
          </a:prstGeom>
        </p:spPr>
      </p:pic>
      <p:pic>
        <p:nvPicPr>
          <p:cNvPr id="4" name="图片 3" descr="卧式双色注塑-汽车配件空调面板-检测机械[00_00_10][20240314-163217]"/>
          <p:cNvPicPr>
            <a:picLocks noChangeAspect="1"/>
          </p:cNvPicPr>
          <p:nvPr/>
        </p:nvPicPr>
        <p:blipFill>
          <a:blip r:embed="rId4"/>
          <a:srcRect l="263" t="11572" r="-263" b="42944"/>
          <a:stretch>
            <a:fillRect/>
          </a:stretch>
        </p:blipFill>
        <p:spPr>
          <a:xfrm>
            <a:off x="6335395" y="2601595"/>
            <a:ext cx="3857625" cy="311912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custDataLst>
              <p:tags r:id="rId1"/>
            </p:custDataLst>
          </p:nvPr>
        </p:nvCxnSpPr>
        <p:spPr>
          <a:xfrm>
            <a:off x="2820670" y="532130"/>
            <a:ext cx="8012430" cy="1206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标题 1"/>
          <p:cNvSpPr txBox="1"/>
          <p:nvPr/>
        </p:nvSpPr>
        <p:spPr>
          <a:xfrm>
            <a:off x="381635" y="263525"/>
            <a:ext cx="2544445"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3200" dirty="0">
                <a:latin typeface="微软雅黑" panose="020B0503020204020204" pitchFamily="34" charset="-122"/>
                <a:ea typeface="微软雅黑" panose="020B0503020204020204" pitchFamily="34" charset="-122"/>
                <a:cs typeface="微软雅黑" panose="020B0503020204020204" pitchFamily="34" charset="-122"/>
              </a:rPr>
              <a:t>、检视流程</a:t>
            </a:r>
            <a:endParaRPr lang="zh-CN" altLang="en-US" sz="3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9" name="文本框 48"/>
          <p:cNvSpPr txBox="1"/>
          <p:nvPr/>
        </p:nvSpPr>
        <p:spPr>
          <a:xfrm>
            <a:off x="1029511" y="1508762"/>
            <a:ext cx="1097280" cy="368300"/>
          </a:xfrm>
          <a:prstGeom prst="rect">
            <a:avLst/>
          </a:prstGeom>
          <a:solidFill>
            <a:schemeClr val="accent2"/>
          </a:solidFill>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注塑成型</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53" name="文本框 52"/>
          <p:cNvSpPr txBox="1"/>
          <p:nvPr/>
        </p:nvSpPr>
        <p:spPr>
          <a:xfrm>
            <a:off x="3640128" y="3866053"/>
            <a:ext cx="1325880" cy="737235"/>
          </a:xfrm>
          <a:prstGeom prst="rect">
            <a:avLst/>
          </a:prstGeom>
          <a:solidFill>
            <a:schemeClr val="accent2"/>
          </a:solidFill>
        </p:spPr>
        <p:txBody>
          <a:bodyPr wrap="non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出现不良品</a:t>
            </a:r>
            <a:b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br>
            <a:r>
              <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停止顶出</a:t>
            </a:r>
            <a:br>
              <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br>
            <a:r>
              <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防止不良品混入</a:t>
            </a:r>
            <a:endPar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3" name="文本框 62"/>
          <p:cNvSpPr txBox="1"/>
          <p:nvPr/>
        </p:nvSpPr>
        <p:spPr>
          <a:xfrm>
            <a:off x="3813002" y="1508762"/>
            <a:ext cx="1097280" cy="553085"/>
          </a:xfrm>
          <a:prstGeom prst="rect">
            <a:avLst/>
          </a:prstGeom>
          <a:solidFill>
            <a:schemeClr val="accent2"/>
          </a:solidFill>
        </p:spPr>
        <p:txBody>
          <a:bodyPr wrap="non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模具正常</a:t>
            </a:r>
            <a:b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br>
            <a:r>
              <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执行顶出</a:t>
            </a:r>
            <a:endPar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1"/>
          <p:cNvSpPr/>
          <p:nvPr/>
        </p:nvSpPr>
        <p:spPr>
          <a:xfrm>
            <a:off x="970280" y="2419350"/>
            <a:ext cx="228600" cy="75501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1306195" y="2524760"/>
            <a:ext cx="104775" cy="56324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70280" y="2783205"/>
            <a:ext cx="333375" cy="101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a:off x="1402080" y="2519680"/>
            <a:ext cx="76200" cy="567690"/>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rot="5400000">
            <a:off x="1140460" y="2678430"/>
            <a:ext cx="831850" cy="645160"/>
          </a:xfrm>
          <a:prstGeom prst="rect">
            <a:avLst/>
          </a:prstGeom>
          <a:noFill/>
        </p:spPr>
        <p:txBody>
          <a:bodyPr wrap="square" rtlCol="0" anchor="t">
            <a:spAutoFit/>
          </a:bodyPr>
          <a:p>
            <a:r>
              <a:rPr lang="zh-CN" altLang="en-US" b="1">
                <a:latin typeface="微软雅黑" panose="020B0503020204020204" pitchFamily="34" charset="-122"/>
                <a:ea typeface="微软雅黑" panose="020B0503020204020204" pitchFamily="34" charset="-122"/>
              </a:rPr>
              <a:t>++++</a:t>
            </a:r>
            <a:endParaRPr lang="zh-CN" altLang="en-US" b="1">
              <a:latin typeface="微软雅黑" panose="020B0503020204020204" pitchFamily="34" charset="-122"/>
              <a:ea typeface="微软雅黑" panose="020B0503020204020204" pitchFamily="34" charset="-122"/>
            </a:endParaRPr>
          </a:p>
        </p:txBody>
      </p:sp>
      <p:sp>
        <p:nvSpPr>
          <p:cNvPr id="15" name="矩形 14"/>
          <p:cNvSpPr/>
          <p:nvPr/>
        </p:nvSpPr>
        <p:spPr>
          <a:xfrm>
            <a:off x="1735455" y="2428875"/>
            <a:ext cx="228600" cy="75501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nvSpPr>
        <p:spPr>
          <a:xfrm>
            <a:off x="1655445" y="2533650"/>
            <a:ext cx="76200" cy="567690"/>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p:nvSpPr>
        <p:spPr>
          <a:xfrm>
            <a:off x="1655445" y="2646045"/>
            <a:ext cx="76200" cy="37528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1655445" y="2723515"/>
            <a:ext cx="76200" cy="234950"/>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矩形 19"/>
          <p:cNvSpPr/>
          <p:nvPr/>
        </p:nvSpPr>
        <p:spPr>
          <a:xfrm>
            <a:off x="1402080" y="2632075"/>
            <a:ext cx="76200" cy="37528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矩形 20"/>
          <p:cNvSpPr/>
          <p:nvPr/>
        </p:nvSpPr>
        <p:spPr>
          <a:xfrm>
            <a:off x="1402080" y="2709545"/>
            <a:ext cx="76200" cy="234950"/>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5" name="图片 24" descr="32313534323333393b32313534323334313bb5e7d7d3c9e3cff1cdb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74470" y="2092325"/>
            <a:ext cx="384810" cy="384810"/>
          </a:xfrm>
          <a:prstGeom prst="rect">
            <a:avLst/>
          </a:prstGeom>
        </p:spPr>
      </p:pic>
      <p:sp>
        <p:nvSpPr>
          <p:cNvPr id="38" name="矩形 37"/>
          <p:cNvSpPr/>
          <p:nvPr/>
        </p:nvSpPr>
        <p:spPr>
          <a:xfrm>
            <a:off x="4618355" y="2444750"/>
            <a:ext cx="228600" cy="75501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矩形 38"/>
          <p:cNvSpPr/>
          <p:nvPr/>
        </p:nvSpPr>
        <p:spPr>
          <a:xfrm>
            <a:off x="4538345" y="2549525"/>
            <a:ext cx="76200" cy="567690"/>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矩形 39"/>
          <p:cNvSpPr/>
          <p:nvPr/>
        </p:nvSpPr>
        <p:spPr>
          <a:xfrm>
            <a:off x="4538345" y="2661920"/>
            <a:ext cx="76200" cy="37528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矩形 40"/>
          <p:cNvSpPr/>
          <p:nvPr/>
        </p:nvSpPr>
        <p:spPr>
          <a:xfrm>
            <a:off x="4538345" y="2739390"/>
            <a:ext cx="76200" cy="234950"/>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文本框 44"/>
          <p:cNvSpPr txBox="1"/>
          <p:nvPr/>
        </p:nvSpPr>
        <p:spPr>
          <a:xfrm rot="5400000">
            <a:off x="3683000" y="2679700"/>
            <a:ext cx="831850" cy="645160"/>
          </a:xfrm>
          <a:prstGeom prst="rect">
            <a:avLst/>
          </a:prstGeom>
          <a:noFill/>
        </p:spPr>
        <p:txBody>
          <a:bodyPr wrap="square" rtlCol="0" anchor="t">
            <a:spAutoFit/>
          </a:bodyPr>
          <a:p>
            <a:r>
              <a:rPr lang="zh-CN" altLang="en-US" b="1">
                <a:latin typeface="微软雅黑" panose="020B0503020204020204" pitchFamily="34" charset="-122"/>
                <a:ea typeface="微软雅黑" panose="020B0503020204020204" pitchFamily="34" charset="-122"/>
              </a:rPr>
              <a:t>++++</a:t>
            </a:r>
            <a:endParaRPr lang="zh-CN" altLang="en-US" b="1">
              <a:latin typeface="微软雅黑" panose="020B0503020204020204" pitchFamily="34" charset="-122"/>
              <a:ea typeface="微软雅黑" panose="020B0503020204020204" pitchFamily="34" charset="-122"/>
            </a:endParaRPr>
          </a:p>
        </p:txBody>
      </p:sp>
      <p:sp>
        <p:nvSpPr>
          <p:cNvPr id="46" name="矩形 45"/>
          <p:cNvSpPr/>
          <p:nvPr/>
        </p:nvSpPr>
        <p:spPr>
          <a:xfrm>
            <a:off x="3515995" y="2437130"/>
            <a:ext cx="228600" cy="75501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矩形 46"/>
          <p:cNvSpPr/>
          <p:nvPr/>
        </p:nvSpPr>
        <p:spPr>
          <a:xfrm>
            <a:off x="3851910" y="2542540"/>
            <a:ext cx="104775" cy="56324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矩形 47"/>
          <p:cNvSpPr/>
          <p:nvPr/>
        </p:nvSpPr>
        <p:spPr>
          <a:xfrm>
            <a:off x="3518535" y="2766695"/>
            <a:ext cx="333375" cy="101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矩形 56"/>
          <p:cNvSpPr/>
          <p:nvPr/>
        </p:nvSpPr>
        <p:spPr>
          <a:xfrm>
            <a:off x="3947795" y="2542540"/>
            <a:ext cx="76200" cy="562610"/>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8" name="矩形 57"/>
          <p:cNvSpPr/>
          <p:nvPr/>
        </p:nvSpPr>
        <p:spPr>
          <a:xfrm>
            <a:off x="3947795" y="2631440"/>
            <a:ext cx="76200" cy="393700"/>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9" name="矩形 58"/>
          <p:cNvSpPr/>
          <p:nvPr/>
        </p:nvSpPr>
        <p:spPr>
          <a:xfrm>
            <a:off x="3947795" y="2703830"/>
            <a:ext cx="76200" cy="25844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0" name="图片 59" descr="32313534323333393b32313534323334313bb5e7d7d3c9e3cff1cdb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70705" y="2111375"/>
            <a:ext cx="384810" cy="384810"/>
          </a:xfrm>
          <a:prstGeom prst="rect">
            <a:avLst/>
          </a:prstGeom>
        </p:spPr>
      </p:pic>
      <p:sp>
        <p:nvSpPr>
          <p:cNvPr id="61" name="矩形 60"/>
          <p:cNvSpPr/>
          <p:nvPr/>
        </p:nvSpPr>
        <p:spPr>
          <a:xfrm rot="5400000">
            <a:off x="2001520" y="2593975"/>
            <a:ext cx="144145" cy="476250"/>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2" name="矩形 61"/>
          <p:cNvSpPr/>
          <p:nvPr/>
        </p:nvSpPr>
        <p:spPr>
          <a:xfrm rot="5400000">
            <a:off x="4921250" y="2588895"/>
            <a:ext cx="144145" cy="476250"/>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64" name="直接连接符 63"/>
          <p:cNvCxnSpPr/>
          <p:nvPr/>
        </p:nvCxnSpPr>
        <p:spPr>
          <a:xfrm flipH="1">
            <a:off x="4109720" y="2326005"/>
            <a:ext cx="271780" cy="144145"/>
          </a:xfrm>
          <a:prstGeom prst="line">
            <a:avLst/>
          </a:prstGeom>
          <a:ln w="12700" cmpd="sng">
            <a:solidFill>
              <a:schemeClr val="accent1">
                <a:shade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H="1">
            <a:off x="4164330" y="2471420"/>
            <a:ext cx="271145" cy="614045"/>
          </a:xfrm>
          <a:prstGeom prst="line">
            <a:avLst/>
          </a:prstGeom>
          <a:ln w="12700" cmpd="sng">
            <a:solidFill>
              <a:schemeClr val="accent1">
                <a:shade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6" name="文本框 65"/>
          <p:cNvSpPr txBox="1"/>
          <p:nvPr/>
        </p:nvSpPr>
        <p:spPr>
          <a:xfrm>
            <a:off x="6641292" y="1508762"/>
            <a:ext cx="1097280" cy="553085"/>
          </a:xfrm>
          <a:prstGeom prst="rect">
            <a:avLst/>
          </a:prstGeom>
          <a:solidFill>
            <a:schemeClr val="accent2"/>
          </a:solidFill>
        </p:spPr>
        <p:txBody>
          <a:bodyPr wrap="none" rtlCol="0">
            <a:spAutoFit/>
          </a:bodyPr>
          <a:p>
            <a:pPr algn="ctr"/>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开模完成</a:t>
            </a:r>
            <a:b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br>
            <a:r>
              <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良品脱落</a:t>
            </a:r>
            <a:endPar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8" name="矩形 67"/>
          <p:cNvSpPr/>
          <p:nvPr/>
        </p:nvSpPr>
        <p:spPr>
          <a:xfrm>
            <a:off x="7452995" y="2444750"/>
            <a:ext cx="228600" cy="75501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矩形 68"/>
          <p:cNvSpPr/>
          <p:nvPr/>
        </p:nvSpPr>
        <p:spPr>
          <a:xfrm>
            <a:off x="7372985" y="2549525"/>
            <a:ext cx="76200" cy="567690"/>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矩形 69"/>
          <p:cNvSpPr/>
          <p:nvPr/>
        </p:nvSpPr>
        <p:spPr>
          <a:xfrm>
            <a:off x="7372985" y="2661920"/>
            <a:ext cx="76200" cy="37528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矩形 70"/>
          <p:cNvSpPr/>
          <p:nvPr/>
        </p:nvSpPr>
        <p:spPr>
          <a:xfrm>
            <a:off x="7372985" y="2739390"/>
            <a:ext cx="76200" cy="234950"/>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2" name="文本框 71"/>
          <p:cNvSpPr txBox="1"/>
          <p:nvPr/>
        </p:nvSpPr>
        <p:spPr>
          <a:xfrm rot="7200000">
            <a:off x="6631940" y="2720340"/>
            <a:ext cx="831850" cy="645160"/>
          </a:xfrm>
          <a:prstGeom prst="rect">
            <a:avLst/>
          </a:prstGeom>
          <a:noFill/>
        </p:spPr>
        <p:txBody>
          <a:bodyPr wrap="square" rtlCol="0" anchor="t">
            <a:spAutoFit/>
          </a:bodyPr>
          <a:p>
            <a:r>
              <a:rPr lang="zh-CN" altLang="en-US" b="1">
                <a:latin typeface="微软雅黑" panose="020B0503020204020204" pitchFamily="34" charset="-122"/>
                <a:ea typeface="微软雅黑" panose="020B0503020204020204" pitchFamily="34" charset="-122"/>
              </a:rPr>
              <a:t>++++</a:t>
            </a:r>
            <a:endParaRPr lang="zh-CN" altLang="en-US" b="1">
              <a:latin typeface="微软雅黑" panose="020B0503020204020204" pitchFamily="34" charset="-122"/>
              <a:ea typeface="微软雅黑" panose="020B0503020204020204" pitchFamily="34" charset="-122"/>
            </a:endParaRPr>
          </a:p>
        </p:txBody>
      </p:sp>
      <p:sp>
        <p:nvSpPr>
          <p:cNvPr id="73" name="矩形 72"/>
          <p:cNvSpPr/>
          <p:nvPr/>
        </p:nvSpPr>
        <p:spPr>
          <a:xfrm>
            <a:off x="6350635" y="2437130"/>
            <a:ext cx="228600" cy="75501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4" name="矩形 73"/>
          <p:cNvSpPr/>
          <p:nvPr/>
        </p:nvSpPr>
        <p:spPr>
          <a:xfrm>
            <a:off x="6686550" y="2542540"/>
            <a:ext cx="104775" cy="56324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5" name="矩形 74"/>
          <p:cNvSpPr/>
          <p:nvPr/>
        </p:nvSpPr>
        <p:spPr>
          <a:xfrm>
            <a:off x="6353175" y="2753360"/>
            <a:ext cx="333375" cy="101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6" name="矩形 75"/>
          <p:cNvSpPr/>
          <p:nvPr/>
        </p:nvSpPr>
        <p:spPr>
          <a:xfrm>
            <a:off x="6782435" y="2542540"/>
            <a:ext cx="76200" cy="562610"/>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7" name="矩形 76"/>
          <p:cNvSpPr/>
          <p:nvPr/>
        </p:nvSpPr>
        <p:spPr>
          <a:xfrm>
            <a:off x="6782435" y="2625725"/>
            <a:ext cx="76200" cy="39941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8" name="矩形 77"/>
          <p:cNvSpPr/>
          <p:nvPr/>
        </p:nvSpPr>
        <p:spPr>
          <a:xfrm>
            <a:off x="6779895" y="2703830"/>
            <a:ext cx="76200" cy="25844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9" name="图片 78" descr="32313534323333393b32313534323334313bb5e7d7d3c9e3cff1cdb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05345" y="2111375"/>
            <a:ext cx="384810" cy="384810"/>
          </a:xfrm>
          <a:prstGeom prst="rect">
            <a:avLst/>
          </a:prstGeom>
        </p:spPr>
      </p:pic>
      <p:sp>
        <p:nvSpPr>
          <p:cNvPr id="80" name="矩形 79"/>
          <p:cNvSpPr/>
          <p:nvPr/>
        </p:nvSpPr>
        <p:spPr>
          <a:xfrm rot="5400000">
            <a:off x="7755890" y="2588895"/>
            <a:ext cx="144145" cy="476250"/>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3" name="任意多边形 82"/>
          <p:cNvSpPr/>
          <p:nvPr/>
        </p:nvSpPr>
        <p:spPr>
          <a:xfrm>
            <a:off x="6886575" y="2550795"/>
            <a:ext cx="194945" cy="76835"/>
          </a:xfrm>
          <a:custGeom>
            <a:avLst/>
            <a:gdLst>
              <a:gd name="connisteX0" fmla="*/ 0 w 280670"/>
              <a:gd name="connsiteY0" fmla="*/ 0 h 119380"/>
              <a:gd name="connisteX1" fmla="*/ 171450 w 280670"/>
              <a:gd name="connsiteY1" fmla="*/ 28575 h 119380"/>
              <a:gd name="connisteX2" fmla="*/ 280670 w 280670"/>
              <a:gd name="connsiteY2" fmla="*/ 119380 h 119380"/>
              <a:gd name="connisteX3" fmla="*/ 280670 w 280670"/>
              <a:gd name="connsiteY3" fmla="*/ 128905 h 119380"/>
            </a:gdLst>
            <a:ahLst/>
            <a:cxnLst>
              <a:cxn ang="0">
                <a:pos x="connisteX0" y="connsiteY0"/>
              </a:cxn>
              <a:cxn ang="0">
                <a:pos x="connisteX1" y="connsiteY1"/>
              </a:cxn>
              <a:cxn ang="0">
                <a:pos x="connisteX2" y="connsiteY2"/>
              </a:cxn>
              <a:cxn ang="0">
                <a:pos x="connisteX3" y="connsiteY3"/>
              </a:cxn>
            </a:cxnLst>
            <a:rect l="l" t="t" r="r" b="b"/>
            <a:pathLst>
              <a:path w="280670" h="119380">
                <a:moveTo>
                  <a:pt x="0" y="0"/>
                </a:moveTo>
                <a:cubicBezTo>
                  <a:pt x="32385" y="3810"/>
                  <a:pt x="115570" y="4445"/>
                  <a:pt x="171450" y="28575"/>
                </a:cubicBezTo>
                <a:cubicBezTo>
                  <a:pt x="227330" y="52705"/>
                  <a:pt x="259080" y="99060"/>
                  <a:pt x="280670" y="119380"/>
                </a:cubicBezTo>
              </a:path>
            </a:pathLst>
          </a:custGeom>
          <a:no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5" name="减号 84"/>
          <p:cNvSpPr/>
          <p:nvPr/>
        </p:nvSpPr>
        <p:spPr>
          <a:xfrm>
            <a:off x="6853555" y="2560955"/>
            <a:ext cx="76200" cy="88265"/>
          </a:xfrm>
          <a:prstGeom prst="mathMinus">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6" name="减号 85"/>
          <p:cNvSpPr/>
          <p:nvPr/>
        </p:nvSpPr>
        <p:spPr>
          <a:xfrm>
            <a:off x="6853555" y="2633980"/>
            <a:ext cx="76200" cy="88265"/>
          </a:xfrm>
          <a:prstGeom prst="mathMinus">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7" name="减号 86"/>
          <p:cNvSpPr/>
          <p:nvPr/>
        </p:nvSpPr>
        <p:spPr>
          <a:xfrm>
            <a:off x="6853555" y="2711450"/>
            <a:ext cx="76200" cy="88265"/>
          </a:xfrm>
          <a:prstGeom prst="mathMinus">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8" name="减号 87"/>
          <p:cNvSpPr/>
          <p:nvPr/>
        </p:nvSpPr>
        <p:spPr>
          <a:xfrm>
            <a:off x="6853555" y="2784475"/>
            <a:ext cx="76200" cy="88265"/>
          </a:xfrm>
          <a:prstGeom prst="mathMinus">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9" name="减号 88"/>
          <p:cNvSpPr/>
          <p:nvPr/>
        </p:nvSpPr>
        <p:spPr>
          <a:xfrm>
            <a:off x="6853555" y="2859405"/>
            <a:ext cx="76200" cy="88265"/>
          </a:xfrm>
          <a:prstGeom prst="mathMinus">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1" name="减号 90"/>
          <p:cNvSpPr/>
          <p:nvPr/>
        </p:nvSpPr>
        <p:spPr>
          <a:xfrm>
            <a:off x="6853555" y="2932430"/>
            <a:ext cx="76200" cy="88265"/>
          </a:xfrm>
          <a:prstGeom prst="mathMinus">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2" name="减号 91"/>
          <p:cNvSpPr/>
          <p:nvPr/>
        </p:nvSpPr>
        <p:spPr>
          <a:xfrm>
            <a:off x="6853555" y="3007360"/>
            <a:ext cx="76200" cy="88265"/>
          </a:xfrm>
          <a:prstGeom prst="mathMinus">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8" name="矩形 107"/>
          <p:cNvSpPr/>
          <p:nvPr/>
        </p:nvSpPr>
        <p:spPr>
          <a:xfrm>
            <a:off x="10301605" y="2421255"/>
            <a:ext cx="228600" cy="75501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9" name="矩形 108"/>
          <p:cNvSpPr/>
          <p:nvPr/>
        </p:nvSpPr>
        <p:spPr>
          <a:xfrm>
            <a:off x="10221595" y="2526030"/>
            <a:ext cx="76200" cy="567690"/>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0" name="矩形 109"/>
          <p:cNvSpPr/>
          <p:nvPr/>
        </p:nvSpPr>
        <p:spPr>
          <a:xfrm>
            <a:off x="10221595" y="2638425"/>
            <a:ext cx="76200" cy="37528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1" name="矩形 110"/>
          <p:cNvSpPr/>
          <p:nvPr/>
        </p:nvSpPr>
        <p:spPr>
          <a:xfrm>
            <a:off x="10221595" y="2715895"/>
            <a:ext cx="76200" cy="234950"/>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3" name="矩形 112"/>
          <p:cNvSpPr/>
          <p:nvPr/>
        </p:nvSpPr>
        <p:spPr>
          <a:xfrm>
            <a:off x="9199245" y="2413635"/>
            <a:ext cx="228600" cy="75501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4" name="矩形 113"/>
          <p:cNvSpPr/>
          <p:nvPr/>
        </p:nvSpPr>
        <p:spPr>
          <a:xfrm>
            <a:off x="9535160" y="2519045"/>
            <a:ext cx="104775" cy="56324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5" name="矩形 114"/>
          <p:cNvSpPr/>
          <p:nvPr/>
        </p:nvSpPr>
        <p:spPr>
          <a:xfrm>
            <a:off x="9199245" y="2753360"/>
            <a:ext cx="333375" cy="101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6" name="矩形 115"/>
          <p:cNvSpPr/>
          <p:nvPr/>
        </p:nvSpPr>
        <p:spPr>
          <a:xfrm>
            <a:off x="9631045" y="2524760"/>
            <a:ext cx="76200" cy="55689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7" name="矩形 116"/>
          <p:cNvSpPr/>
          <p:nvPr/>
        </p:nvSpPr>
        <p:spPr>
          <a:xfrm>
            <a:off x="9631045" y="2626360"/>
            <a:ext cx="76200" cy="37528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8" name="矩形 117"/>
          <p:cNvSpPr/>
          <p:nvPr/>
        </p:nvSpPr>
        <p:spPr>
          <a:xfrm>
            <a:off x="9631045" y="2703195"/>
            <a:ext cx="76200" cy="23558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19" name="图片 118" descr="32313534323333393b32313534323334313bb5e7d7d3c9e3cff1cdb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53955" y="2087880"/>
            <a:ext cx="384810" cy="384810"/>
          </a:xfrm>
          <a:prstGeom prst="rect">
            <a:avLst/>
          </a:prstGeom>
        </p:spPr>
      </p:pic>
      <p:sp>
        <p:nvSpPr>
          <p:cNvPr id="120" name="矩形 119"/>
          <p:cNvSpPr/>
          <p:nvPr/>
        </p:nvSpPr>
        <p:spPr>
          <a:xfrm rot="5400000">
            <a:off x="10604500" y="2565400"/>
            <a:ext cx="144145" cy="476250"/>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9" name="文本框 128"/>
          <p:cNvSpPr txBox="1"/>
          <p:nvPr/>
        </p:nvSpPr>
        <p:spPr>
          <a:xfrm>
            <a:off x="9272097" y="1508762"/>
            <a:ext cx="1554480" cy="553085"/>
          </a:xfrm>
          <a:prstGeom prst="rect">
            <a:avLst/>
          </a:prstGeom>
          <a:solidFill>
            <a:schemeClr val="accent2"/>
          </a:solidFill>
        </p:spPr>
        <p:txBody>
          <a:bodyPr wrap="none" rtlCol="0">
            <a:spAutoFit/>
          </a:bodyPr>
          <a:p>
            <a:pPr algn="ctr"/>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模具脱落正常</a:t>
            </a:r>
            <a:b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br>
            <a:r>
              <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合模继续运行</a:t>
            </a:r>
            <a:endPar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0" name="矩形 129"/>
          <p:cNvSpPr/>
          <p:nvPr/>
        </p:nvSpPr>
        <p:spPr>
          <a:xfrm>
            <a:off x="4595495" y="4936490"/>
            <a:ext cx="228600" cy="75501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1" name="矩形 130"/>
          <p:cNvSpPr/>
          <p:nvPr/>
        </p:nvSpPr>
        <p:spPr>
          <a:xfrm>
            <a:off x="4515485" y="5041265"/>
            <a:ext cx="76200" cy="567690"/>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2" name="矩形 131"/>
          <p:cNvSpPr/>
          <p:nvPr/>
        </p:nvSpPr>
        <p:spPr>
          <a:xfrm>
            <a:off x="4515485" y="5153660"/>
            <a:ext cx="76200" cy="37528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3" name="矩形 132"/>
          <p:cNvSpPr/>
          <p:nvPr/>
        </p:nvSpPr>
        <p:spPr>
          <a:xfrm>
            <a:off x="4515485" y="5231130"/>
            <a:ext cx="76200" cy="234950"/>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4" name="文本框 133"/>
          <p:cNvSpPr txBox="1"/>
          <p:nvPr/>
        </p:nvSpPr>
        <p:spPr>
          <a:xfrm rot="5400000">
            <a:off x="3660140" y="5171440"/>
            <a:ext cx="831850" cy="645160"/>
          </a:xfrm>
          <a:prstGeom prst="rect">
            <a:avLst/>
          </a:prstGeom>
          <a:noFill/>
        </p:spPr>
        <p:txBody>
          <a:bodyPr wrap="square" rtlCol="0" anchor="t">
            <a:spAutoFit/>
          </a:bodyPr>
          <a:p>
            <a:r>
              <a:rPr lang="zh-CN" altLang="en-US" b="1">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5" name="矩形 134"/>
          <p:cNvSpPr/>
          <p:nvPr/>
        </p:nvSpPr>
        <p:spPr>
          <a:xfrm>
            <a:off x="3493135" y="4928870"/>
            <a:ext cx="228600" cy="75501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6" name="矩形 135"/>
          <p:cNvSpPr/>
          <p:nvPr/>
        </p:nvSpPr>
        <p:spPr>
          <a:xfrm>
            <a:off x="3829050" y="5034280"/>
            <a:ext cx="104775" cy="56324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7" name="矩形 136"/>
          <p:cNvSpPr/>
          <p:nvPr/>
        </p:nvSpPr>
        <p:spPr>
          <a:xfrm>
            <a:off x="3495675" y="5258435"/>
            <a:ext cx="333375" cy="101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8" name="矩形 137"/>
          <p:cNvSpPr/>
          <p:nvPr/>
        </p:nvSpPr>
        <p:spPr>
          <a:xfrm>
            <a:off x="3924935" y="5034280"/>
            <a:ext cx="76200" cy="562610"/>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9" name="矩形 138"/>
          <p:cNvSpPr/>
          <p:nvPr/>
        </p:nvSpPr>
        <p:spPr>
          <a:xfrm>
            <a:off x="3924935" y="5123180"/>
            <a:ext cx="76200" cy="393700"/>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0" name="矩形 139"/>
          <p:cNvSpPr/>
          <p:nvPr/>
        </p:nvSpPr>
        <p:spPr>
          <a:xfrm>
            <a:off x="3924935" y="5195570"/>
            <a:ext cx="76200" cy="25844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1" name="图片 140" descr="32313534323333393b32313534323334313bb5e7d7d3c9e3cff1cdb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47845" y="4603115"/>
            <a:ext cx="384810" cy="384810"/>
          </a:xfrm>
          <a:prstGeom prst="rect">
            <a:avLst/>
          </a:prstGeom>
        </p:spPr>
      </p:pic>
      <p:sp>
        <p:nvSpPr>
          <p:cNvPr id="142" name="矩形 141"/>
          <p:cNvSpPr/>
          <p:nvPr/>
        </p:nvSpPr>
        <p:spPr>
          <a:xfrm rot="5400000">
            <a:off x="4898390" y="5080635"/>
            <a:ext cx="144145" cy="476250"/>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43" name="直接连接符 142"/>
          <p:cNvCxnSpPr/>
          <p:nvPr/>
        </p:nvCxnSpPr>
        <p:spPr>
          <a:xfrm flipH="1">
            <a:off x="4086860" y="4817745"/>
            <a:ext cx="271780" cy="144145"/>
          </a:xfrm>
          <a:prstGeom prst="line">
            <a:avLst/>
          </a:prstGeom>
          <a:ln w="12700" cmpd="sng">
            <a:solidFill>
              <a:schemeClr val="accent1">
                <a:shade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p:nvCxnSpPr>
        <p:spPr>
          <a:xfrm flipH="1">
            <a:off x="4141470" y="4963160"/>
            <a:ext cx="271145" cy="614045"/>
          </a:xfrm>
          <a:prstGeom prst="line">
            <a:avLst/>
          </a:prstGeom>
          <a:ln w="12700" cmpd="sng">
            <a:solidFill>
              <a:schemeClr val="accent1">
                <a:shade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5" name="文本框 144"/>
          <p:cNvSpPr txBox="1"/>
          <p:nvPr/>
        </p:nvSpPr>
        <p:spPr>
          <a:xfrm>
            <a:off x="6236970" y="3981450"/>
            <a:ext cx="1884045" cy="737235"/>
          </a:xfrm>
          <a:prstGeom prst="rect">
            <a:avLst/>
          </a:prstGeom>
          <a:solidFill>
            <a:schemeClr val="accent2"/>
          </a:solidFill>
        </p:spPr>
        <p:txBody>
          <a:bodyPr wrap="square" rtlCol="0">
            <a:spAutoFit/>
          </a:bodyPr>
          <a:p>
            <a:pPr algn="ctr"/>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人工干预</a:t>
            </a:r>
            <a:b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br>
            <a:r>
              <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打开安全门处理异常</a:t>
            </a:r>
            <a:br>
              <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br>
            <a:r>
              <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继续运行设备</a:t>
            </a:r>
            <a:endPar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46" name="直接连接符 145"/>
          <p:cNvCxnSpPr/>
          <p:nvPr/>
        </p:nvCxnSpPr>
        <p:spPr>
          <a:xfrm flipH="1">
            <a:off x="9779635" y="2299335"/>
            <a:ext cx="271780" cy="144145"/>
          </a:xfrm>
          <a:prstGeom prst="line">
            <a:avLst/>
          </a:prstGeom>
          <a:ln w="12700" cmpd="sng">
            <a:solidFill>
              <a:schemeClr val="accent1">
                <a:shade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flipH="1">
            <a:off x="9834245" y="2444750"/>
            <a:ext cx="271145" cy="614045"/>
          </a:xfrm>
          <a:prstGeom prst="line">
            <a:avLst/>
          </a:prstGeom>
          <a:ln w="12700" cmpd="sng">
            <a:solidFill>
              <a:schemeClr val="accent1">
                <a:shade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8" name="矩形 147"/>
          <p:cNvSpPr/>
          <p:nvPr/>
        </p:nvSpPr>
        <p:spPr>
          <a:xfrm>
            <a:off x="6831965" y="5633085"/>
            <a:ext cx="228600" cy="75501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9" name="矩形 148"/>
          <p:cNvSpPr/>
          <p:nvPr/>
        </p:nvSpPr>
        <p:spPr>
          <a:xfrm>
            <a:off x="6751955" y="5737860"/>
            <a:ext cx="76200" cy="567690"/>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0" name="矩形 149"/>
          <p:cNvSpPr/>
          <p:nvPr/>
        </p:nvSpPr>
        <p:spPr>
          <a:xfrm>
            <a:off x="6751955" y="5850255"/>
            <a:ext cx="76200" cy="37528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1" name="矩形 150"/>
          <p:cNvSpPr/>
          <p:nvPr/>
        </p:nvSpPr>
        <p:spPr>
          <a:xfrm>
            <a:off x="6751955" y="5927725"/>
            <a:ext cx="76200" cy="234950"/>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2" name="矩形 151"/>
          <p:cNvSpPr/>
          <p:nvPr/>
        </p:nvSpPr>
        <p:spPr>
          <a:xfrm>
            <a:off x="5729605" y="5625465"/>
            <a:ext cx="228600" cy="75501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3" name="矩形 152"/>
          <p:cNvSpPr/>
          <p:nvPr/>
        </p:nvSpPr>
        <p:spPr>
          <a:xfrm>
            <a:off x="6065520" y="5730875"/>
            <a:ext cx="104775" cy="56324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4" name="矩形 153"/>
          <p:cNvSpPr/>
          <p:nvPr/>
        </p:nvSpPr>
        <p:spPr>
          <a:xfrm>
            <a:off x="5729605" y="5965190"/>
            <a:ext cx="333375" cy="101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5" name="矩形 154"/>
          <p:cNvSpPr/>
          <p:nvPr/>
        </p:nvSpPr>
        <p:spPr>
          <a:xfrm>
            <a:off x="6161405" y="5736590"/>
            <a:ext cx="76200" cy="55689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6" name="矩形 155"/>
          <p:cNvSpPr/>
          <p:nvPr/>
        </p:nvSpPr>
        <p:spPr>
          <a:xfrm>
            <a:off x="6161405" y="5838190"/>
            <a:ext cx="76200" cy="37528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7" name="矩形 156"/>
          <p:cNvSpPr/>
          <p:nvPr/>
        </p:nvSpPr>
        <p:spPr>
          <a:xfrm>
            <a:off x="6161405" y="5915025"/>
            <a:ext cx="76200" cy="23558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58" name="图片 157" descr="32313534323333393b32313534323334313bb5e7d7d3c9e3cff1cdb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84315" y="5299710"/>
            <a:ext cx="384810" cy="384810"/>
          </a:xfrm>
          <a:prstGeom prst="rect">
            <a:avLst/>
          </a:prstGeom>
        </p:spPr>
      </p:pic>
      <p:sp>
        <p:nvSpPr>
          <p:cNvPr id="159" name="矩形 158"/>
          <p:cNvSpPr/>
          <p:nvPr/>
        </p:nvSpPr>
        <p:spPr>
          <a:xfrm rot="5400000">
            <a:off x="7134860" y="5777230"/>
            <a:ext cx="144145" cy="476250"/>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60" name="直接连接符 159"/>
          <p:cNvCxnSpPr/>
          <p:nvPr/>
        </p:nvCxnSpPr>
        <p:spPr>
          <a:xfrm flipH="1">
            <a:off x="6309995" y="5511165"/>
            <a:ext cx="271780" cy="144145"/>
          </a:xfrm>
          <a:prstGeom prst="line">
            <a:avLst/>
          </a:prstGeom>
          <a:ln w="12700" cmpd="sng">
            <a:solidFill>
              <a:schemeClr val="accent1">
                <a:shade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1" name="直接连接符 160"/>
          <p:cNvCxnSpPr/>
          <p:nvPr/>
        </p:nvCxnSpPr>
        <p:spPr>
          <a:xfrm flipH="1">
            <a:off x="6364605" y="5656580"/>
            <a:ext cx="271145" cy="614045"/>
          </a:xfrm>
          <a:prstGeom prst="line">
            <a:avLst/>
          </a:prstGeom>
          <a:ln w="12700" cmpd="sng">
            <a:solidFill>
              <a:schemeClr val="accent1">
                <a:shade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2" name="文本框 161"/>
          <p:cNvSpPr txBox="1"/>
          <p:nvPr/>
        </p:nvSpPr>
        <p:spPr>
          <a:xfrm>
            <a:off x="7588558" y="5578013"/>
            <a:ext cx="1097280" cy="737235"/>
          </a:xfrm>
          <a:prstGeom prst="rect">
            <a:avLst/>
          </a:prstGeom>
          <a:solidFill>
            <a:schemeClr val="accent2"/>
          </a:solidFill>
        </p:spPr>
        <p:txBody>
          <a:bodyPr wrap="none" rtlCol="0">
            <a:spAutoFit/>
          </a:bodyPr>
          <a:p>
            <a:pPr algn="ctr"/>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再次检视</a:t>
            </a:r>
            <a:b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br>
            <a:r>
              <a:rPr lang="zh-CN"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确认不良品</a:t>
            </a:r>
            <a:br>
              <a:rPr lang="zh-CN"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br>
            <a:r>
              <a:rPr lang="zh-CN"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处理完毕</a:t>
            </a:r>
            <a:endParaRPr lang="zh-CN"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3" name="矩形 162"/>
          <p:cNvSpPr/>
          <p:nvPr/>
        </p:nvSpPr>
        <p:spPr>
          <a:xfrm>
            <a:off x="774065" y="1386840"/>
            <a:ext cx="1678940" cy="1988820"/>
          </a:xfrm>
          <a:prstGeom prst="rect">
            <a:avLst/>
          </a:prstGeom>
          <a:noFill/>
          <a:ln w="28575">
            <a:solidFill>
              <a:srgbClr val="D668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4" name="矩形 163"/>
          <p:cNvSpPr/>
          <p:nvPr/>
        </p:nvSpPr>
        <p:spPr>
          <a:xfrm>
            <a:off x="3430905" y="1386840"/>
            <a:ext cx="1861820" cy="2005965"/>
          </a:xfrm>
          <a:prstGeom prst="rect">
            <a:avLst/>
          </a:prstGeom>
          <a:noFill/>
          <a:ln w="28575">
            <a:solidFill>
              <a:srgbClr val="D668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5" name="矩形 164"/>
          <p:cNvSpPr/>
          <p:nvPr/>
        </p:nvSpPr>
        <p:spPr>
          <a:xfrm>
            <a:off x="6259195" y="1367790"/>
            <a:ext cx="1861820" cy="1988820"/>
          </a:xfrm>
          <a:prstGeom prst="rect">
            <a:avLst/>
          </a:prstGeom>
          <a:noFill/>
          <a:ln w="28575">
            <a:solidFill>
              <a:srgbClr val="D668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6" name="矩形 165"/>
          <p:cNvSpPr/>
          <p:nvPr/>
        </p:nvSpPr>
        <p:spPr>
          <a:xfrm>
            <a:off x="9127490" y="1367790"/>
            <a:ext cx="1861820" cy="1988820"/>
          </a:xfrm>
          <a:prstGeom prst="rect">
            <a:avLst/>
          </a:prstGeom>
          <a:noFill/>
          <a:ln w="28575">
            <a:solidFill>
              <a:srgbClr val="D668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7" name="矩形 166"/>
          <p:cNvSpPr/>
          <p:nvPr/>
        </p:nvSpPr>
        <p:spPr>
          <a:xfrm>
            <a:off x="3430905" y="3775075"/>
            <a:ext cx="1861820" cy="1988820"/>
          </a:xfrm>
          <a:prstGeom prst="rect">
            <a:avLst/>
          </a:prstGeom>
          <a:noFill/>
          <a:ln w="28575">
            <a:solidFill>
              <a:srgbClr val="D668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8" name="矩形 167"/>
          <p:cNvSpPr/>
          <p:nvPr/>
        </p:nvSpPr>
        <p:spPr>
          <a:xfrm>
            <a:off x="5615305" y="5229225"/>
            <a:ext cx="3190875" cy="1332865"/>
          </a:xfrm>
          <a:prstGeom prst="rect">
            <a:avLst/>
          </a:prstGeom>
          <a:noFill/>
          <a:ln w="28575">
            <a:solidFill>
              <a:srgbClr val="D668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9" name="矩形 168"/>
          <p:cNvSpPr/>
          <p:nvPr/>
        </p:nvSpPr>
        <p:spPr>
          <a:xfrm>
            <a:off x="3430905" y="3393440"/>
            <a:ext cx="1861185" cy="382270"/>
          </a:xfrm>
          <a:prstGeom prst="rect">
            <a:avLst/>
          </a:prstGeom>
          <a:noFill/>
          <a:ln w="28575">
            <a:solidFill>
              <a:srgbClr val="D668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0" name="文本框 169"/>
          <p:cNvSpPr txBox="1"/>
          <p:nvPr/>
        </p:nvSpPr>
        <p:spPr>
          <a:xfrm>
            <a:off x="3405505" y="3416300"/>
            <a:ext cx="1887855" cy="58356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cs typeface="微软雅黑" panose="020B0503020204020204" pitchFamily="34" charset="-122"/>
              </a:rPr>
              <a:t>一次检视/定模检视</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1" name="矩形 170"/>
          <p:cNvSpPr/>
          <p:nvPr/>
        </p:nvSpPr>
        <p:spPr>
          <a:xfrm>
            <a:off x="10297795" y="4852035"/>
            <a:ext cx="228600" cy="75501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2" name="矩形 171"/>
          <p:cNvSpPr/>
          <p:nvPr/>
        </p:nvSpPr>
        <p:spPr>
          <a:xfrm>
            <a:off x="10217785" y="4956810"/>
            <a:ext cx="76200" cy="567690"/>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3" name="矩形 172"/>
          <p:cNvSpPr/>
          <p:nvPr/>
        </p:nvSpPr>
        <p:spPr>
          <a:xfrm>
            <a:off x="10217785" y="5069205"/>
            <a:ext cx="76200" cy="37528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4" name="矩形 173"/>
          <p:cNvSpPr/>
          <p:nvPr/>
        </p:nvSpPr>
        <p:spPr>
          <a:xfrm>
            <a:off x="10217785" y="5146675"/>
            <a:ext cx="76200" cy="234950"/>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5" name="文本框 174"/>
          <p:cNvSpPr txBox="1"/>
          <p:nvPr/>
        </p:nvSpPr>
        <p:spPr>
          <a:xfrm rot="5400000">
            <a:off x="9362440" y="5086985"/>
            <a:ext cx="831850" cy="368300"/>
          </a:xfrm>
          <a:prstGeom prst="rect">
            <a:avLst/>
          </a:prstGeom>
          <a:noFill/>
        </p:spPr>
        <p:txBody>
          <a:bodyPr wrap="square" rtlCol="0" anchor="t">
            <a:spAutoFit/>
          </a:bodyPr>
          <a:p>
            <a:r>
              <a:rPr lang="zh-CN" altLang="en-US" b="1">
                <a:latin typeface="微软雅黑" panose="020B0503020204020204" pitchFamily="34" charset="-122"/>
                <a:ea typeface="微软雅黑" panose="020B0503020204020204" pitchFamily="34" charset="-122"/>
              </a:rPr>
              <a:t>+</a:t>
            </a:r>
            <a:endParaRPr lang="zh-CN" altLang="en-US" b="1">
              <a:latin typeface="微软雅黑" panose="020B0503020204020204" pitchFamily="34" charset="-122"/>
              <a:ea typeface="微软雅黑" panose="020B0503020204020204" pitchFamily="34" charset="-122"/>
            </a:endParaRPr>
          </a:p>
        </p:txBody>
      </p:sp>
      <p:sp>
        <p:nvSpPr>
          <p:cNvPr id="176" name="矩形 175"/>
          <p:cNvSpPr/>
          <p:nvPr/>
        </p:nvSpPr>
        <p:spPr>
          <a:xfrm>
            <a:off x="9195435" y="4844415"/>
            <a:ext cx="228600" cy="75501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7" name="矩形 176"/>
          <p:cNvSpPr/>
          <p:nvPr/>
        </p:nvSpPr>
        <p:spPr>
          <a:xfrm>
            <a:off x="9531350" y="4949825"/>
            <a:ext cx="104775" cy="56324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8" name="矩形 177"/>
          <p:cNvSpPr/>
          <p:nvPr/>
        </p:nvSpPr>
        <p:spPr>
          <a:xfrm>
            <a:off x="9197975" y="5173980"/>
            <a:ext cx="333375" cy="101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9" name="矩形 178"/>
          <p:cNvSpPr/>
          <p:nvPr/>
        </p:nvSpPr>
        <p:spPr>
          <a:xfrm>
            <a:off x="9627235" y="4949825"/>
            <a:ext cx="76200" cy="562610"/>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0" name="矩形 179"/>
          <p:cNvSpPr/>
          <p:nvPr/>
        </p:nvSpPr>
        <p:spPr>
          <a:xfrm>
            <a:off x="9627235" y="5038725"/>
            <a:ext cx="76200" cy="393700"/>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1" name="矩形 180"/>
          <p:cNvSpPr/>
          <p:nvPr/>
        </p:nvSpPr>
        <p:spPr>
          <a:xfrm>
            <a:off x="9627235" y="5111115"/>
            <a:ext cx="76200" cy="258445"/>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82" name="图片 181" descr="32313534323333393b32313534323334313bb5e7d7d3c9e3cff1cdb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53955" y="4511040"/>
            <a:ext cx="384810" cy="384810"/>
          </a:xfrm>
          <a:prstGeom prst="rect">
            <a:avLst/>
          </a:prstGeom>
        </p:spPr>
      </p:pic>
      <p:sp>
        <p:nvSpPr>
          <p:cNvPr id="183" name="矩形 182"/>
          <p:cNvSpPr/>
          <p:nvPr/>
        </p:nvSpPr>
        <p:spPr>
          <a:xfrm rot="5400000">
            <a:off x="10600690" y="4996180"/>
            <a:ext cx="144145" cy="476250"/>
          </a:xfrm>
          <a:prstGeom prst="rect">
            <a:avLst/>
          </a:prstGeom>
          <a:solidFill>
            <a:schemeClr val="bg2">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84" name="直接连接符 183"/>
          <p:cNvCxnSpPr/>
          <p:nvPr/>
        </p:nvCxnSpPr>
        <p:spPr>
          <a:xfrm flipH="1">
            <a:off x="9789160" y="4733290"/>
            <a:ext cx="271780" cy="144145"/>
          </a:xfrm>
          <a:prstGeom prst="line">
            <a:avLst/>
          </a:prstGeom>
          <a:ln w="12700" cmpd="sng">
            <a:solidFill>
              <a:schemeClr val="accent1">
                <a:shade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5" name="直接连接符 184"/>
          <p:cNvCxnSpPr/>
          <p:nvPr/>
        </p:nvCxnSpPr>
        <p:spPr>
          <a:xfrm flipH="1">
            <a:off x="9843770" y="4878705"/>
            <a:ext cx="271145" cy="614045"/>
          </a:xfrm>
          <a:prstGeom prst="line">
            <a:avLst/>
          </a:prstGeom>
          <a:ln w="12700" cmpd="sng">
            <a:solidFill>
              <a:schemeClr val="accent1">
                <a:shade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6" name="矩形 185"/>
          <p:cNvSpPr/>
          <p:nvPr/>
        </p:nvSpPr>
        <p:spPr>
          <a:xfrm>
            <a:off x="9127490" y="3754120"/>
            <a:ext cx="1861820" cy="2009775"/>
          </a:xfrm>
          <a:prstGeom prst="rect">
            <a:avLst/>
          </a:prstGeom>
          <a:noFill/>
          <a:ln w="28575">
            <a:solidFill>
              <a:srgbClr val="D668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7" name="文本框 186"/>
          <p:cNvSpPr txBox="1"/>
          <p:nvPr/>
        </p:nvSpPr>
        <p:spPr>
          <a:xfrm>
            <a:off x="9281468" y="3843828"/>
            <a:ext cx="1554480" cy="553085"/>
          </a:xfrm>
          <a:prstGeom prst="rect">
            <a:avLst/>
          </a:prstGeom>
          <a:solidFill>
            <a:schemeClr val="accent2"/>
          </a:solidFill>
        </p:spPr>
        <p:txBody>
          <a:bodyPr wrap="none" rtlCol="0">
            <a:spAutoFit/>
          </a:bodyPr>
          <a:p>
            <a:pPr algn="ctr"/>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模具脱落异常</a:t>
            </a:r>
            <a:b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br>
            <a:r>
              <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禁止合模</a:t>
            </a:r>
            <a:endPar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8" name="矩形 187"/>
          <p:cNvSpPr/>
          <p:nvPr/>
        </p:nvSpPr>
        <p:spPr>
          <a:xfrm>
            <a:off x="9128125" y="3359785"/>
            <a:ext cx="1861185" cy="382270"/>
          </a:xfrm>
          <a:prstGeom prst="rect">
            <a:avLst/>
          </a:prstGeom>
          <a:noFill/>
          <a:ln w="28575">
            <a:solidFill>
              <a:srgbClr val="D668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9" name="文本框 188"/>
          <p:cNvSpPr txBox="1"/>
          <p:nvPr/>
        </p:nvSpPr>
        <p:spPr>
          <a:xfrm>
            <a:off x="9102725" y="3394075"/>
            <a:ext cx="1887855" cy="306705"/>
          </a:xfrm>
          <a:prstGeom prst="rect">
            <a:avLst/>
          </a:prstGeom>
          <a:noFill/>
        </p:spPr>
        <p:txBody>
          <a:bodyPr wrap="square" rtlCol="0" anchor="t">
            <a:spAutoFit/>
          </a:bodyPr>
          <a:p>
            <a:pPr algn="dist"/>
            <a:r>
              <a:rPr lang="zh-CN" altLang="en-US" sz="1400">
                <a:latin typeface="微软雅黑" panose="020B0503020204020204" pitchFamily="34" charset="-122"/>
                <a:ea typeface="微软雅黑" panose="020B0503020204020204" pitchFamily="34" charset="-122"/>
                <a:cs typeface="微软雅黑" panose="020B0503020204020204" pitchFamily="34" charset="-122"/>
              </a:rPr>
              <a:t>二次检视/可动模检视</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0" name="右箭头 189"/>
          <p:cNvSpPr/>
          <p:nvPr/>
        </p:nvSpPr>
        <p:spPr>
          <a:xfrm>
            <a:off x="2525395" y="2147570"/>
            <a:ext cx="782955" cy="514350"/>
          </a:xfrm>
          <a:prstGeom prst="rightArrow">
            <a:avLst>
              <a:gd name="adj1" fmla="val 36049"/>
              <a:gd name="adj2"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1" name="右箭头 190"/>
          <p:cNvSpPr/>
          <p:nvPr/>
        </p:nvSpPr>
        <p:spPr>
          <a:xfrm>
            <a:off x="5363210" y="2131695"/>
            <a:ext cx="794385" cy="514350"/>
          </a:xfrm>
          <a:prstGeom prst="rightArrow">
            <a:avLst>
              <a:gd name="adj1" fmla="val 36049"/>
              <a:gd name="adj2"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2" name="右箭头 191"/>
          <p:cNvSpPr/>
          <p:nvPr/>
        </p:nvSpPr>
        <p:spPr>
          <a:xfrm>
            <a:off x="8204835" y="2117090"/>
            <a:ext cx="794385" cy="514350"/>
          </a:xfrm>
          <a:prstGeom prst="rightArrow">
            <a:avLst>
              <a:gd name="adj1" fmla="val 36049"/>
              <a:gd name="adj2"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4" name="右箭头 193"/>
          <p:cNvSpPr/>
          <p:nvPr/>
        </p:nvSpPr>
        <p:spPr>
          <a:xfrm rot="5400000">
            <a:off x="1416685" y="873760"/>
            <a:ext cx="473075" cy="514350"/>
          </a:xfrm>
          <a:prstGeom prst="rightArrow">
            <a:avLst>
              <a:gd name="adj1" fmla="val 36049"/>
              <a:gd name="adj2"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5" name="矩形 194"/>
          <p:cNvSpPr/>
          <p:nvPr/>
        </p:nvSpPr>
        <p:spPr>
          <a:xfrm>
            <a:off x="1559560" y="800100"/>
            <a:ext cx="8608060" cy="1911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6" name="矩形 195"/>
          <p:cNvSpPr/>
          <p:nvPr/>
        </p:nvSpPr>
        <p:spPr>
          <a:xfrm>
            <a:off x="9965055" y="800100"/>
            <a:ext cx="202565" cy="5600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7" name="文本框 196"/>
          <p:cNvSpPr txBox="1"/>
          <p:nvPr/>
        </p:nvSpPr>
        <p:spPr>
          <a:xfrm>
            <a:off x="5391785" y="742315"/>
            <a:ext cx="904240" cy="306705"/>
          </a:xfrm>
          <a:prstGeom prst="rect">
            <a:avLst/>
          </a:prstGeom>
          <a:noFill/>
        </p:spPr>
        <p:txBody>
          <a:bodyPr wrap="square" rtlCol="0" anchor="t">
            <a:spAutoFit/>
          </a:bodyPr>
          <a:p>
            <a:r>
              <a:rPr lang="zh-CN" altLang="en-US" sz="1400" b="1">
                <a:solidFill>
                  <a:schemeClr val="bg1"/>
                </a:solidFill>
                <a:latin typeface="微软雅黑" panose="020B0503020204020204" pitchFamily="34" charset="-122"/>
                <a:ea typeface="微软雅黑" panose="020B0503020204020204" pitchFamily="34" charset="-122"/>
              </a:rPr>
              <a:t>正常运转</a:t>
            </a:r>
            <a:endParaRPr lang="zh-CN" altLang="en-US" sz="1400" b="1">
              <a:solidFill>
                <a:schemeClr val="bg1"/>
              </a:solidFill>
              <a:latin typeface="微软雅黑" panose="020B0503020204020204" pitchFamily="34" charset="-122"/>
              <a:ea typeface="微软雅黑" panose="020B0503020204020204" pitchFamily="34" charset="-122"/>
            </a:endParaRPr>
          </a:p>
        </p:txBody>
      </p:sp>
      <p:sp>
        <p:nvSpPr>
          <p:cNvPr id="198" name="直角上箭头 197"/>
          <p:cNvSpPr/>
          <p:nvPr/>
        </p:nvSpPr>
        <p:spPr>
          <a:xfrm rot="5400000">
            <a:off x="1858010" y="3491865"/>
            <a:ext cx="2303780" cy="596265"/>
          </a:xfrm>
          <a:prstGeom prst="bentUpArrow">
            <a:avLst>
              <a:gd name="adj1" fmla="val 34984"/>
              <a:gd name="adj2" fmla="val 38951"/>
              <a:gd name="adj3" fmla="val 3093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9" name="右箭头 198"/>
          <p:cNvSpPr/>
          <p:nvPr/>
        </p:nvSpPr>
        <p:spPr>
          <a:xfrm>
            <a:off x="5391785" y="4114165"/>
            <a:ext cx="782955" cy="514350"/>
          </a:xfrm>
          <a:prstGeom prst="rightArrow">
            <a:avLst>
              <a:gd name="adj1" fmla="val 36049"/>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0" name="文本框 199"/>
          <p:cNvSpPr txBox="1"/>
          <p:nvPr/>
        </p:nvSpPr>
        <p:spPr>
          <a:xfrm>
            <a:off x="2632075" y="3164205"/>
            <a:ext cx="404495" cy="953135"/>
          </a:xfrm>
          <a:prstGeom prst="rect">
            <a:avLst/>
          </a:prstGeom>
          <a:noFill/>
        </p:spPr>
        <p:txBody>
          <a:bodyPr wrap="square" rtlCol="0" anchor="t">
            <a:spAutoFit/>
          </a:bodyPr>
          <a:p>
            <a:r>
              <a:rPr lang="zh-CN"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产</a:t>
            </a:r>
            <a:br>
              <a:rPr lang="zh-CN"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br>
            <a:r>
              <a:rPr lang="zh-CN"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品</a:t>
            </a:r>
            <a:br>
              <a:rPr lang="zh-CN"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br>
            <a:r>
              <a:rPr lang="zh-CN"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异</a:t>
            </a:r>
            <a:br>
              <a:rPr lang="zh-CN"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br>
            <a:r>
              <a:rPr lang="zh-CN"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常</a:t>
            </a:r>
            <a:endParaRPr lang="zh-CN"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1" name="右箭头 200"/>
          <p:cNvSpPr/>
          <p:nvPr/>
        </p:nvSpPr>
        <p:spPr>
          <a:xfrm rot="5400000">
            <a:off x="6931025" y="4744720"/>
            <a:ext cx="368935" cy="514350"/>
          </a:xfrm>
          <a:prstGeom prst="rightArrow">
            <a:avLst>
              <a:gd name="adj1" fmla="val 36049"/>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2" name="直角上箭头 201"/>
          <p:cNvSpPr/>
          <p:nvPr/>
        </p:nvSpPr>
        <p:spPr>
          <a:xfrm rot="5400000">
            <a:off x="7923530" y="3117215"/>
            <a:ext cx="1554480" cy="596265"/>
          </a:xfrm>
          <a:prstGeom prst="bentUpArrow">
            <a:avLst>
              <a:gd name="adj1" fmla="val 34984"/>
              <a:gd name="adj2" fmla="val 38951"/>
              <a:gd name="adj3" fmla="val 3093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3" name="文本框 202"/>
          <p:cNvSpPr txBox="1"/>
          <p:nvPr/>
        </p:nvSpPr>
        <p:spPr>
          <a:xfrm>
            <a:off x="8322945" y="3164205"/>
            <a:ext cx="404495" cy="953135"/>
          </a:xfrm>
          <a:prstGeom prst="rect">
            <a:avLst/>
          </a:prstGeom>
          <a:noFill/>
        </p:spPr>
        <p:txBody>
          <a:bodyPr wrap="square" rtlCol="0" anchor="t">
            <a:spAutoFit/>
          </a:bodyPr>
          <a:p>
            <a:r>
              <a:rPr lang="zh-CN"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脱模</a:t>
            </a:r>
            <a:br>
              <a:rPr lang="zh-CN"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br>
            <a:r>
              <a:rPr lang="zh-CN"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异</a:t>
            </a:r>
            <a:br>
              <a:rPr lang="zh-CN"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br>
            <a:r>
              <a:rPr lang="zh-CN"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常</a:t>
            </a:r>
            <a:endParaRPr lang="zh-CN"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4" name="右箭头 203"/>
          <p:cNvSpPr/>
          <p:nvPr/>
        </p:nvSpPr>
        <p:spPr>
          <a:xfrm rot="10800000">
            <a:off x="8216265" y="4117340"/>
            <a:ext cx="782955" cy="514350"/>
          </a:xfrm>
          <a:prstGeom prst="rightArrow">
            <a:avLst>
              <a:gd name="adj1" fmla="val 36049"/>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6" name="直角上箭头 205"/>
          <p:cNvSpPr/>
          <p:nvPr/>
        </p:nvSpPr>
        <p:spPr>
          <a:xfrm flipH="1">
            <a:off x="1198245" y="3415665"/>
            <a:ext cx="4322445" cy="2780030"/>
          </a:xfrm>
          <a:prstGeom prst="bentUpArrow">
            <a:avLst>
              <a:gd name="adj1" fmla="val 7994"/>
              <a:gd name="adj2" fmla="val 9399"/>
              <a:gd name="adj3" fmla="val 909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custDataLst>
              <p:tags r:id="rId1"/>
            </p:custDataLst>
          </p:nvPr>
        </p:nvCxnSpPr>
        <p:spPr>
          <a:xfrm>
            <a:off x="3803650" y="550545"/>
            <a:ext cx="70008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标题 1"/>
          <p:cNvSpPr txBox="1"/>
          <p:nvPr/>
        </p:nvSpPr>
        <p:spPr>
          <a:xfrm>
            <a:off x="461645" y="242570"/>
            <a:ext cx="3342005"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3200" dirty="0">
                <a:latin typeface="微软雅黑" panose="020B0503020204020204" pitchFamily="34" charset="-122"/>
                <a:ea typeface="微软雅黑" panose="020B0503020204020204" pitchFamily="34" charset="-122"/>
                <a:cs typeface="微软雅黑" panose="020B0503020204020204" pitchFamily="34" charset="-122"/>
              </a:rPr>
              <a:t>、相机架设方案</a:t>
            </a:r>
            <a:endParaRPr lang="zh-CN" altLang="en-US" sz="32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descr="1111 - 副本1"/>
          <p:cNvPicPr>
            <a:picLocks noChangeAspect="1"/>
          </p:cNvPicPr>
          <p:nvPr/>
        </p:nvPicPr>
        <p:blipFill>
          <a:blip r:embed="rId2"/>
          <a:srcRect l="4854"/>
          <a:stretch>
            <a:fillRect/>
          </a:stretch>
        </p:blipFill>
        <p:spPr>
          <a:xfrm>
            <a:off x="162560" y="1760220"/>
            <a:ext cx="8862695" cy="4427855"/>
          </a:xfrm>
          <a:prstGeom prst="rect">
            <a:avLst/>
          </a:prstGeom>
        </p:spPr>
      </p:pic>
      <p:sp>
        <p:nvSpPr>
          <p:cNvPr id="49" name="文本框 48"/>
          <p:cNvSpPr txBox="1"/>
          <p:nvPr/>
        </p:nvSpPr>
        <p:spPr>
          <a:xfrm>
            <a:off x="1867076" y="1391922"/>
            <a:ext cx="1325880" cy="368300"/>
          </a:xfrm>
          <a:prstGeom prst="rect">
            <a:avLst/>
          </a:prstGeom>
          <a:solidFill>
            <a:schemeClr val="accent2"/>
          </a:solidFill>
        </p:spPr>
        <p:txBody>
          <a:bodyPr wrap="none" rtlCol="0">
            <a:spAutoFit/>
          </a:bodyPr>
          <a:p>
            <a:r>
              <a:rPr lang="zh-CN" altLang="en-US" dirty="0">
                <a:solidFill>
                  <a:schemeClr val="bg1"/>
                </a:solidFill>
                <a:latin typeface="微软雅黑" panose="020B0503020204020204" pitchFamily="34" charset="-122"/>
                <a:ea typeface="微软雅黑" panose="020B0503020204020204" pitchFamily="34" charset="-122"/>
              </a:rPr>
              <a:t>相机和镜头</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4196891" y="1391922"/>
            <a:ext cx="1097280" cy="368300"/>
          </a:xfrm>
          <a:prstGeom prst="rect">
            <a:avLst/>
          </a:prstGeom>
          <a:solidFill>
            <a:schemeClr val="accent2"/>
          </a:solidFill>
        </p:spPr>
        <p:txBody>
          <a:bodyPr wrap="none" rtlCol="0">
            <a:spAutoFit/>
          </a:bodyPr>
          <a:p>
            <a:r>
              <a:rPr lang="zh-CN" altLang="en-US" dirty="0">
                <a:solidFill>
                  <a:schemeClr val="bg1"/>
                </a:solidFill>
                <a:latin typeface="微软雅黑" panose="020B0503020204020204" pitchFamily="34" charset="-122"/>
                <a:ea typeface="微软雅黑" panose="020B0503020204020204" pitchFamily="34" charset="-122"/>
              </a:rPr>
              <a:t>红外光源</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6536866" y="1403352"/>
            <a:ext cx="1097280" cy="368300"/>
          </a:xfrm>
          <a:prstGeom prst="rect">
            <a:avLst/>
          </a:prstGeom>
          <a:solidFill>
            <a:schemeClr val="accent2"/>
          </a:solidFill>
        </p:spPr>
        <p:txBody>
          <a:bodyPr wrap="none" rtlCol="0">
            <a:spAutoFit/>
          </a:bodyPr>
          <a:p>
            <a:r>
              <a:rPr lang="zh-CN" altLang="en-US" dirty="0">
                <a:solidFill>
                  <a:schemeClr val="bg1"/>
                </a:solidFill>
                <a:latin typeface="微软雅黑" panose="020B0503020204020204" pitchFamily="34" charset="-122"/>
                <a:ea typeface="微软雅黑" panose="020B0503020204020204" pitchFamily="34" charset="-122"/>
              </a:rPr>
              <a:t>工控主机</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8" name="直角上箭头 7"/>
          <p:cNvSpPr/>
          <p:nvPr/>
        </p:nvSpPr>
        <p:spPr>
          <a:xfrm rot="5400000">
            <a:off x="2242820" y="2039620"/>
            <a:ext cx="1082675" cy="523875"/>
          </a:xfrm>
          <a:prstGeom prst="bentUpArrow">
            <a:avLst>
              <a:gd name="adj1" fmla="val 1601"/>
              <a:gd name="adj2" fmla="val 11333"/>
              <a:gd name="adj3" fmla="val 15878"/>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直角上箭头 9"/>
          <p:cNvSpPr/>
          <p:nvPr/>
        </p:nvSpPr>
        <p:spPr>
          <a:xfrm rot="5400000" flipV="1">
            <a:off x="4062730" y="2135505"/>
            <a:ext cx="1082675" cy="332740"/>
          </a:xfrm>
          <a:prstGeom prst="bentUpArrow">
            <a:avLst>
              <a:gd name="adj1" fmla="val 5057"/>
              <a:gd name="adj2" fmla="val 11333"/>
              <a:gd name="adj3" fmla="val 15878"/>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直角上箭头 11"/>
          <p:cNvSpPr/>
          <p:nvPr/>
        </p:nvSpPr>
        <p:spPr>
          <a:xfrm rot="5400000" flipV="1">
            <a:off x="5851525" y="2552700"/>
            <a:ext cx="2021840" cy="438785"/>
          </a:xfrm>
          <a:prstGeom prst="bentUpArrow">
            <a:avLst>
              <a:gd name="adj1" fmla="val 5057"/>
              <a:gd name="adj2" fmla="val 11333"/>
              <a:gd name="adj3" fmla="val 15878"/>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菱形 28"/>
          <p:cNvSpPr/>
          <p:nvPr/>
        </p:nvSpPr>
        <p:spPr>
          <a:xfrm>
            <a:off x="6440805" y="1711960"/>
            <a:ext cx="227330" cy="227330"/>
          </a:xfrm>
          <a:prstGeom prst="diamon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ln>
                <a:solidFill>
                  <a:srgbClr val="002060"/>
                </a:solidFill>
              </a:ln>
              <a:solidFill>
                <a:srgbClr val="002060"/>
              </a:solidFill>
            </a:endParaRPr>
          </a:p>
        </p:txBody>
      </p:sp>
      <p:sp>
        <p:nvSpPr>
          <p:cNvPr id="31" name="文本框 30"/>
          <p:cNvSpPr txBox="1"/>
          <p:nvPr/>
        </p:nvSpPr>
        <p:spPr>
          <a:xfrm>
            <a:off x="8866505" y="1391920"/>
            <a:ext cx="2642235" cy="2338070"/>
          </a:xfrm>
          <a:prstGeom prst="rect">
            <a:avLst/>
          </a:prstGeom>
          <a:noFill/>
        </p:spPr>
        <p:txBody>
          <a:bodyPr wrap="square" rtlCol="0" anchor="t">
            <a:spAutoFit/>
          </a:bodyPr>
          <a:p>
            <a:r>
              <a:rPr lang="zh-CN" altLang="en-US" sz="2000" b="1" dirty="0" smtClean="0">
                <a:solidFill>
                  <a:srgbClr val="002060"/>
                </a:solidFill>
                <a:latin typeface="微软雅黑" panose="020B0503020204020204" pitchFamily="34" charset="-122"/>
                <a:ea typeface="微软雅黑" panose="020B0503020204020204" pitchFamily="34" charset="-122"/>
                <a:cs typeface="思源黑体" panose="020B0400000000000000" charset="-122"/>
                <a:sym typeface="+mn-ea"/>
              </a:rPr>
              <a:t>架设说明</a:t>
            </a:r>
            <a:r>
              <a:rPr lang="en-US" altLang="ko-KR" sz="2000" b="1" dirty="0" smtClean="0">
                <a:solidFill>
                  <a:srgbClr val="002060"/>
                </a:solidFill>
                <a:latin typeface="微软雅黑" panose="020B0503020204020204" pitchFamily="34" charset="-122"/>
                <a:ea typeface="微软雅黑" panose="020B0503020204020204" pitchFamily="34" charset="-122"/>
                <a:cs typeface="思源黑体" panose="020B0400000000000000" charset="-122"/>
                <a:sym typeface="+mn-ea"/>
              </a:rPr>
              <a:t>：</a:t>
            </a:r>
            <a:r>
              <a:rPr lang="zh-CN" altLang="en-US" dirty="0" smtClean="0">
                <a:solidFill>
                  <a:schemeClr val="tx1"/>
                </a:solidFill>
                <a:latin typeface="微软雅黑" panose="020B0503020204020204" pitchFamily="34" charset="-122"/>
                <a:ea typeface="微软雅黑" panose="020B0503020204020204" pitchFamily="34" charset="-122"/>
                <a:cs typeface="思源黑体" panose="020B0400000000000000" charset="-122"/>
                <a:sym typeface="+mn-ea"/>
              </a:rPr>
              <a:t>相机、镜头和光源默认是磁吸安装在模具上方，采用上下方拍摄；</a:t>
            </a:r>
            <a:endParaRPr lang="zh-CN" altLang="en-US" dirty="0" smtClean="0">
              <a:solidFill>
                <a:schemeClr val="tx1"/>
              </a:solidFill>
              <a:latin typeface="微软雅黑" panose="020B0503020204020204" pitchFamily="34" charset="-122"/>
              <a:ea typeface="微软雅黑" panose="020B0503020204020204" pitchFamily="34" charset="-122"/>
              <a:cs typeface="思源黑体" panose="020B0400000000000000" charset="-122"/>
              <a:sym typeface="+mn-ea"/>
            </a:endParaRPr>
          </a:p>
          <a:p>
            <a:r>
              <a:rPr lang="zh-CN" altLang="en-US" dirty="0" smtClean="0">
                <a:solidFill>
                  <a:schemeClr val="tx1"/>
                </a:solidFill>
                <a:latin typeface="微软雅黑" panose="020B0503020204020204" pitchFamily="34" charset="-122"/>
                <a:ea typeface="微软雅黑" panose="020B0503020204020204" pitchFamily="34" charset="-122"/>
                <a:cs typeface="思源黑体" panose="020B0400000000000000" charset="-122"/>
                <a:sym typeface="+mn-ea"/>
              </a:rPr>
              <a:t>如模具较长或因为注塑机架构不同则会选择安装在模具侧面，采用侧面拍摄。</a:t>
            </a:r>
            <a:endParaRPr lang="zh-CN" altLang="en-US" b="1" dirty="0" smtClean="0">
              <a:solidFill>
                <a:schemeClr val="tx1"/>
              </a:solidFill>
              <a:latin typeface="微软雅黑" panose="020B0503020204020204" pitchFamily="34" charset="-122"/>
              <a:ea typeface="微软雅黑" panose="020B0503020204020204" pitchFamily="34" charset="-122"/>
              <a:cs typeface="思源黑体" panose="020B0400000000000000"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标题 1"/>
          <p:cNvSpPr txBox="1"/>
          <p:nvPr>
            <p:custDataLst>
              <p:tags r:id="rId1"/>
            </p:custDataLst>
          </p:nvPr>
        </p:nvSpPr>
        <p:spPr>
          <a:xfrm>
            <a:off x="461645" y="242570"/>
            <a:ext cx="3342005"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pitchFamily="34" charset="-122"/>
                <a:ea typeface="微软雅黑" panose="020B0503020204020204" pitchFamily="34" charset="-122"/>
                <a:cs typeface="黑体" panose="02010609060101010101" charset="-122"/>
              </a:rPr>
              <a:t>5</a:t>
            </a:r>
            <a:r>
              <a:rPr lang="zh-CN" altLang="en-US" sz="3200" dirty="0">
                <a:latin typeface="微软雅黑" panose="020B0503020204020204" pitchFamily="34" charset="-122"/>
                <a:ea typeface="微软雅黑" panose="020B0503020204020204" pitchFamily="34" charset="-122"/>
                <a:cs typeface="黑体" panose="02010609060101010101" charset="-122"/>
              </a:rPr>
              <a:t>、配置</a:t>
            </a:r>
            <a:endParaRPr lang="zh-CN" altLang="en-US" sz="3200" dirty="0">
              <a:latin typeface="微软雅黑" panose="020B0503020204020204" pitchFamily="34" charset="-122"/>
              <a:ea typeface="微软雅黑" panose="020B0503020204020204" pitchFamily="34" charset="-122"/>
              <a:cs typeface="黑体" panose="02010609060101010101" charset="-122"/>
            </a:endParaRPr>
          </a:p>
        </p:txBody>
      </p:sp>
      <p:cxnSp>
        <p:nvCxnSpPr>
          <p:cNvPr id="8" name="直接连接符 7"/>
          <p:cNvCxnSpPr/>
          <p:nvPr>
            <p:custDataLst>
              <p:tags r:id="rId2"/>
            </p:custDataLst>
          </p:nvPr>
        </p:nvCxnSpPr>
        <p:spPr>
          <a:xfrm>
            <a:off x="2058035" y="536575"/>
            <a:ext cx="8811895" cy="139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4" name="表格 3"/>
          <p:cNvGraphicFramePr/>
          <p:nvPr>
            <p:custDataLst>
              <p:tags r:id="rId3"/>
            </p:custDataLst>
          </p:nvPr>
        </p:nvGraphicFramePr>
        <p:xfrm>
          <a:off x="2541270" y="1056640"/>
          <a:ext cx="8531225" cy="4953635"/>
        </p:xfrm>
        <a:graphic>
          <a:graphicData uri="http://schemas.openxmlformats.org/drawingml/2006/table">
            <a:tbl>
              <a:tblPr firstRow="1" bandRow="1">
                <a:tableStyleId>{5C22544A-7EE6-4342-B048-85BDC9FD1C3A}</a:tableStyleId>
              </a:tblPr>
              <a:tblGrid>
                <a:gridCol w="1421765"/>
                <a:gridCol w="1421765"/>
                <a:gridCol w="1422400"/>
                <a:gridCol w="1421765"/>
                <a:gridCol w="1421765"/>
              </a:tblGrid>
              <a:tr h="329565">
                <a:tc>
                  <a:txBody>
                    <a:bodyPr/>
                    <a:p>
                      <a:pPr indent="0" algn="ctr">
                        <a:buNone/>
                      </a:pPr>
                      <a:r>
                        <a:rPr lang="en-US" sz="1200" b="1">
                          <a:solidFill>
                            <a:schemeClr val="bg1"/>
                          </a:solidFill>
                          <a:latin typeface="微软雅黑" panose="020B0503020204020204" pitchFamily="34" charset="-122"/>
                          <a:ea typeface="微软雅黑" panose="020B0503020204020204" pitchFamily="34" charset="-122"/>
                          <a:cs typeface="宋体" panose="02010600030101010101" pitchFamily="2" charset="-122"/>
                        </a:rPr>
                        <a:t>序号</a:t>
                      </a:r>
                      <a:endParaRPr lang="en-US" altLang="en-US" sz="1200" b="1">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solidFill>
                  </a:tcPr>
                </a:tc>
                <a:tc>
                  <a:txBody>
                    <a:bodyPr/>
                    <a:p>
                      <a:pPr indent="0" algn="ctr">
                        <a:buNone/>
                      </a:pPr>
                      <a:r>
                        <a:rPr lang="en-US" sz="1200" b="1">
                          <a:solidFill>
                            <a:schemeClr val="bg1"/>
                          </a:solidFill>
                          <a:latin typeface="微软雅黑" panose="020B0503020204020204" pitchFamily="34" charset="-122"/>
                          <a:ea typeface="微软雅黑" panose="020B0503020204020204" pitchFamily="34" charset="-122"/>
                          <a:cs typeface="宋体" panose="02010600030101010101" pitchFamily="2" charset="-122"/>
                        </a:rPr>
                        <a:t>货物名称</a:t>
                      </a:r>
                      <a:endParaRPr lang="en-US" altLang="en-US" sz="1200" b="1">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solidFill>
                  </a:tcPr>
                </a:tc>
                <a:tc>
                  <a:txBody>
                    <a:bodyPr/>
                    <a:p>
                      <a:pPr indent="0" algn="ctr">
                        <a:buNone/>
                      </a:pPr>
                      <a:r>
                        <a:rPr lang="en-US" sz="1200" b="1">
                          <a:solidFill>
                            <a:schemeClr val="bg1"/>
                          </a:solidFill>
                          <a:latin typeface="微软雅黑" panose="020B0503020204020204" pitchFamily="34" charset="-122"/>
                          <a:ea typeface="微软雅黑" panose="020B0503020204020204" pitchFamily="34" charset="-122"/>
                          <a:cs typeface="宋体" panose="02010600030101010101" pitchFamily="2" charset="-122"/>
                        </a:rPr>
                        <a:t>规格型号</a:t>
                      </a:r>
                      <a:endParaRPr lang="en-US" altLang="en-US" sz="1200" b="1">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solidFill>
                  </a:tcPr>
                </a:tc>
                <a:tc>
                  <a:txBody>
                    <a:bodyPr/>
                    <a:p>
                      <a:pPr indent="0" algn="ctr">
                        <a:buNone/>
                      </a:pPr>
                      <a:r>
                        <a:rPr lang="en-US" sz="1200" b="1">
                          <a:solidFill>
                            <a:schemeClr val="bg1"/>
                          </a:solidFill>
                          <a:latin typeface="微软雅黑" panose="020B0503020204020204" pitchFamily="34" charset="-122"/>
                          <a:ea typeface="微软雅黑" panose="020B0503020204020204" pitchFamily="34" charset="-122"/>
                          <a:cs typeface="宋体" panose="02010600030101010101" pitchFamily="2" charset="-122"/>
                        </a:rPr>
                        <a:t>单位</a:t>
                      </a:r>
                      <a:endParaRPr lang="en-US" altLang="en-US" sz="1200" b="1">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solidFill>
                  </a:tcPr>
                </a:tc>
                <a:tc>
                  <a:txBody>
                    <a:bodyPr/>
                    <a:p>
                      <a:pPr indent="0" algn="ctr">
                        <a:buNone/>
                      </a:pPr>
                      <a:r>
                        <a:rPr lang="en-US" sz="1200" b="1">
                          <a:solidFill>
                            <a:schemeClr val="bg1"/>
                          </a:solidFill>
                          <a:latin typeface="微软雅黑" panose="020B0503020204020204" pitchFamily="34" charset="-122"/>
                          <a:ea typeface="微软雅黑" panose="020B0503020204020204" pitchFamily="34" charset="-122"/>
                          <a:cs typeface="宋体" panose="02010600030101010101" pitchFamily="2" charset="-122"/>
                        </a:rPr>
                        <a:t>数量</a:t>
                      </a:r>
                      <a:endParaRPr lang="en-US" altLang="en-US" sz="1200" b="1">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solidFill>
                  </a:tcPr>
                </a:tc>
              </a:tr>
              <a:tr h="329565">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1</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20000"/>
                        <a:lumOff val="8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主机</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20000"/>
                        <a:lumOff val="8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BHC-132A</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20000"/>
                        <a:lumOff val="8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台</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20000"/>
                        <a:lumOff val="8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1</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20000"/>
                        <a:lumOff val="80000"/>
                      </a:schemeClr>
                    </a:solidFill>
                  </a:tcPr>
                </a:tc>
              </a:tr>
              <a:tr h="329565">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2</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40000"/>
                        <a:lumOff val="6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触摸笔</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40000"/>
                        <a:lumOff val="6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V2-TCV2</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40000"/>
                        <a:lumOff val="6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支</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40000"/>
                        <a:lumOff val="6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1</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40000"/>
                        <a:lumOff val="60000"/>
                      </a:schemeClr>
                    </a:solidFill>
                  </a:tcPr>
                </a:tc>
              </a:tr>
              <a:tr h="339090">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3</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20000"/>
                        <a:lumOff val="8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黑体" panose="02010609060101010101" charset="-122"/>
                        </a:rPr>
                        <a:t>电源/IO通讯盒</a:t>
                      </a:r>
                      <a:endParaRPr lang="en-US" altLang="en-US" sz="1400" b="0">
                        <a:solidFill>
                          <a:srgbClr val="000000"/>
                        </a:solidFill>
                        <a:latin typeface="微软雅黑" panose="020B0503020204020204" pitchFamily="34" charset="-122"/>
                        <a:ea typeface="微软雅黑" panose="020B0503020204020204" pitchFamily="34" charset="-122"/>
                        <a:cs typeface="黑体" panose="02010609060101010101" charset="-122"/>
                      </a:endParaRPr>
                    </a:p>
                  </a:txBody>
                  <a:tcPr marL="68580" marR="68580" marT="0" marB="0" vert="horz" anchor="ctr" anchorCtr="0">
                    <a:solidFill>
                      <a:schemeClr val="accent2">
                        <a:lumMod val="20000"/>
                        <a:lumOff val="8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PA-1015</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20000"/>
                        <a:lumOff val="8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个</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20000"/>
                        <a:lumOff val="8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1</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20000"/>
                        <a:lumOff val="80000"/>
                      </a:schemeClr>
                    </a:solidFill>
                  </a:tcPr>
                </a:tc>
              </a:tr>
              <a:tr h="329565">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4</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40000"/>
                        <a:lumOff val="6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黑体" panose="02010609060101010101" charset="-122"/>
                        </a:rPr>
                        <a:t>IO通讯线</a:t>
                      </a:r>
                      <a:endParaRPr lang="en-US" altLang="en-US" sz="1400" b="0">
                        <a:solidFill>
                          <a:srgbClr val="000000"/>
                        </a:solidFill>
                        <a:latin typeface="微软雅黑" panose="020B0503020204020204" pitchFamily="34" charset="-122"/>
                        <a:ea typeface="微软雅黑" panose="020B0503020204020204" pitchFamily="34" charset="-122"/>
                        <a:cs typeface="黑体" panose="02010609060101010101" charset="-122"/>
                      </a:endParaRPr>
                    </a:p>
                  </a:txBody>
                  <a:tcPr marL="68580" marR="68580" marT="0" marB="0" vert="horz" anchor="ctr" anchorCtr="0">
                    <a:solidFill>
                      <a:schemeClr val="accent2">
                        <a:lumMod val="40000"/>
                        <a:lumOff val="6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IL-1240</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40000"/>
                        <a:lumOff val="6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条</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40000"/>
                        <a:lumOff val="6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1</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40000"/>
                        <a:lumOff val="60000"/>
                      </a:schemeClr>
                    </a:solidFill>
                  </a:tcPr>
                </a:tc>
              </a:tr>
              <a:tr h="329565">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5</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20000"/>
                        <a:lumOff val="8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黑体" panose="02010609060101010101" charset="-122"/>
                        </a:rPr>
                        <a:t>IO通讯盒电源线</a:t>
                      </a:r>
                      <a:endParaRPr lang="en-US" altLang="en-US" sz="1400" b="0">
                        <a:solidFill>
                          <a:srgbClr val="000000"/>
                        </a:solidFill>
                        <a:latin typeface="微软雅黑" panose="020B0503020204020204" pitchFamily="34" charset="-122"/>
                        <a:ea typeface="微软雅黑" panose="020B0503020204020204" pitchFamily="34" charset="-122"/>
                        <a:cs typeface="黑体" panose="02010609060101010101" charset="-122"/>
                      </a:endParaRPr>
                    </a:p>
                  </a:txBody>
                  <a:tcPr marL="68580" marR="68580" marT="0" marB="0" vert="horz" anchor="ctr" anchorCtr="0">
                    <a:solidFill>
                      <a:schemeClr val="accent2">
                        <a:lumMod val="20000"/>
                        <a:lumOff val="8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PL-302</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20000"/>
                        <a:lumOff val="8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条</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20000"/>
                        <a:lumOff val="8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1</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20000"/>
                        <a:lumOff val="80000"/>
                      </a:schemeClr>
                    </a:solidFill>
                  </a:tcPr>
                </a:tc>
              </a:tr>
              <a:tr h="329565">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6</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40000"/>
                        <a:lumOff val="6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黑体" panose="02010609060101010101" charset="-122"/>
                        </a:rPr>
                        <a:t>主机电源/通讯线</a:t>
                      </a:r>
                      <a:endParaRPr lang="en-US" altLang="en-US" sz="1400" b="0">
                        <a:solidFill>
                          <a:srgbClr val="000000"/>
                        </a:solidFill>
                        <a:latin typeface="微软雅黑" panose="020B0503020204020204" pitchFamily="34" charset="-122"/>
                        <a:ea typeface="微软雅黑" panose="020B0503020204020204" pitchFamily="34" charset="-122"/>
                        <a:cs typeface="黑体" panose="02010609060101010101" charset="-122"/>
                      </a:endParaRPr>
                    </a:p>
                  </a:txBody>
                  <a:tcPr marL="68580" marR="68580" marT="0" marB="0" vert="horz" anchor="ctr" anchorCtr="0">
                    <a:solidFill>
                      <a:schemeClr val="accent2">
                        <a:lumMod val="40000"/>
                        <a:lumOff val="6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PIL-6-5</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40000"/>
                        <a:lumOff val="6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条</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40000"/>
                        <a:lumOff val="6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1</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40000"/>
                        <a:lumOff val="60000"/>
                      </a:schemeClr>
                    </a:solidFill>
                  </a:tcPr>
                </a:tc>
              </a:tr>
              <a:tr h="329565">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7</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20000"/>
                        <a:lumOff val="8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相机</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20000"/>
                        <a:lumOff val="8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BC-432</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20000"/>
                        <a:lumOff val="8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台</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20000"/>
                        <a:lumOff val="8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4</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20000"/>
                        <a:lumOff val="80000"/>
                      </a:schemeClr>
                    </a:solidFill>
                  </a:tcPr>
                </a:tc>
              </a:tr>
              <a:tr h="329565">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8</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40000"/>
                        <a:lumOff val="6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高柔网线</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40000"/>
                        <a:lumOff val="6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GL45-5M-S </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40000"/>
                        <a:lumOff val="6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条</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40000"/>
                        <a:lumOff val="6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4</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40000"/>
                        <a:lumOff val="60000"/>
                      </a:schemeClr>
                    </a:solidFill>
                  </a:tcPr>
                </a:tc>
              </a:tr>
              <a:tr h="330200">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9</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20000"/>
                        <a:lumOff val="8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镜头</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20000"/>
                        <a:lumOff val="8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BLE-801</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20000"/>
                        <a:lumOff val="8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个</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20000"/>
                        <a:lumOff val="8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4</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20000"/>
                        <a:lumOff val="80000"/>
                      </a:schemeClr>
                    </a:solidFill>
                  </a:tcPr>
                </a:tc>
              </a:tr>
              <a:tr h="329565">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10</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40000"/>
                        <a:lumOff val="6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磁性座整套</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40000"/>
                        <a:lumOff val="6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MB-905</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40000"/>
                        <a:lumOff val="6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个</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40000"/>
                        <a:lumOff val="6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8</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40000"/>
                        <a:lumOff val="60000"/>
                      </a:schemeClr>
                    </a:solidFill>
                  </a:tcPr>
                </a:tc>
              </a:tr>
              <a:tr h="329565">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11</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20000"/>
                        <a:lumOff val="8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红外光源</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20000"/>
                        <a:lumOff val="8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BL-210I</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20000"/>
                        <a:lumOff val="8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个</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20000"/>
                        <a:lumOff val="8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4</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20000"/>
                        <a:lumOff val="80000"/>
                      </a:schemeClr>
                    </a:solidFill>
                  </a:tcPr>
                </a:tc>
              </a:tr>
              <a:tr h="329565">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12</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40000"/>
                        <a:lumOff val="6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红外光源电源线</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40000"/>
                        <a:lumOff val="6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PL-L02</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40000"/>
                        <a:lumOff val="6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条</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40000"/>
                        <a:lumOff val="6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4</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40000"/>
                        <a:lumOff val="60000"/>
                      </a:schemeClr>
                    </a:solidFill>
                  </a:tcPr>
                </a:tc>
              </a:tr>
              <a:tr h="329565">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13</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20000"/>
                        <a:lumOff val="8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继电器</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20000"/>
                        <a:lumOff val="8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MY2N</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20000"/>
                        <a:lumOff val="8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个</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20000"/>
                        <a:lumOff val="8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2</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20000"/>
                        <a:lumOff val="80000"/>
                      </a:schemeClr>
                    </a:solidFill>
                  </a:tcPr>
                </a:tc>
              </a:tr>
              <a:tr h="329565">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14</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40000"/>
                        <a:lumOff val="6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说明书</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40000"/>
                        <a:lumOff val="6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纸质印刷</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40000"/>
                        <a:lumOff val="6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本</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40000"/>
                        <a:lumOff val="60000"/>
                      </a:schemeClr>
                    </a:solidFill>
                  </a:tcPr>
                </a:tc>
                <a:tc>
                  <a:txBody>
                    <a:bodyPr/>
                    <a:p>
                      <a:pPr indent="0" algn="ctr">
                        <a:buNone/>
                      </a:pPr>
                      <a:r>
                        <a:rPr 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rPr>
                        <a:t>1</a:t>
                      </a:r>
                      <a:endParaRPr lang="en-US" altLang="en-US" sz="1400" b="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solidFill>
                      <a:schemeClr val="accent2">
                        <a:lumMod val="40000"/>
                        <a:lumOff val="60000"/>
                      </a:schemeClr>
                    </a:solidFill>
                  </a:tcPr>
                </a:tc>
              </a:tr>
            </a:tbl>
          </a:graphicData>
        </a:graphic>
      </p:graphicFrame>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标题 1"/>
          <p:cNvSpPr txBox="1"/>
          <p:nvPr>
            <p:custDataLst>
              <p:tags r:id="rId1"/>
            </p:custDataLst>
          </p:nvPr>
        </p:nvSpPr>
        <p:spPr>
          <a:xfrm>
            <a:off x="461645" y="242570"/>
            <a:ext cx="3342005"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3200" dirty="0">
                <a:latin typeface="微软雅黑" panose="020B0503020204020204" pitchFamily="34" charset="-122"/>
                <a:ea typeface="微软雅黑" panose="020B0503020204020204" pitchFamily="34" charset="-122"/>
                <a:cs typeface="微软雅黑" panose="020B0503020204020204" pitchFamily="34" charset="-122"/>
              </a:rPr>
              <a:t>、配置</a:t>
            </a:r>
            <a:endParaRPr lang="zh-CN" altLang="en-US" sz="3200" dirty="0">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8" name="直接连接符 7"/>
          <p:cNvCxnSpPr/>
          <p:nvPr>
            <p:custDataLst>
              <p:tags r:id="rId2"/>
            </p:custDataLst>
          </p:nvPr>
        </p:nvCxnSpPr>
        <p:spPr>
          <a:xfrm>
            <a:off x="2058035" y="536575"/>
            <a:ext cx="8811895" cy="139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表格 10"/>
          <p:cNvGraphicFramePr/>
          <p:nvPr>
            <p:custDataLst>
              <p:tags r:id="rId3"/>
            </p:custDataLst>
          </p:nvPr>
        </p:nvGraphicFramePr>
        <p:xfrm>
          <a:off x="1846580" y="887730"/>
          <a:ext cx="8291830" cy="5095875"/>
        </p:xfrm>
        <a:graphic>
          <a:graphicData uri="http://schemas.openxmlformats.org/drawingml/2006/table">
            <a:tbl>
              <a:tblPr firstRow="1" bandRow="1">
                <a:tableStyleId>{21E4AEA4-8DFA-4A89-87EB-49C32662AFE0}</a:tableStyleId>
              </a:tblPr>
              <a:tblGrid>
                <a:gridCol w="1900555"/>
                <a:gridCol w="6391275"/>
              </a:tblGrid>
              <a:tr h="365760">
                <a:tc>
                  <a:txBody>
                    <a:bodyPr/>
                    <a:p>
                      <a:pPr>
                        <a:buNone/>
                      </a:pPr>
                      <a:r>
                        <a:rPr lang="zh-CN" altLang="en-US">
                          <a:latin typeface="微软雅黑" panose="020B0503020204020204" pitchFamily="34" charset="-122"/>
                          <a:ea typeface="微软雅黑" panose="020B0503020204020204" pitchFamily="34" charset="-122"/>
                        </a:rPr>
                        <a:t>配置名称</a:t>
                      </a:r>
                      <a:endParaRPr lang="zh-CN" altLang="en-US">
                        <a:latin typeface="微软雅黑" panose="020B0503020204020204" pitchFamily="34" charset="-122"/>
                        <a:ea typeface="微软雅黑" panose="020B0503020204020204" pitchFamily="34" charset="-122"/>
                      </a:endParaRPr>
                    </a:p>
                  </a:txBody>
                  <a:tcPr/>
                </a:tc>
                <a:tc>
                  <a:txBody>
                    <a:bodyPr/>
                    <a:p>
                      <a:pPr>
                        <a:buNone/>
                      </a:pPr>
                      <a:r>
                        <a:rPr lang="zh-CN" altLang="en-US">
                          <a:latin typeface="微软雅黑" panose="020B0503020204020204" pitchFamily="34" charset="-122"/>
                          <a:ea typeface="微软雅黑" panose="020B0503020204020204" pitchFamily="34" charset="-122"/>
                        </a:rPr>
                        <a:t>配置参数</a:t>
                      </a:r>
                      <a:endParaRPr lang="zh-CN" altLang="en-US">
                        <a:latin typeface="微软雅黑" panose="020B0503020204020204" pitchFamily="34" charset="-122"/>
                        <a:ea typeface="微软雅黑" panose="020B0503020204020204" pitchFamily="34" charset="-122"/>
                      </a:endParaRPr>
                    </a:p>
                  </a:txBody>
                  <a:tcPr/>
                </a:tc>
              </a:tr>
              <a:tr h="363855">
                <a:tc>
                  <a:txBody>
                    <a:bodyPr/>
                    <a:p>
                      <a:pPr>
                        <a:buNone/>
                      </a:pPr>
                      <a:r>
                        <a:rPr lang="zh-CN" altLang="en-US" sz="1600">
                          <a:latin typeface="微软雅黑" panose="020B0503020204020204" pitchFamily="34" charset="-122"/>
                          <a:ea typeface="微软雅黑" panose="020B0503020204020204" pitchFamily="34" charset="-122"/>
                        </a:rPr>
                        <a:t>屏幕尺寸</a:t>
                      </a:r>
                      <a:endParaRPr lang="zh-CN" altLang="en-US" sz="1600">
                        <a:latin typeface="微软雅黑" panose="020B0503020204020204" pitchFamily="34" charset="-122"/>
                        <a:ea typeface="微软雅黑" panose="020B0503020204020204" pitchFamily="34" charset="-122"/>
                      </a:endParaRPr>
                    </a:p>
                  </a:txBody>
                  <a:tcPr/>
                </a:tc>
                <a:tc>
                  <a:txBody>
                    <a:bodyPr/>
                    <a:p>
                      <a:pPr>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13.3英寸</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txBody>
                  <a:tcPr/>
                </a:tc>
              </a:tr>
              <a:tr h="363855">
                <a:tc>
                  <a:txBody>
                    <a:bodyPr/>
                    <a:p>
                      <a:pPr>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CPU型号</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txBody>
                  <a:tcPr/>
                </a:tc>
                <a:tc>
                  <a:txBody>
                    <a:bodyPr/>
                    <a:p>
                      <a:pPr>
                        <a:buNone/>
                      </a:pPr>
                      <a:r>
                        <a:rPr lang="zh-CN" altLang="en-US" sz="1600">
                          <a:latin typeface="微软雅黑" panose="020B0503020204020204" pitchFamily="34" charset="-122"/>
                          <a:ea typeface="微软雅黑" panose="020B0503020204020204" pitchFamily="34" charset="-122"/>
                        </a:rPr>
                        <a:t>J6412</a:t>
                      </a:r>
                      <a:endParaRPr lang="zh-CN" altLang="en-US" sz="1600">
                        <a:latin typeface="微软雅黑" panose="020B0503020204020204" pitchFamily="34" charset="-122"/>
                        <a:ea typeface="微软雅黑" panose="020B0503020204020204" pitchFamily="34" charset="-122"/>
                      </a:endParaRPr>
                    </a:p>
                  </a:txBody>
                  <a:tcPr/>
                </a:tc>
              </a:tr>
              <a:tr h="363855">
                <a:tc>
                  <a:txBody>
                    <a:bodyPr/>
                    <a:p>
                      <a:pPr>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CPU主频</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txBody>
                  <a:tcPr/>
                </a:tc>
                <a:tc>
                  <a:txBody>
                    <a:bodyPr/>
                    <a:p>
                      <a:pPr>
                        <a:buNone/>
                      </a:pPr>
                      <a:r>
                        <a:rPr lang="zh-CN" altLang="en-US" sz="1600">
                          <a:latin typeface="微软雅黑" panose="020B0503020204020204" pitchFamily="34" charset="-122"/>
                          <a:ea typeface="微软雅黑" panose="020B0503020204020204" pitchFamily="34" charset="-122"/>
                        </a:rPr>
                        <a:t>2.6GHz</a:t>
                      </a:r>
                      <a:endParaRPr lang="zh-CN" altLang="en-US" sz="1600">
                        <a:latin typeface="微软雅黑" panose="020B0503020204020204" pitchFamily="34" charset="-122"/>
                        <a:ea typeface="微软雅黑" panose="020B0503020204020204" pitchFamily="34" charset="-122"/>
                      </a:endParaRPr>
                    </a:p>
                  </a:txBody>
                  <a:tcPr/>
                </a:tc>
              </a:tr>
              <a:tr h="363855">
                <a:tc>
                  <a:txBody>
                    <a:bodyPr/>
                    <a:p>
                      <a:pPr>
                        <a:buNone/>
                      </a:pPr>
                      <a:r>
                        <a:rPr lang="zh-CN" altLang="en-US" sz="1600">
                          <a:latin typeface="微软雅黑" panose="020B0503020204020204" pitchFamily="34" charset="-122"/>
                          <a:ea typeface="微软雅黑" panose="020B0503020204020204" pitchFamily="34" charset="-122"/>
                        </a:rPr>
                        <a:t>内存容量</a:t>
                      </a:r>
                      <a:endParaRPr lang="zh-CN" altLang="en-US" sz="1600">
                        <a:latin typeface="微软雅黑" panose="020B0503020204020204" pitchFamily="34" charset="-122"/>
                        <a:ea typeface="微软雅黑" panose="020B0503020204020204" pitchFamily="34" charset="-122"/>
                      </a:endParaRPr>
                    </a:p>
                  </a:txBody>
                  <a:tcPr/>
                </a:tc>
                <a:tc>
                  <a:txBody>
                    <a:bodyPr/>
                    <a:p>
                      <a:pPr>
                        <a:buNone/>
                      </a:pPr>
                      <a:r>
                        <a:rPr lang="zh-CN" altLang="en-US" sz="1600">
                          <a:latin typeface="微软雅黑" panose="020B0503020204020204" pitchFamily="34" charset="-122"/>
                          <a:ea typeface="微软雅黑" panose="020B0503020204020204" pitchFamily="34" charset="-122"/>
                        </a:rPr>
                        <a:t>8GB</a:t>
                      </a:r>
                      <a:endParaRPr lang="zh-CN" altLang="en-US" sz="1600">
                        <a:latin typeface="微软雅黑" panose="020B0503020204020204" pitchFamily="34" charset="-122"/>
                        <a:ea typeface="微软雅黑" panose="020B0503020204020204" pitchFamily="34" charset="-122"/>
                      </a:endParaRPr>
                    </a:p>
                  </a:txBody>
                  <a:tcPr/>
                </a:tc>
              </a:tr>
              <a:tr h="363855">
                <a:tc>
                  <a:txBody>
                    <a:bodyPr/>
                    <a:p>
                      <a:pPr>
                        <a:buNone/>
                      </a:pPr>
                      <a:r>
                        <a:rPr lang="zh-CN" altLang="en-US" sz="1600">
                          <a:latin typeface="微软雅黑" panose="020B0503020204020204" pitchFamily="34" charset="-122"/>
                          <a:ea typeface="微软雅黑" panose="020B0503020204020204" pitchFamily="34" charset="-122"/>
                        </a:rPr>
                        <a:t>存储容量</a:t>
                      </a:r>
                      <a:endParaRPr lang="zh-CN" altLang="en-US" sz="1600">
                        <a:latin typeface="微软雅黑" panose="020B0503020204020204" pitchFamily="34" charset="-122"/>
                        <a:ea typeface="微软雅黑" panose="020B0503020204020204" pitchFamily="34" charset="-122"/>
                      </a:endParaRPr>
                    </a:p>
                  </a:txBody>
                  <a:tcPr/>
                </a:tc>
                <a:tc>
                  <a:txBody>
                    <a:bodyPr/>
                    <a:p>
                      <a:pPr>
                        <a:buNone/>
                      </a:pPr>
                      <a:r>
                        <a:rPr lang="zh-CN" altLang="en-US" sz="1600">
                          <a:latin typeface="微软雅黑" panose="020B0503020204020204" pitchFamily="34" charset="-122"/>
                          <a:ea typeface="微软雅黑" panose="020B0503020204020204" pitchFamily="34" charset="-122"/>
                        </a:rPr>
                        <a:t>M.2-2280 256GB</a:t>
                      </a:r>
                      <a:endParaRPr lang="zh-CN" altLang="en-US" sz="1600">
                        <a:latin typeface="微软雅黑" panose="020B0503020204020204" pitchFamily="34" charset="-122"/>
                        <a:ea typeface="微软雅黑" panose="020B0503020204020204" pitchFamily="34" charset="-122"/>
                      </a:endParaRPr>
                    </a:p>
                  </a:txBody>
                  <a:tcPr/>
                </a:tc>
              </a:tr>
              <a:tr h="363855">
                <a:tc>
                  <a:txBody>
                    <a:bodyPr/>
                    <a:p>
                      <a:pPr>
                        <a:buNone/>
                      </a:pPr>
                      <a:r>
                        <a:rPr lang="zh-CN" altLang="en-US" sz="1600">
                          <a:latin typeface="微软雅黑" panose="020B0503020204020204" pitchFamily="34" charset="-122"/>
                          <a:ea typeface="微软雅黑" panose="020B0503020204020204" pitchFamily="34" charset="-122"/>
                        </a:rPr>
                        <a:t>操作系统</a:t>
                      </a:r>
                      <a:endParaRPr lang="zh-CN" altLang="en-US" sz="1600">
                        <a:latin typeface="微软雅黑" panose="020B0503020204020204" pitchFamily="34" charset="-122"/>
                        <a:ea typeface="微软雅黑" panose="020B0503020204020204" pitchFamily="34" charset="-122"/>
                      </a:endParaRPr>
                    </a:p>
                  </a:txBody>
                  <a:tcPr/>
                </a:tc>
                <a:tc>
                  <a:txBody>
                    <a:bodyPr/>
                    <a:p>
                      <a:pPr>
                        <a:buNone/>
                      </a:pPr>
                      <a:r>
                        <a:rPr lang="zh-CN" altLang="en-US" sz="1600">
                          <a:latin typeface="微软雅黑" panose="020B0503020204020204" pitchFamily="34" charset="-122"/>
                          <a:ea typeface="微软雅黑" panose="020B0503020204020204" pitchFamily="34" charset="-122"/>
                        </a:rPr>
                        <a:t>Linux</a:t>
                      </a:r>
                      <a:endParaRPr lang="zh-CN" altLang="en-US" sz="1600">
                        <a:latin typeface="微软雅黑" panose="020B0503020204020204" pitchFamily="34" charset="-122"/>
                        <a:ea typeface="微软雅黑" panose="020B0503020204020204" pitchFamily="34" charset="-122"/>
                      </a:endParaRPr>
                    </a:p>
                  </a:txBody>
                  <a:tcPr/>
                </a:tc>
              </a:tr>
              <a:tr h="363855">
                <a:tc>
                  <a:txBody>
                    <a:bodyPr/>
                    <a:p>
                      <a:pPr>
                        <a:buNone/>
                      </a:pPr>
                      <a:r>
                        <a:rPr lang="zh-CN" altLang="en-US" sz="1600">
                          <a:latin typeface="微软雅黑" panose="020B0503020204020204" pitchFamily="34" charset="-122"/>
                          <a:ea typeface="微软雅黑" panose="020B0503020204020204" pitchFamily="34" charset="-122"/>
                        </a:rPr>
                        <a:t>显卡</a:t>
                      </a:r>
                      <a:endParaRPr lang="zh-CN" altLang="en-US" sz="1600">
                        <a:latin typeface="微软雅黑" panose="020B0503020204020204" pitchFamily="34" charset="-122"/>
                        <a:ea typeface="微软雅黑" panose="020B0503020204020204" pitchFamily="34" charset="-122"/>
                      </a:endParaRPr>
                    </a:p>
                  </a:txBody>
                  <a:tcPr/>
                </a:tc>
                <a:tc>
                  <a:txBody>
                    <a:bodyPr/>
                    <a:p>
                      <a:pPr>
                        <a:buNone/>
                      </a:pPr>
                      <a:r>
                        <a:rPr lang="zh-CN" altLang="en-US" sz="1600">
                          <a:latin typeface="微软雅黑" panose="020B0503020204020204" pitchFamily="34" charset="-122"/>
                          <a:ea typeface="微软雅黑" panose="020B0503020204020204" pitchFamily="34" charset="-122"/>
                        </a:rPr>
                        <a:t>IntelUHD Graphics for 10th Gen IntelProcessors</a:t>
                      </a:r>
                      <a:endParaRPr lang="zh-CN" altLang="en-US" sz="1600">
                        <a:latin typeface="微软雅黑" panose="020B0503020204020204" pitchFamily="34" charset="-122"/>
                        <a:ea typeface="微软雅黑" panose="020B0503020204020204" pitchFamily="34" charset="-122"/>
                      </a:endParaRPr>
                    </a:p>
                  </a:txBody>
                  <a:tcPr/>
                </a:tc>
              </a:tr>
              <a:tr h="363855">
                <a:tc>
                  <a:txBody>
                    <a:bodyPr/>
                    <a:p>
                      <a:pPr>
                        <a:buNone/>
                      </a:pPr>
                      <a:r>
                        <a:rPr lang="zh-CN" altLang="en-US" sz="1600">
                          <a:latin typeface="微软雅黑" panose="020B0503020204020204" pitchFamily="34" charset="-122"/>
                          <a:ea typeface="微软雅黑" panose="020B0503020204020204" pitchFamily="34" charset="-122"/>
                        </a:rPr>
                        <a:t>额定电压</a:t>
                      </a:r>
                      <a:endParaRPr lang="zh-CN" altLang="en-US" sz="1600">
                        <a:latin typeface="微软雅黑" panose="020B0503020204020204" pitchFamily="34" charset="-122"/>
                        <a:ea typeface="微软雅黑" panose="020B0503020204020204" pitchFamily="34" charset="-122"/>
                      </a:endParaRPr>
                    </a:p>
                  </a:txBody>
                  <a:tcPr/>
                </a:tc>
                <a:tc>
                  <a:txBody>
                    <a:bodyPr/>
                    <a:p>
                      <a:pPr>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DC 12V到35V(宽电压)</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txBody>
                  <a:tcPr/>
                </a:tc>
              </a:tr>
              <a:tr h="363855">
                <a:tc>
                  <a:txBody>
                    <a:bodyPr/>
                    <a:p>
                      <a:pPr>
                        <a:buNone/>
                      </a:pPr>
                      <a:r>
                        <a:rPr lang="zh-CN" altLang="en-US" sz="1600">
                          <a:latin typeface="微软雅黑" panose="020B0503020204020204" pitchFamily="34" charset="-122"/>
                          <a:ea typeface="微软雅黑" panose="020B0503020204020204" pitchFamily="34" charset="-122"/>
                        </a:rPr>
                        <a:t>整体重量</a:t>
                      </a:r>
                      <a:endParaRPr lang="zh-CN" altLang="en-US" sz="1600">
                        <a:latin typeface="微软雅黑" panose="020B0503020204020204" pitchFamily="34" charset="-122"/>
                        <a:ea typeface="微软雅黑" panose="020B0503020204020204" pitchFamily="34" charset="-122"/>
                      </a:endParaRPr>
                    </a:p>
                  </a:txBody>
                  <a:tcPr/>
                </a:tc>
                <a:tc>
                  <a:txBody>
                    <a:bodyPr/>
                    <a:p>
                      <a:pPr>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1.6公斤</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txBody>
                  <a:tcPr/>
                </a:tc>
              </a:tr>
              <a:tr h="363855">
                <a:tc>
                  <a:txBody>
                    <a:bodyPr/>
                    <a:p>
                      <a:pPr>
                        <a:buNone/>
                      </a:pPr>
                      <a:r>
                        <a:rPr lang="zh-CN" altLang="en-US" sz="1600">
                          <a:latin typeface="微软雅黑" panose="020B0503020204020204" pitchFamily="34" charset="-122"/>
                          <a:ea typeface="微软雅黑" panose="020B0503020204020204" pitchFamily="34" charset="-122"/>
                        </a:rPr>
                        <a:t>相机</a:t>
                      </a:r>
                      <a:endParaRPr lang="zh-CN" altLang="en-US" sz="1600">
                        <a:latin typeface="微软雅黑" panose="020B0503020204020204" pitchFamily="34" charset="-122"/>
                        <a:ea typeface="微软雅黑" panose="020B0503020204020204" pitchFamily="34" charset="-122"/>
                      </a:endParaRPr>
                    </a:p>
                  </a:txBody>
                  <a:tcPr/>
                </a:tc>
                <a:tc>
                  <a:txBody>
                    <a:bodyPr/>
                    <a:p>
                      <a:pPr>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600万像素(网口相机)</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txBody>
                  <a:tcPr/>
                </a:tc>
              </a:tr>
              <a:tr h="363855">
                <a:tc>
                  <a:txBody>
                    <a:bodyPr/>
                    <a:p>
                      <a:pPr>
                        <a:buNone/>
                      </a:pPr>
                      <a:r>
                        <a:rPr lang="zh-CN" altLang="en-US" sz="1600">
                          <a:latin typeface="微软雅黑" panose="020B0503020204020204" pitchFamily="34" charset="-122"/>
                          <a:ea typeface="微软雅黑" panose="020B0503020204020204" pitchFamily="34" charset="-122"/>
                        </a:rPr>
                        <a:t>镜头</a:t>
                      </a:r>
                      <a:endParaRPr lang="zh-CN" altLang="en-US" sz="1600">
                        <a:latin typeface="微软雅黑" panose="020B0503020204020204" pitchFamily="34" charset="-122"/>
                        <a:ea typeface="微软雅黑" panose="020B0503020204020204" pitchFamily="34" charset="-122"/>
                      </a:endParaRPr>
                    </a:p>
                  </a:txBody>
                  <a:tcPr/>
                </a:tc>
                <a:tc>
                  <a:txBody>
                    <a:bodyPr/>
                    <a:p>
                      <a:pPr>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600万像素(定制)</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txBody>
                  <a:tcPr/>
                </a:tc>
              </a:tr>
              <a:tr h="363855">
                <a:tc>
                  <a:txBody>
                    <a:bodyPr/>
                    <a:p>
                      <a:pPr>
                        <a:buNone/>
                      </a:pPr>
                      <a:r>
                        <a:rPr lang="zh-CN" altLang="en-US" sz="1600">
                          <a:latin typeface="微软雅黑" panose="020B0503020204020204" pitchFamily="34" charset="-122"/>
                          <a:ea typeface="微软雅黑" panose="020B0503020204020204" pitchFamily="34" charset="-122"/>
                        </a:rPr>
                        <a:t>屏幕分辨率</a:t>
                      </a:r>
                      <a:endParaRPr lang="zh-CN" altLang="en-US" sz="1600">
                        <a:latin typeface="微软雅黑" panose="020B0503020204020204" pitchFamily="34" charset="-122"/>
                        <a:ea typeface="微软雅黑" panose="020B0503020204020204" pitchFamily="34" charset="-122"/>
                      </a:endParaRPr>
                    </a:p>
                  </a:txBody>
                  <a:tcPr/>
                </a:tc>
                <a:tc>
                  <a:txBody>
                    <a:bodyPr/>
                    <a:p>
                      <a:pPr>
                        <a:buNone/>
                      </a:pPr>
                      <a:r>
                        <a:rPr lang="zh-CN" altLang="en-US" sz="1600">
                          <a:latin typeface="微软雅黑" panose="020B0503020204020204" pitchFamily="34" charset="-122"/>
                          <a:ea typeface="微软雅黑" panose="020B0503020204020204" pitchFamily="34" charset="-122"/>
                        </a:rPr>
                        <a:t>1920*1080</a:t>
                      </a:r>
                      <a:endParaRPr lang="zh-CN" altLang="en-US" sz="1600">
                        <a:latin typeface="微软雅黑" panose="020B0503020204020204" pitchFamily="34" charset="-122"/>
                        <a:ea typeface="微软雅黑" panose="020B0503020204020204" pitchFamily="34" charset="-122"/>
                      </a:endParaRPr>
                    </a:p>
                  </a:txBody>
                  <a:tcPr/>
                </a:tc>
              </a:tr>
              <a:tr h="363855">
                <a:tc>
                  <a:txBody>
                    <a:bodyPr/>
                    <a:p>
                      <a:pPr>
                        <a:buNone/>
                      </a:pPr>
                      <a:r>
                        <a:rPr lang="zh-CN" altLang="en-US" sz="1600">
                          <a:latin typeface="微软雅黑" panose="020B0503020204020204" pitchFamily="34" charset="-122"/>
                          <a:ea typeface="微软雅黑" panose="020B0503020204020204" pitchFamily="34" charset="-122"/>
                        </a:rPr>
                        <a:t>帧率</a:t>
                      </a:r>
                      <a:endParaRPr lang="zh-CN" altLang="en-US" sz="1600">
                        <a:latin typeface="微软雅黑" panose="020B0503020204020204" pitchFamily="34" charset="-122"/>
                        <a:ea typeface="微软雅黑" panose="020B0503020204020204" pitchFamily="34" charset="-122"/>
                      </a:endParaRPr>
                    </a:p>
                  </a:txBody>
                  <a:tcPr/>
                </a:tc>
                <a:tc>
                  <a:txBody>
                    <a:bodyPr/>
                    <a:p>
                      <a:pPr>
                        <a:buNone/>
                      </a:pPr>
                      <a:r>
                        <a:rPr lang="zh-CN" altLang="en-US" sz="1600">
                          <a:latin typeface="微软雅黑" panose="020B0503020204020204" pitchFamily="34" charset="-122"/>
                          <a:ea typeface="微软雅黑" panose="020B0503020204020204" pitchFamily="34" charset="-122"/>
                        </a:rPr>
                        <a:t>20</a:t>
                      </a:r>
                      <a:endParaRPr lang="zh-CN" altLang="en-US" sz="1600">
                        <a:latin typeface="微软雅黑" panose="020B0503020204020204" pitchFamily="34" charset="-122"/>
                        <a:ea typeface="微软雅黑" panose="020B0503020204020204" pitchFamily="34" charset="-122"/>
                      </a:endParaRPr>
                    </a:p>
                  </a:txBody>
                  <a:tcPr/>
                </a:tc>
              </a:tr>
            </a:tbl>
          </a:graphicData>
        </a:graphic>
      </p:graphicFrame>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txBox="1"/>
          <p:nvPr>
            <p:custDataLst>
              <p:tags r:id="rId1"/>
            </p:custDataLst>
          </p:nvPr>
        </p:nvSpPr>
        <p:spPr>
          <a:xfrm>
            <a:off x="461645" y="242570"/>
            <a:ext cx="3342005"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latin typeface="微软雅黑" panose="020B0503020204020204" pitchFamily="34" charset="-122"/>
                <a:ea typeface="微软雅黑" panose="020B0503020204020204" pitchFamily="34" charset="-122"/>
                <a:cs typeface="黑体" panose="02010609060101010101" charset="-122"/>
              </a:rPr>
              <a:t>6</a:t>
            </a:r>
            <a:r>
              <a:rPr lang="zh-CN" altLang="en-US" sz="3200" dirty="0">
                <a:latin typeface="微软雅黑" panose="020B0503020204020204" pitchFamily="34" charset="-122"/>
                <a:ea typeface="微软雅黑" panose="020B0503020204020204" pitchFamily="34" charset="-122"/>
                <a:cs typeface="黑体" panose="02010609060101010101" charset="-122"/>
              </a:rPr>
              <a:t>、设备介绍</a:t>
            </a:r>
            <a:endParaRPr lang="zh-CN" altLang="en-US" sz="3200" dirty="0">
              <a:latin typeface="微软雅黑" panose="020B0503020204020204" pitchFamily="34" charset="-122"/>
              <a:ea typeface="微软雅黑" panose="020B0503020204020204" pitchFamily="34" charset="-122"/>
              <a:cs typeface="黑体" panose="02010609060101010101" charset="-122"/>
            </a:endParaRPr>
          </a:p>
        </p:txBody>
      </p:sp>
      <p:cxnSp>
        <p:nvCxnSpPr>
          <p:cNvPr id="8" name="直接连接符 7"/>
          <p:cNvCxnSpPr/>
          <p:nvPr>
            <p:custDataLst>
              <p:tags r:id="rId2"/>
            </p:custDataLst>
          </p:nvPr>
        </p:nvCxnSpPr>
        <p:spPr>
          <a:xfrm>
            <a:off x="2919730" y="525780"/>
            <a:ext cx="7950200" cy="2476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矩形 6"/>
          <p:cNvSpPr/>
          <p:nvPr>
            <p:custDataLst>
              <p:tags r:id="rId3"/>
            </p:custDataLst>
          </p:nvPr>
        </p:nvSpPr>
        <p:spPr>
          <a:xfrm>
            <a:off x="5943600" y="928370"/>
            <a:ext cx="5579110" cy="3766820"/>
          </a:xfrm>
          <a:prstGeom prst="rect">
            <a:avLst/>
          </a:prstGeom>
          <a:blipFill rotWithShape="1">
            <a:blip r:embed="rId4">
              <a:alphaModFix amt="13000"/>
            </a:blip>
            <a:stretch>
              <a:fillRect l="-12000" r="-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cxnSp>
        <p:nvCxnSpPr>
          <p:cNvPr id="31" name="直接连接符 30"/>
          <p:cNvCxnSpPr/>
          <p:nvPr>
            <p:custDataLst>
              <p:tags r:id="rId5"/>
            </p:custDataLst>
          </p:nvPr>
        </p:nvCxnSpPr>
        <p:spPr>
          <a:xfrm>
            <a:off x="593090" y="1678940"/>
            <a:ext cx="3985895" cy="18415"/>
          </a:xfrm>
          <a:prstGeom prst="line">
            <a:avLst/>
          </a:prstGeom>
          <a:ln w="12700">
            <a:solidFill>
              <a:schemeClr val="lt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32" name="文本框 31"/>
          <p:cNvSpPr txBox="1"/>
          <p:nvPr>
            <p:custDataLst>
              <p:tags r:id="rId6"/>
            </p:custDataLst>
          </p:nvPr>
        </p:nvSpPr>
        <p:spPr>
          <a:xfrm>
            <a:off x="542290" y="929640"/>
            <a:ext cx="4255770" cy="827405"/>
          </a:xfrm>
          <a:prstGeom prst="rect">
            <a:avLst/>
          </a:prstGeom>
          <a:noFill/>
        </p:spPr>
        <p:txBody>
          <a:bodyPr wrap="square" lIns="63500" tIns="25400" rIns="63500" bIns="25400" rtlCol="0" anchor="b" anchorCtr="0">
            <a:noAutofit/>
          </a:bodyPr>
          <a:p>
            <a:pPr marL="0" indent="0" algn="l">
              <a:lnSpc>
                <a:spcPct val="100000"/>
              </a:lnSpc>
              <a:spcBef>
                <a:spcPts val="0"/>
              </a:spcBef>
              <a:spcAft>
                <a:spcPts val="0"/>
              </a:spcAft>
              <a:buSzPct val="100000"/>
              <a:buNone/>
            </a:pPr>
            <a:r>
              <a:rPr lang="zh-CN" altLang="zh-CN" sz="4400" b="1" spc="180">
                <a:solidFill>
                  <a:schemeClr val="tx1">
                    <a:lumMod val="85000"/>
                    <a:lumOff val="15000"/>
                  </a:schemeClr>
                </a:solidFill>
                <a:latin typeface="微软雅黑" panose="020B0503020204020204" pitchFamily="34" charset="-122"/>
                <a:ea typeface="微软雅黑" panose="020B0503020204020204" pitchFamily="34" charset="-122"/>
              </a:rPr>
              <a:t>模具监视器</a:t>
            </a:r>
            <a:endParaRPr lang="zh-CN" altLang="zh-CN" sz="4400" b="1" spc="18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3" name="燕尾形 32"/>
          <p:cNvSpPr/>
          <p:nvPr>
            <p:custDataLst>
              <p:tags r:id="rId7"/>
            </p:custDataLst>
          </p:nvPr>
        </p:nvSpPr>
        <p:spPr>
          <a:xfrm>
            <a:off x="3944620" y="1187450"/>
            <a:ext cx="346075" cy="386080"/>
          </a:xfrm>
          <a:prstGeom prst="chevron">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34" name="燕尾形 33"/>
          <p:cNvSpPr/>
          <p:nvPr>
            <p:custDataLst>
              <p:tags r:id="rId8"/>
            </p:custDataLst>
          </p:nvPr>
        </p:nvSpPr>
        <p:spPr>
          <a:xfrm>
            <a:off x="4290695" y="1187450"/>
            <a:ext cx="346075" cy="386080"/>
          </a:xfrm>
          <a:prstGeom prst="chevron">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grpSp>
        <p:nvGrpSpPr>
          <p:cNvPr id="37" name="组合 36"/>
          <p:cNvGrpSpPr/>
          <p:nvPr/>
        </p:nvGrpSpPr>
        <p:grpSpPr>
          <a:xfrm>
            <a:off x="636270" y="2653030"/>
            <a:ext cx="1901825" cy="257175"/>
            <a:chOff x="4593" y="5639"/>
            <a:chExt cx="2995" cy="405"/>
          </a:xfrm>
        </p:grpSpPr>
        <p:sp>
          <p:nvSpPr>
            <p:cNvPr id="38" name="文本框 2"/>
            <p:cNvSpPr txBox="1"/>
            <p:nvPr>
              <p:custDataLst>
                <p:tags r:id="rId9"/>
              </p:custDataLst>
            </p:nvPr>
          </p:nvSpPr>
          <p:spPr>
            <a:xfrm>
              <a:off x="4739" y="5639"/>
              <a:ext cx="2849" cy="405"/>
            </a:xfrm>
            <a:prstGeom prst="rect">
              <a:avLst/>
            </a:prstGeom>
            <a:noFill/>
            <a:ln w="9525">
              <a:noFill/>
            </a:ln>
          </p:spPr>
          <p:txBody>
            <a:bodyPr wrap="square" anchor="t">
              <a:spAutoFit/>
            </a:bodyPr>
            <a:p>
              <a:pPr>
                <a:lnSpc>
                  <a:spcPct val="120000"/>
                </a:lnSpc>
              </a:pPr>
              <a:r>
                <a:rPr lang="zh-CN" altLang="en-US" sz="900" dirty="0">
                  <a:latin typeface="微软雅黑" panose="020B0503020204020204" pitchFamily="34" charset="-122"/>
                  <a:ea typeface="微软雅黑" panose="020B0503020204020204" pitchFamily="34" charset="-122"/>
                </a:rPr>
                <a:t>检测产品是否缺料、射料不足；</a:t>
              </a:r>
              <a:endParaRPr lang="zh-CN" altLang="en-US" sz="900" dirty="0">
                <a:latin typeface="微软雅黑" panose="020B0503020204020204" pitchFamily="34" charset="-122"/>
                <a:ea typeface="微软雅黑" panose="020B0503020204020204" pitchFamily="34" charset="-122"/>
              </a:endParaRPr>
            </a:p>
          </p:txBody>
        </p:sp>
        <p:sp>
          <p:nvSpPr>
            <p:cNvPr id="39" name="椭圆 38"/>
            <p:cNvSpPr/>
            <p:nvPr>
              <p:custDataLst>
                <p:tags r:id="rId10"/>
              </p:custDataLst>
            </p:nvPr>
          </p:nvSpPr>
          <p:spPr>
            <a:xfrm>
              <a:off x="4593" y="5725"/>
              <a:ext cx="238" cy="238"/>
            </a:xfrm>
            <a:prstGeom prst="ellipse">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636905" y="2868295"/>
            <a:ext cx="1878330" cy="257175"/>
            <a:chOff x="4593" y="6294"/>
            <a:chExt cx="2958" cy="405"/>
          </a:xfrm>
        </p:grpSpPr>
        <p:sp>
          <p:nvSpPr>
            <p:cNvPr id="41" name="文本框 4"/>
            <p:cNvSpPr txBox="1"/>
            <p:nvPr>
              <p:custDataLst>
                <p:tags r:id="rId11"/>
              </p:custDataLst>
            </p:nvPr>
          </p:nvSpPr>
          <p:spPr>
            <a:xfrm>
              <a:off x="4739" y="6294"/>
              <a:ext cx="2812" cy="405"/>
            </a:xfrm>
            <a:prstGeom prst="rect">
              <a:avLst/>
            </a:prstGeom>
            <a:noFill/>
            <a:ln w="9525">
              <a:noFill/>
            </a:ln>
          </p:spPr>
          <p:txBody>
            <a:bodyPr wrap="square" anchor="t">
              <a:spAutoFit/>
            </a:bodyPr>
            <a:p>
              <a:pPr>
                <a:lnSpc>
                  <a:spcPct val="120000"/>
                </a:lnSpc>
              </a:pPr>
              <a:r>
                <a:rPr lang="zh-CN" altLang="en-US" sz="900" dirty="0">
                  <a:latin typeface="微软雅黑" panose="020B0503020204020204" pitchFamily="34" charset="-122"/>
                  <a:ea typeface="微软雅黑" panose="020B0503020204020204" pitchFamily="34" charset="-122"/>
                </a:rPr>
                <a:t>检测成型是否粘附在定模上；</a:t>
              </a:r>
              <a:endParaRPr lang="zh-CN" altLang="en-US" sz="900" dirty="0">
                <a:latin typeface="微软雅黑" panose="020B0503020204020204" pitchFamily="34" charset="-122"/>
                <a:ea typeface="微软雅黑" panose="020B0503020204020204" pitchFamily="34" charset="-122"/>
              </a:endParaRPr>
            </a:p>
          </p:txBody>
        </p:sp>
        <p:sp>
          <p:nvSpPr>
            <p:cNvPr id="42" name="椭圆 41"/>
            <p:cNvSpPr/>
            <p:nvPr>
              <p:custDataLst>
                <p:tags r:id="rId12"/>
              </p:custDataLst>
            </p:nvPr>
          </p:nvSpPr>
          <p:spPr>
            <a:xfrm>
              <a:off x="4593" y="6385"/>
              <a:ext cx="238" cy="238"/>
            </a:xfrm>
            <a:prstGeom prst="ellipse">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latin typeface="微软雅黑" panose="020B0503020204020204" pitchFamily="34" charset="-122"/>
                <a:ea typeface="微软雅黑" panose="020B0503020204020204" pitchFamily="34" charset="-122"/>
              </a:endParaRPr>
            </a:p>
          </p:txBody>
        </p:sp>
      </p:grpSp>
      <p:grpSp>
        <p:nvGrpSpPr>
          <p:cNvPr id="43" name="组合 42"/>
          <p:cNvGrpSpPr/>
          <p:nvPr/>
        </p:nvGrpSpPr>
        <p:grpSpPr>
          <a:xfrm>
            <a:off x="635000" y="3084195"/>
            <a:ext cx="1687195" cy="257175"/>
            <a:chOff x="4590" y="6934"/>
            <a:chExt cx="2657" cy="405"/>
          </a:xfrm>
        </p:grpSpPr>
        <p:sp>
          <p:nvSpPr>
            <p:cNvPr id="44" name="文本框 3"/>
            <p:cNvSpPr txBox="1"/>
            <p:nvPr>
              <p:custDataLst>
                <p:tags r:id="rId13"/>
              </p:custDataLst>
            </p:nvPr>
          </p:nvSpPr>
          <p:spPr>
            <a:xfrm>
              <a:off x="4750" y="6934"/>
              <a:ext cx="2497" cy="405"/>
            </a:xfrm>
            <a:prstGeom prst="rect">
              <a:avLst/>
            </a:prstGeom>
            <a:noFill/>
            <a:ln w="9525">
              <a:noFill/>
            </a:ln>
          </p:spPr>
          <p:txBody>
            <a:bodyPr wrap="square" anchor="t">
              <a:spAutoFit/>
            </a:bodyPr>
            <a:p>
              <a:pPr>
                <a:lnSpc>
                  <a:spcPct val="120000"/>
                </a:lnSpc>
              </a:pPr>
              <a:r>
                <a:rPr lang="zh-CN" altLang="en-US" sz="900" dirty="0">
                  <a:latin typeface="微软雅黑" panose="020B0503020204020204" pitchFamily="34" charset="-122"/>
                  <a:ea typeface="微软雅黑" panose="020B0503020204020204" pitchFamily="34" charset="-122"/>
                </a:rPr>
                <a:t>减少不必要的顶针次数；</a:t>
              </a:r>
              <a:endParaRPr lang="zh-CN" altLang="en-US" sz="900" dirty="0">
                <a:latin typeface="微软雅黑" panose="020B0503020204020204" pitchFamily="34" charset="-122"/>
                <a:ea typeface="微软雅黑" panose="020B0503020204020204" pitchFamily="34" charset="-122"/>
              </a:endParaRPr>
            </a:p>
          </p:txBody>
        </p:sp>
        <p:sp>
          <p:nvSpPr>
            <p:cNvPr id="45" name="椭圆 44"/>
            <p:cNvSpPr/>
            <p:nvPr>
              <p:custDataLst>
                <p:tags r:id="rId14"/>
              </p:custDataLst>
            </p:nvPr>
          </p:nvSpPr>
          <p:spPr>
            <a:xfrm>
              <a:off x="4590" y="7024"/>
              <a:ext cx="238" cy="238"/>
            </a:xfrm>
            <a:prstGeom prst="ellipse">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latin typeface="微软雅黑" panose="020B0503020204020204" pitchFamily="34" charset="-122"/>
                <a:ea typeface="微软雅黑" panose="020B0503020204020204" pitchFamily="34" charset="-122"/>
              </a:endParaRPr>
            </a:p>
          </p:txBody>
        </p:sp>
      </p:grpSp>
      <p:grpSp>
        <p:nvGrpSpPr>
          <p:cNvPr id="46" name="组合 45"/>
          <p:cNvGrpSpPr/>
          <p:nvPr/>
        </p:nvGrpSpPr>
        <p:grpSpPr>
          <a:xfrm>
            <a:off x="635000" y="3517265"/>
            <a:ext cx="2836545" cy="257175"/>
            <a:chOff x="4590" y="8291"/>
            <a:chExt cx="4467" cy="405"/>
          </a:xfrm>
        </p:grpSpPr>
        <p:sp>
          <p:nvSpPr>
            <p:cNvPr id="47" name="文本框 6"/>
            <p:cNvSpPr txBox="1"/>
            <p:nvPr>
              <p:custDataLst>
                <p:tags r:id="rId15"/>
              </p:custDataLst>
            </p:nvPr>
          </p:nvSpPr>
          <p:spPr>
            <a:xfrm>
              <a:off x="4772" y="8291"/>
              <a:ext cx="4285" cy="405"/>
            </a:xfrm>
            <a:prstGeom prst="rect">
              <a:avLst/>
            </a:prstGeom>
            <a:noFill/>
            <a:ln w="9525">
              <a:noFill/>
            </a:ln>
          </p:spPr>
          <p:txBody>
            <a:bodyPr wrap="square" anchor="t">
              <a:spAutoFit/>
            </a:bodyPr>
            <a:p>
              <a:pPr>
                <a:lnSpc>
                  <a:spcPct val="120000"/>
                </a:lnSpc>
              </a:pPr>
              <a:r>
                <a:rPr lang="zh-CN" altLang="en-US" sz="900" dirty="0">
                  <a:latin typeface="微软雅黑" panose="020B0503020204020204" pitchFamily="34" charset="-122"/>
                  <a:ea typeface="微软雅黑" panose="020B0503020204020204" pitchFamily="34" charset="-122"/>
                </a:rPr>
                <a:t>检测合模前模具顶针、滑块、中子是否退回到位；</a:t>
              </a:r>
              <a:endParaRPr lang="zh-CN" altLang="en-US" sz="900" dirty="0">
                <a:latin typeface="微软雅黑" panose="020B0503020204020204" pitchFamily="34" charset="-122"/>
                <a:ea typeface="微软雅黑" panose="020B0503020204020204" pitchFamily="34" charset="-122"/>
              </a:endParaRPr>
            </a:p>
          </p:txBody>
        </p:sp>
        <p:sp>
          <p:nvSpPr>
            <p:cNvPr id="48" name="椭圆 47"/>
            <p:cNvSpPr/>
            <p:nvPr>
              <p:custDataLst>
                <p:tags r:id="rId16"/>
              </p:custDataLst>
            </p:nvPr>
          </p:nvSpPr>
          <p:spPr>
            <a:xfrm>
              <a:off x="4590" y="8379"/>
              <a:ext cx="238" cy="238"/>
            </a:xfrm>
            <a:prstGeom prst="ellipse">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latin typeface="微软雅黑" panose="020B0503020204020204" pitchFamily="34" charset="-122"/>
                <a:ea typeface="微软雅黑" panose="020B0503020204020204" pitchFamily="34" charset="-122"/>
              </a:endParaRPr>
            </a:p>
          </p:txBody>
        </p:sp>
      </p:grpSp>
      <p:grpSp>
        <p:nvGrpSpPr>
          <p:cNvPr id="49" name="组合 48"/>
          <p:cNvGrpSpPr/>
          <p:nvPr/>
        </p:nvGrpSpPr>
        <p:grpSpPr>
          <a:xfrm>
            <a:off x="633095" y="3734435"/>
            <a:ext cx="2839085" cy="257175"/>
            <a:chOff x="4587" y="8963"/>
            <a:chExt cx="4471" cy="405"/>
          </a:xfrm>
        </p:grpSpPr>
        <p:sp>
          <p:nvSpPr>
            <p:cNvPr id="50" name="文本框 5"/>
            <p:cNvSpPr txBox="1"/>
            <p:nvPr>
              <p:custDataLst>
                <p:tags r:id="rId17"/>
              </p:custDataLst>
            </p:nvPr>
          </p:nvSpPr>
          <p:spPr>
            <a:xfrm>
              <a:off x="4784" y="8963"/>
              <a:ext cx="4274" cy="405"/>
            </a:xfrm>
            <a:prstGeom prst="rect">
              <a:avLst/>
            </a:prstGeom>
            <a:noFill/>
            <a:ln w="9525">
              <a:noFill/>
            </a:ln>
          </p:spPr>
          <p:txBody>
            <a:bodyPr wrap="square" anchor="t">
              <a:spAutoFit/>
            </a:bodyPr>
            <a:p>
              <a:pPr>
                <a:lnSpc>
                  <a:spcPct val="120000"/>
                </a:lnSpc>
              </a:pPr>
              <a:r>
                <a:rPr lang="zh-CN" altLang="en-US" sz="900" dirty="0">
                  <a:latin typeface="微软雅黑" panose="020B0503020204020204" pitchFamily="34" charset="-122"/>
                  <a:ea typeface="微软雅黑" panose="020B0503020204020204" pitchFamily="34" charset="-122"/>
                </a:rPr>
                <a:t>检测镶件放置是否歪、偏和缺少，以及是否变形；</a:t>
              </a:r>
              <a:endParaRPr lang="zh-CN" altLang="en-US" sz="900" dirty="0">
                <a:latin typeface="微软雅黑" panose="020B0503020204020204" pitchFamily="34" charset="-122"/>
                <a:ea typeface="微软雅黑" panose="020B0503020204020204" pitchFamily="34" charset="-122"/>
              </a:endParaRPr>
            </a:p>
          </p:txBody>
        </p:sp>
        <p:sp>
          <p:nvSpPr>
            <p:cNvPr id="51" name="椭圆 50"/>
            <p:cNvSpPr/>
            <p:nvPr>
              <p:custDataLst>
                <p:tags r:id="rId18"/>
              </p:custDataLst>
            </p:nvPr>
          </p:nvSpPr>
          <p:spPr>
            <a:xfrm>
              <a:off x="4587" y="9033"/>
              <a:ext cx="238" cy="238"/>
            </a:xfrm>
            <a:prstGeom prst="ellipse">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latin typeface="微软雅黑" panose="020B0503020204020204" pitchFamily="34" charset="-122"/>
                <a:ea typeface="微软雅黑" panose="020B0503020204020204" pitchFamily="34" charset="-122"/>
              </a:endParaRPr>
            </a:p>
          </p:txBody>
        </p:sp>
      </p:grpSp>
      <p:grpSp>
        <p:nvGrpSpPr>
          <p:cNvPr id="52" name="组合 51"/>
          <p:cNvGrpSpPr/>
          <p:nvPr/>
        </p:nvGrpSpPr>
        <p:grpSpPr>
          <a:xfrm>
            <a:off x="635000" y="3940810"/>
            <a:ext cx="3248025" cy="257175"/>
            <a:chOff x="4590" y="9633"/>
            <a:chExt cx="5115" cy="405"/>
          </a:xfrm>
        </p:grpSpPr>
        <p:sp>
          <p:nvSpPr>
            <p:cNvPr id="53" name="文本框 7"/>
            <p:cNvSpPr txBox="1"/>
            <p:nvPr>
              <p:custDataLst>
                <p:tags r:id="rId19"/>
              </p:custDataLst>
            </p:nvPr>
          </p:nvSpPr>
          <p:spPr>
            <a:xfrm>
              <a:off x="4798" y="9633"/>
              <a:ext cx="4907" cy="405"/>
            </a:xfrm>
            <a:prstGeom prst="rect">
              <a:avLst/>
            </a:prstGeom>
            <a:noFill/>
            <a:ln w="9525">
              <a:noFill/>
            </a:ln>
          </p:spPr>
          <p:txBody>
            <a:bodyPr wrap="square" anchor="t">
              <a:spAutoFit/>
            </a:bodyPr>
            <a:p>
              <a:pPr>
                <a:lnSpc>
                  <a:spcPct val="120000"/>
                </a:lnSpc>
              </a:pPr>
              <a:r>
                <a:rPr lang="zh-CN" altLang="en-US" sz="900" dirty="0">
                  <a:latin typeface="微软雅黑" panose="020B0503020204020204" pitchFamily="34" charset="-122"/>
                  <a:ea typeface="微软雅黑" panose="020B0503020204020204" pitchFamily="34" charset="-122"/>
                </a:rPr>
                <a:t>检测合模前成型品是否正常脱落，机械手是否退回到位；</a:t>
              </a:r>
              <a:endParaRPr lang="zh-CN" altLang="en-US" sz="900" dirty="0">
                <a:latin typeface="微软雅黑" panose="020B0503020204020204" pitchFamily="34" charset="-122"/>
                <a:ea typeface="微软雅黑" panose="020B0503020204020204" pitchFamily="34" charset="-122"/>
              </a:endParaRPr>
            </a:p>
          </p:txBody>
        </p:sp>
        <p:sp>
          <p:nvSpPr>
            <p:cNvPr id="54" name="椭圆 53"/>
            <p:cNvSpPr/>
            <p:nvPr>
              <p:custDataLst>
                <p:tags r:id="rId20"/>
              </p:custDataLst>
            </p:nvPr>
          </p:nvSpPr>
          <p:spPr>
            <a:xfrm>
              <a:off x="4590" y="9717"/>
              <a:ext cx="238" cy="238"/>
            </a:xfrm>
            <a:prstGeom prst="ellipse">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latin typeface="微软雅黑" panose="020B0503020204020204" pitchFamily="34" charset="-122"/>
                <a:ea typeface="微软雅黑" panose="020B0503020204020204" pitchFamily="34" charset="-122"/>
              </a:endParaRPr>
            </a:p>
          </p:txBody>
        </p:sp>
      </p:grpSp>
      <p:grpSp>
        <p:nvGrpSpPr>
          <p:cNvPr id="55" name="组合 54"/>
          <p:cNvGrpSpPr/>
          <p:nvPr/>
        </p:nvGrpSpPr>
        <p:grpSpPr>
          <a:xfrm>
            <a:off x="633095" y="3300095"/>
            <a:ext cx="2280285" cy="257175"/>
            <a:chOff x="4587" y="7604"/>
            <a:chExt cx="3591" cy="405"/>
          </a:xfrm>
        </p:grpSpPr>
        <p:sp>
          <p:nvSpPr>
            <p:cNvPr id="56" name="椭圆 55"/>
            <p:cNvSpPr/>
            <p:nvPr>
              <p:custDataLst>
                <p:tags r:id="rId21"/>
              </p:custDataLst>
            </p:nvPr>
          </p:nvSpPr>
          <p:spPr>
            <a:xfrm>
              <a:off x="4587" y="7691"/>
              <a:ext cx="238" cy="238"/>
            </a:xfrm>
            <a:prstGeom prst="ellipse">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latin typeface="微软雅黑" panose="020B0503020204020204" pitchFamily="34" charset="-122"/>
                <a:ea typeface="微软雅黑" panose="020B0503020204020204" pitchFamily="34" charset="-122"/>
              </a:endParaRPr>
            </a:p>
          </p:txBody>
        </p:sp>
        <p:sp>
          <p:nvSpPr>
            <p:cNvPr id="57" name="文本框 3"/>
            <p:cNvSpPr txBox="1"/>
            <p:nvPr>
              <p:custDataLst>
                <p:tags r:id="rId22"/>
              </p:custDataLst>
            </p:nvPr>
          </p:nvSpPr>
          <p:spPr>
            <a:xfrm>
              <a:off x="4726" y="7604"/>
              <a:ext cx="3452" cy="405"/>
            </a:xfrm>
            <a:prstGeom prst="rect">
              <a:avLst/>
            </a:prstGeom>
            <a:noFill/>
            <a:ln w="9525">
              <a:noFill/>
            </a:ln>
          </p:spPr>
          <p:txBody>
            <a:bodyPr wrap="square" anchor="t">
              <a:spAutoFit/>
            </a:bodyPr>
            <a:p>
              <a:pPr>
                <a:lnSpc>
                  <a:spcPct val="120000"/>
                </a:lnSpc>
              </a:pPr>
              <a:r>
                <a:rPr lang="zh-CN" altLang="en-US" sz="900" dirty="0">
                  <a:latin typeface="微软雅黑" panose="020B0503020204020204" pitchFamily="34" charset="-122"/>
                  <a:ea typeface="微软雅黑" panose="020B0503020204020204" pitchFamily="34" charset="-122"/>
                </a:rPr>
                <a:t>检测模具的温度是否在正常值范围内；</a:t>
              </a:r>
              <a:endParaRPr lang="zh-CN" altLang="en-US" sz="900" dirty="0">
                <a:latin typeface="微软雅黑" panose="020B0503020204020204" pitchFamily="34" charset="-122"/>
                <a:ea typeface="微软雅黑" panose="020B0503020204020204" pitchFamily="34" charset="-122"/>
              </a:endParaRPr>
            </a:p>
          </p:txBody>
        </p:sp>
      </p:grpSp>
      <p:sp>
        <p:nvSpPr>
          <p:cNvPr id="58" name="文本框 57"/>
          <p:cNvSpPr txBox="1"/>
          <p:nvPr>
            <p:custDataLst>
              <p:tags r:id="rId23"/>
            </p:custDataLst>
          </p:nvPr>
        </p:nvSpPr>
        <p:spPr>
          <a:xfrm>
            <a:off x="593090" y="1802765"/>
            <a:ext cx="5010785" cy="829945"/>
          </a:xfrm>
          <a:prstGeom prst="rect">
            <a:avLst/>
          </a:prstGeom>
          <a:noFill/>
        </p:spPr>
        <p:txBody>
          <a:bodyPr wrap="square" rtlCol="0" anchor="t">
            <a:spAutoFit/>
          </a:bodyPr>
          <a:p>
            <a:r>
              <a:rPr lang="zh-CN" altLang="en-US" sz="1200">
                <a:latin typeface="微软雅黑" panose="020B0503020204020204" pitchFamily="34" charset="-122"/>
                <a:ea typeface="微软雅黑" panose="020B0503020204020204" pitchFamily="34" charset="-122"/>
              </a:rPr>
              <a:t>模具监视器又称模具保护器、模具电子眼，是利用机器视觉对比功能和检测功能对影像数据进行实时计算，对设备运行情况进行实时监视，是非接触式的防止压模或是防止设备出现其它损伤的完美解决方案，其具有易学、易用，灵活多变，不受行业及地域限制的特点。</a:t>
            </a:r>
            <a:endParaRPr lang="zh-CN" altLang="en-US" sz="1200">
              <a:latin typeface="微软雅黑" panose="020B0503020204020204" pitchFamily="34" charset="-122"/>
              <a:ea typeface="微软雅黑" panose="020B0503020204020204" pitchFamily="34" charset="-122"/>
            </a:endParaRPr>
          </a:p>
        </p:txBody>
      </p:sp>
      <p:sp>
        <p:nvSpPr>
          <p:cNvPr id="59" name="文本框 58"/>
          <p:cNvSpPr txBox="1"/>
          <p:nvPr>
            <p:custDataLst>
              <p:tags r:id="rId24"/>
            </p:custDataLst>
          </p:nvPr>
        </p:nvSpPr>
        <p:spPr>
          <a:xfrm>
            <a:off x="5822950" y="4943475"/>
            <a:ext cx="4868545" cy="398780"/>
          </a:xfrm>
          <a:prstGeom prst="rect">
            <a:avLst/>
          </a:prstGeom>
          <a:noFill/>
        </p:spPr>
        <p:txBody>
          <a:bodyPr wrap="square" rtlCol="0">
            <a:spAutoFit/>
          </a:bodyPr>
          <a:p>
            <a:pPr marL="0" marR="0" lvl="0" indent="0" algn="l" defTabSz="911225" rtl="0" eaLnBrk="1" fontAlgn="base" latinLnBrk="0" hangingPunct="1">
              <a:lnSpc>
                <a:spcPct val="100000"/>
              </a:lnSpc>
              <a:spcBef>
                <a:spcPct val="0"/>
              </a:spcBef>
              <a:spcAft>
                <a:spcPct val="0"/>
              </a:spcAft>
              <a:buClrTx/>
              <a:buSzTx/>
              <a:buFontTx/>
              <a:buNone/>
              <a:defRPr/>
            </a:pPr>
            <a:r>
              <a:rPr lang="zh-CN" sz="10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市场接受度高</a:t>
            </a:r>
            <a:endParaRPr lang="zh-CN" sz="10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1225" rtl="0" eaLnBrk="1" fontAlgn="base" latinLnBrk="0" hangingPunct="1">
              <a:lnSpc>
                <a:spcPct val="100000"/>
              </a:lnSpc>
              <a:spcBef>
                <a:spcPct val="0"/>
              </a:spcBef>
              <a:spcAft>
                <a:spcPct val="0"/>
              </a:spcAft>
              <a:buClrTx/>
              <a:buSzTx/>
              <a:buFontTx/>
              <a:buNone/>
              <a:defRPr/>
            </a:pPr>
            <a:r>
              <a:rPr lang="zh-CN" altLang="en-US"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广泛运用于：医疗</a:t>
            </a:r>
            <a:r>
              <a:rPr lang="en-US" altLang="zh-CN"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汽车</a:t>
            </a:r>
            <a:r>
              <a:rPr lang="en-US" altLang="zh-CN"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/3C</a:t>
            </a:r>
            <a:r>
              <a:rPr lang="zh-CN" altLang="en-US"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电子</a:t>
            </a:r>
            <a:r>
              <a:rPr lang="en-US" altLang="zh-CN"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家电</a:t>
            </a:r>
            <a:r>
              <a:rPr lang="en-US" altLang="zh-CN"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压铸</a:t>
            </a:r>
            <a:r>
              <a:rPr lang="en-US" altLang="zh-CN"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冲压等领域，</a:t>
            </a:r>
            <a:r>
              <a:rPr lang="en-US" altLang="zh-CN"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2023</a:t>
            </a:r>
            <a:r>
              <a:rPr lang="zh-CN" altLang="en-US"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年销量突破</a:t>
            </a:r>
            <a:r>
              <a:rPr lang="en-US" altLang="zh-CN" sz="10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6000 </a:t>
            </a:r>
            <a:r>
              <a:rPr lang="zh-CN" altLang="en-US"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台。</a:t>
            </a:r>
            <a:endParaRPr lang="zh-CN" altLang="en-US"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0" name="文本框 59"/>
          <p:cNvSpPr txBox="1"/>
          <p:nvPr>
            <p:custDataLst>
              <p:tags r:id="rId25"/>
            </p:custDataLst>
          </p:nvPr>
        </p:nvSpPr>
        <p:spPr>
          <a:xfrm>
            <a:off x="5822950" y="5346700"/>
            <a:ext cx="5046980" cy="553085"/>
          </a:xfrm>
          <a:prstGeom prst="rect">
            <a:avLst/>
          </a:prstGeom>
          <a:noFill/>
        </p:spPr>
        <p:txBody>
          <a:bodyPr wrap="square" rtlCol="0">
            <a:spAutoFit/>
          </a:bodyPr>
          <a:p>
            <a:pPr marL="0" marR="0" lvl="0" indent="0" algn="l" defTabSz="911225" rtl="0" eaLnBrk="1" fontAlgn="base" latinLnBrk="0" hangingPunct="1">
              <a:lnSpc>
                <a:spcPct val="100000"/>
              </a:lnSpc>
              <a:spcBef>
                <a:spcPct val="0"/>
              </a:spcBef>
              <a:spcAft>
                <a:spcPct val="0"/>
              </a:spcAft>
              <a:buClrTx/>
              <a:buSzTx/>
              <a:buFontTx/>
              <a:buNone/>
              <a:defRPr/>
            </a:pPr>
            <a:r>
              <a:rPr lang="en-US" altLang="zh-CN" sz="1000" b="1" noProof="0" dirty="0" err="1">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BSYVisionLib</a:t>
            </a:r>
            <a:r>
              <a:rPr lang="zh-CN" altLang="en-US" sz="10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国际领先算法</a:t>
            </a:r>
            <a:r>
              <a:rPr lang="en-US" altLang="zh-CN" sz="10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+AI</a:t>
            </a:r>
            <a:endParaRPr kumimoji="0" lang="en-US" altLang="zh-CN" sz="1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1225" rtl="0" eaLnBrk="1" fontAlgn="base" latinLnBrk="0" hangingPunct="1">
              <a:lnSpc>
                <a:spcPct val="100000"/>
              </a:lnSpc>
              <a:spcBef>
                <a:spcPct val="0"/>
              </a:spcBef>
              <a:spcAft>
                <a:spcPct val="0"/>
              </a:spcAft>
              <a:buClrTx/>
              <a:buSzTx/>
              <a:buFontTx/>
              <a:buNone/>
              <a:defRPr/>
            </a:pPr>
            <a:r>
              <a:rPr lang="zh-CN" altLang="en-US"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自主研发完整的图像算法</a:t>
            </a:r>
            <a:r>
              <a:rPr lang="en-US" altLang="zh-CN"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000" b="1" noProof="0" dirty="0" err="1">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BSYVisionLib</a:t>
            </a:r>
            <a:r>
              <a:rPr lang="en-US" altLang="zh-CN" sz="1000" i="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国际领先检测精度，大幅提高生产效率</a:t>
            </a:r>
            <a:endParaRPr kumimoji="0" lang="zh-CN" altLang="en-US" sz="10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endParaRPr kumimoji="0" lang="zh-CN" altLang="en-US" sz="10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1" name="文本框 60"/>
          <p:cNvSpPr txBox="1"/>
          <p:nvPr>
            <p:custDataLst>
              <p:tags r:id="rId26"/>
            </p:custDataLst>
          </p:nvPr>
        </p:nvSpPr>
        <p:spPr>
          <a:xfrm>
            <a:off x="5822950" y="5734685"/>
            <a:ext cx="4308475" cy="706755"/>
          </a:xfrm>
          <a:prstGeom prst="rect">
            <a:avLst/>
          </a:prstGeom>
          <a:noFill/>
        </p:spPr>
        <p:txBody>
          <a:bodyPr wrap="none" rtlCol="0">
            <a:spAutoFit/>
          </a:bodyPr>
          <a:p>
            <a:pPr marL="0" marR="0" lvl="0" indent="0" algn="l" defTabSz="911225" rtl="0" eaLnBrk="1" fontAlgn="base" latinLnBrk="0" hangingPunct="1">
              <a:lnSpc>
                <a:spcPct val="100000"/>
              </a:lnSpc>
              <a:spcBef>
                <a:spcPct val="0"/>
              </a:spcBef>
              <a:spcAft>
                <a:spcPct val="0"/>
              </a:spcAft>
              <a:buClrTx/>
              <a:buSzTx/>
              <a:buFontTx/>
              <a:buNone/>
              <a:defRPr/>
            </a:pPr>
            <a:r>
              <a:rPr lang="zh-CN" altLang="en-US" sz="10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高清成像，高效检测</a:t>
            </a:r>
            <a:endParaRPr kumimoji="0" lang="en-US" altLang="zh-CN" sz="1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1225" rtl="0" eaLnBrk="1" fontAlgn="base" latinLnBrk="0" hangingPunct="1">
              <a:lnSpc>
                <a:spcPct val="100000"/>
              </a:lnSpc>
              <a:spcBef>
                <a:spcPct val="0"/>
              </a:spcBef>
              <a:spcAft>
                <a:spcPct val="0"/>
              </a:spcAft>
              <a:buClrTx/>
              <a:buSzTx/>
              <a:buFontTx/>
              <a:buNone/>
              <a:defRPr/>
            </a:pPr>
            <a:r>
              <a:rPr lang="zh-CN" altLang="en-US"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采用</a:t>
            </a:r>
            <a:r>
              <a:rPr lang="en-US" altLang="zh-CN"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CCD</a:t>
            </a:r>
            <a:r>
              <a:rPr lang="zh-CN" altLang="en-US"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或是全局曝光的</a:t>
            </a:r>
            <a:r>
              <a:rPr lang="en-US" altLang="zh-CN"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CMOS</a:t>
            </a:r>
            <a:r>
              <a:rPr lang="zh-CN" altLang="en-US"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相机，高清成像，快速精准抓取模具内</a:t>
            </a:r>
            <a:endParaRPr kumimoji="0" lang="en-US" altLang="zh-CN" sz="10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1225" rtl="0" eaLnBrk="1" fontAlgn="base" latinLnBrk="0" hangingPunct="1">
              <a:lnSpc>
                <a:spcPct val="100000"/>
              </a:lnSpc>
              <a:spcBef>
                <a:spcPct val="0"/>
              </a:spcBef>
              <a:spcAft>
                <a:spcPct val="0"/>
              </a:spcAft>
              <a:buClrTx/>
              <a:buSzTx/>
              <a:buFontTx/>
              <a:buNone/>
              <a:defRPr/>
            </a:pPr>
            <a:r>
              <a:rPr lang="zh-CN" altLang="en-US"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生产情况，准确记录缺陷信息，对缺陷信息自动校正，可纠正</a:t>
            </a:r>
            <a:r>
              <a:rPr lang="en-US" altLang="zh-CN" sz="10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10mm</a:t>
            </a:r>
            <a:r>
              <a:rPr lang="en-US" altLang="zh-CN" sz="1000" i="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误差</a:t>
            </a:r>
            <a:endParaRPr kumimoji="0" lang="zh-CN" altLang="en-US" sz="10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endParaRPr kumimoji="0" lang="zh-CN" altLang="en-US" sz="10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2" name="文本框 61"/>
          <p:cNvSpPr txBox="1"/>
          <p:nvPr>
            <p:custDataLst>
              <p:tags r:id="rId27"/>
            </p:custDataLst>
          </p:nvPr>
        </p:nvSpPr>
        <p:spPr>
          <a:xfrm>
            <a:off x="593090" y="5278120"/>
            <a:ext cx="4500880" cy="706755"/>
          </a:xfrm>
          <a:prstGeom prst="rect">
            <a:avLst/>
          </a:prstGeom>
          <a:noFill/>
        </p:spPr>
        <p:txBody>
          <a:bodyPr wrap="none" rtlCol="0">
            <a:spAutoFit/>
          </a:bodyPr>
          <a:p>
            <a:pPr algn="l"/>
            <a:r>
              <a:rPr lang="zh-CN" altLang="en-US" sz="10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监视器物联网管理系统</a:t>
            </a:r>
            <a:br>
              <a:rPr lang="zh-CN" altLang="en-US" sz="10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br>
            <a:r>
              <a:rPr lang="zh-CN" altLang="en-US"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可整合所有监视器的状态参数和每个相机的实时画面，并传输至中央服务器，</a:t>
            </a:r>
            <a:endParaRPr lang="zh-CN" altLang="en-US"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zh-CN" altLang="en-US"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实现远程查看和管理</a:t>
            </a:r>
            <a:endParaRPr kumimoji="0" lang="zh-CN" altLang="en-US" sz="10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endParaRPr kumimoji="0" lang="zh-CN" altLang="en-US" sz="10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3" name="文本框 62"/>
          <p:cNvSpPr txBox="1"/>
          <p:nvPr>
            <p:custDataLst>
              <p:tags r:id="rId28"/>
            </p:custDataLst>
          </p:nvPr>
        </p:nvSpPr>
        <p:spPr>
          <a:xfrm>
            <a:off x="593090" y="5801995"/>
            <a:ext cx="4848860" cy="553085"/>
          </a:xfrm>
          <a:prstGeom prst="rect">
            <a:avLst/>
          </a:prstGeom>
          <a:noFill/>
        </p:spPr>
        <p:txBody>
          <a:bodyPr wrap="none" rtlCol="0" anchor="t">
            <a:spAutoFit/>
          </a:bodyPr>
          <a:p>
            <a:pPr marL="0" marR="0" lvl="0" indent="0" algn="l" defTabSz="911225" rtl="0" eaLnBrk="1" fontAlgn="base" latinLnBrk="0" hangingPunct="1">
              <a:lnSpc>
                <a:spcPct val="100000"/>
              </a:lnSpc>
              <a:spcBef>
                <a:spcPct val="0"/>
              </a:spcBef>
              <a:spcAft>
                <a:spcPct val="0"/>
              </a:spcAft>
              <a:buClrTx/>
              <a:buSzTx/>
              <a:buFontTx/>
              <a:buNone/>
              <a:defRPr/>
            </a:pPr>
            <a:r>
              <a:rPr lang="zh-CN" altLang="en-US" sz="10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热成像温度监控报警功能</a:t>
            </a:r>
            <a:r>
              <a:rPr lang="en-US" altLang="zh-CN" sz="10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0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选配）</a:t>
            </a:r>
            <a:br>
              <a:rPr lang="zh-CN" altLang="en-US" sz="10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br>
            <a:r>
              <a:rPr lang="zh-CN" altLang="en-US"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可通过在线式热成像相机</a:t>
            </a:r>
            <a:r>
              <a:rPr lang="en-US" altLang="zh-CN"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软件中的热成像模块功能实现对模具生产过程中的高温、</a:t>
            </a:r>
            <a:endParaRPr lang="zh-CN" altLang="en-US"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1225" rtl="0" eaLnBrk="1" fontAlgn="base" latinLnBrk="0" hangingPunct="1">
              <a:lnSpc>
                <a:spcPct val="100000"/>
              </a:lnSpc>
              <a:spcBef>
                <a:spcPct val="0"/>
              </a:spcBef>
              <a:spcAft>
                <a:spcPct val="0"/>
              </a:spcAft>
              <a:buClrTx/>
              <a:buSzTx/>
              <a:buFontTx/>
              <a:buNone/>
              <a:defRPr/>
            </a:pPr>
            <a:r>
              <a:rPr lang="zh-CN" altLang="en-US"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低温、中温进行实时监控和警报</a:t>
            </a:r>
            <a:endParaRPr lang="zh-CN" altLang="en-US" sz="10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4" name="文本框 63"/>
          <p:cNvSpPr txBox="1"/>
          <p:nvPr>
            <p:custDataLst>
              <p:tags r:id="rId29"/>
            </p:custDataLst>
          </p:nvPr>
        </p:nvSpPr>
        <p:spPr>
          <a:xfrm>
            <a:off x="617855" y="4896485"/>
            <a:ext cx="4920615" cy="398780"/>
          </a:xfrm>
          <a:prstGeom prst="rect">
            <a:avLst/>
          </a:prstGeom>
          <a:noFill/>
        </p:spPr>
        <p:txBody>
          <a:bodyPr wrap="square" rtlCol="0" anchor="t">
            <a:spAutoFit/>
          </a:bodyPr>
          <a:p>
            <a:pPr marL="0" marR="0" lvl="0" indent="0" algn="l" defTabSz="911225" rtl="0" eaLnBrk="1" fontAlgn="base" latinLnBrk="0" hangingPunct="1">
              <a:lnSpc>
                <a:spcPct val="100000"/>
              </a:lnSpc>
              <a:spcBef>
                <a:spcPct val="0"/>
              </a:spcBef>
              <a:spcAft>
                <a:spcPct val="0"/>
              </a:spcAft>
              <a:buClrTx/>
              <a:buSzTx/>
              <a:buFontTx/>
              <a:buNone/>
              <a:defRPr/>
            </a:pPr>
            <a:r>
              <a:rPr lang="zh-CN" altLang="en-US" sz="1000" b="1" noProof="0" dirty="0">
                <a:ln>
                  <a:noFill/>
                </a:ln>
                <a:solidFill>
                  <a:schemeClr val="tx1"/>
                </a:solidFill>
                <a:effectLst/>
                <a:uLnTx/>
                <a:uFillTx/>
                <a:latin typeface="微软雅黑" panose="020B0503020204020204" pitchFamily="34" charset="-122"/>
                <a:ea typeface="微软雅黑" panose="020B0503020204020204" pitchFamily="34" charset="-122"/>
                <a:sym typeface="+mn-ea"/>
              </a:rPr>
              <a:t>一对多高效联动</a:t>
            </a:r>
            <a:endParaRPr kumimoji="0" lang="en-US" altLang="zh-CN" sz="1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l" defTabSz="911225" rtl="0" eaLnBrk="1" fontAlgn="base" latinLnBrk="0" hangingPunct="1">
              <a:lnSpc>
                <a:spcPct val="100000"/>
              </a:lnSpc>
              <a:spcBef>
                <a:spcPct val="0"/>
              </a:spcBef>
              <a:spcAft>
                <a:spcPct val="0"/>
              </a:spcAft>
              <a:buClrTx/>
              <a:buSzTx/>
              <a:buFontTx/>
              <a:buNone/>
              <a:defRPr/>
            </a:pPr>
            <a:r>
              <a:rPr lang="zh-CN" altLang="en-US" sz="1000" noProof="0" dirty="0">
                <a:ln>
                  <a:noFill/>
                </a:ln>
                <a:solidFill>
                  <a:schemeClr val="tx1"/>
                </a:solidFill>
                <a:effectLst/>
                <a:uLnTx/>
                <a:uFillTx/>
                <a:latin typeface="微软雅黑" panose="020B0503020204020204" pitchFamily="34" charset="-122"/>
                <a:ea typeface="微软雅黑" panose="020B0503020204020204" pitchFamily="34" charset="-122"/>
                <a:sym typeface="+mn-ea"/>
              </a:rPr>
              <a:t>一定条件下，一台模具监视器对应多台注塑机的模内监视系统，大大节省采购成本</a:t>
            </a:r>
            <a:endParaRPr kumimoji="0" lang="zh-CN" altLang="en-US" sz="10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cxnSp>
        <p:nvCxnSpPr>
          <p:cNvPr id="65" name="直接连接符 64"/>
          <p:cNvCxnSpPr/>
          <p:nvPr>
            <p:custDataLst>
              <p:tags r:id="rId30"/>
            </p:custDataLst>
          </p:nvPr>
        </p:nvCxnSpPr>
        <p:spPr>
          <a:xfrm>
            <a:off x="641985" y="4906645"/>
            <a:ext cx="10883900" cy="0"/>
          </a:xfrm>
          <a:prstGeom prst="line">
            <a:avLst/>
          </a:prstGeom>
          <a:ln w="12700">
            <a:solidFill>
              <a:schemeClr val="lt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68" name="文本框 67"/>
          <p:cNvSpPr txBox="1"/>
          <p:nvPr/>
        </p:nvSpPr>
        <p:spPr>
          <a:xfrm>
            <a:off x="807085" y="4550410"/>
            <a:ext cx="1084580" cy="337185"/>
          </a:xfrm>
          <a:prstGeom prst="rect">
            <a:avLst/>
          </a:prstGeom>
          <a:noFill/>
        </p:spPr>
        <p:txBody>
          <a:bodyPr wrap="square" rtlCol="0" anchor="t">
            <a:spAutoFit/>
          </a:bodyPr>
          <a:p>
            <a:pPr marL="0" marR="0" lvl="0" indent="0" algn="l" defTabSz="911225" rtl="0" eaLnBrk="1" fontAlgn="base" latinLnBrk="0" hangingPunct="1">
              <a:lnSpc>
                <a:spcPct val="100000"/>
              </a:lnSpc>
              <a:spcBef>
                <a:spcPct val="0"/>
              </a:spcBef>
              <a:spcAft>
                <a:spcPct val="0"/>
              </a:spcAft>
              <a:buClrTx/>
              <a:buSzTx/>
              <a:buFontTx/>
              <a:buNone/>
              <a:defRPr/>
            </a:pPr>
            <a:r>
              <a:rPr lang="zh-CN" altLang="en-US" sz="1600" b="1" noProof="0" dirty="0">
                <a:ln>
                  <a:noFill/>
                </a:ln>
                <a:solidFill>
                  <a:schemeClr val="accent2">
                    <a:lumMod val="75000"/>
                  </a:schemeClr>
                </a:solidFill>
                <a:effectLst/>
                <a:uLnTx/>
                <a:uFillTx/>
                <a:latin typeface="微软雅黑" panose="020B0503020204020204" pitchFamily="34" charset="-122"/>
                <a:ea typeface="微软雅黑" panose="020B0503020204020204" pitchFamily="34" charset="-122"/>
                <a:sym typeface="+mn-ea"/>
              </a:rPr>
              <a:t>设备优势</a:t>
            </a:r>
            <a:endParaRPr lang="zh-CN" altLang="en-US" sz="1600" b="1" noProof="0" dirty="0">
              <a:ln>
                <a:noFill/>
              </a:ln>
              <a:solidFill>
                <a:schemeClr val="accent2">
                  <a:lumMod val="75000"/>
                </a:schemeClr>
              </a:solidFill>
              <a:effectLst/>
              <a:uLnTx/>
              <a:uFillTx/>
              <a:latin typeface="微软雅黑" panose="020B0503020204020204" pitchFamily="34" charset="-122"/>
              <a:ea typeface="微软雅黑" panose="020B0503020204020204" pitchFamily="34" charset="-122"/>
              <a:sym typeface="+mn-ea"/>
            </a:endParaRPr>
          </a:p>
        </p:txBody>
      </p:sp>
      <p:sp>
        <p:nvSpPr>
          <p:cNvPr id="69" name="矩形 18"/>
          <p:cNvSpPr>
            <a:spLocks noChangeArrowheads="1"/>
          </p:cNvSpPr>
          <p:nvPr>
            <p:custDataLst>
              <p:tags r:id="rId31"/>
            </p:custDataLst>
          </p:nvPr>
        </p:nvSpPr>
        <p:spPr bwMode="auto">
          <a:xfrm>
            <a:off x="643255" y="4600575"/>
            <a:ext cx="226695" cy="243840"/>
          </a:xfrm>
          <a:prstGeom prst="rect">
            <a:avLst/>
          </a:prstGeom>
          <a:solidFill>
            <a:srgbClr val="D6680F"/>
          </a:solidFill>
          <a:ln>
            <a:noFill/>
          </a:ln>
        </p:spPr>
        <p:txBody>
          <a:bodyPr wrap="square" lIns="91415" tIns="45709" rIns="91415" bIns="45709">
            <a:spAutoFit/>
          </a:bodyPr>
          <a:lstStyle>
            <a:lvl1pPr defTabSz="911225">
              <a:lnSpc>
                <a:spcPct val="90000"/>
              </a:lnSpc>
              <a:spcBef>
                <a:spcPts val="1000"/>
              </a:spcBef>
              <a:buFont typeface="Arial" panose="020B0604020202020204" pitchFamily="34" charset="0"/>
              <a:buChar char="•"/>
              <a:defRPr sz="2800">
                <a:solidFill>
                  <a:schemeClr val="tx1"/>
                </a:solidFill>
                <a:latin typeface="DINCond-Medium" charset="0"/>
                <a:ea typeface="阿里巴巴普惠体 R" pitchFamily="18" charset="-122"/>
              </a:defRPr>
            </a:lvl1pPr>
            <a:lvl2pPr marL="431800" indent="-228600" defTabSz="911225">
              <a:lnSpc>
                <a:spcPct val="90000"/>
              </a:lnSpc>
              <a:spcBef>
                <a:spcPts val="500"/>
              </a:spcBef>
              <a:buFont typeface="Arial" panose="020B0604020202020204" pitchFamily="34" charset="0"/>
              <a:buChar char="•"/>
              <a:defRPr sz="2400">
                <a:solidFill>
                  <a:schemeClr val="tx1"/>
                </a:solidFill>
                <a:latin typeface="DINCond-Medium" charset="0"/>
                <a:ea typeface="阿里巴巴普惠体 R" pitchFamily="18" charset="-122"/>
              </a:defRPr>
            </a:lvl2pPr>
            <a:lvl3pPr marL="863600" indent="-228600" defTabSz="911225">
              <a:lnSpc>
                <a:spcPct val="90000"/>
              </a:lnSpc>
              <a:spcBef>
                <a:spcPts val="500"/>
              </a:spcBef>
              <a:buFont typeface="Arial" panose="020B0604020202020204" pitchFamily="34" charset="0"/>
              <a:buChar char="•"/>
              <a:defRPr sz="2000">
                <a:solidFill>
                  <a:schemeClr val="tx1"/>
                </a:solidFill>
                <a:latin typeface="DINCond-Medium" charset="0"/>
                <a:ea typeface="阿里巴巴普惠体 R" pitchFamily="18" charset="-122"/>
              </a:defRPr>
            </a:lvl3pPr>
            <a:lvl4pPr marL="1295400" indent="-228600" defTabSz="911225">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4pPr>
            <a:lvl5pPr marL="1727200" indent="-228600" defTabSz="911225">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5pPr>
            <a:lvl6pPr marL="21844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6pPr>
            <a:lvl7pPr marL="2641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7pPr>
            <a:lvl8pPr marL="3098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8pPr>
            <a:lvl9pPr marL="3556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9pPr>
          </a:lstStyle>
          <a:p>
            <a:pPr marL="0" marR="0" lvl="0" indent="0" algn="l" defTabSz="911225" rtl="0" eaLnBrk="1" fontAlgn="base" latinLnBrk="0" hangingPunct="1">
              <a:lnSpc>
                <a:spcPct val="100000"/>
              </a:lnSpc>
              <a:spcBef>
                <a:spcPct val="0"/>
              </a:spcBef>
              <a:spcAft>
                <a:spcPct val="0"/>
              </a:spcAft>
              <a:buClrTx/>
              <a:buSzTx/>
              <a:buFontTx/>
              <a:buNone/>
              <a:defRPr/>
            </a:pPr>
            <a:endParaRPr kumimoji="0" lang="zh-CN" altLang="en-US" sz="10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pic>
        <p:nvPicPr>
          <p:cNvPr id="3" name="图片 2" descr="模具监视器配2相机去底"/>
          <p:cNvPicPr>
            <a:picLocks noChangeAspect="1"/>
          </p:cNvPicPr>
          <p:nvPr/>
        </p:nvPicPr>
        <p:blipFill>
          <a:blip r:embed="rId32"/>
          <a:stretch>
            <a:fillRect/>
          </a:stretch>
        </p:blipFill>
        <p:spPr>
          <a:xfrm>
            <a:off x="5943600" y="1076325"/>
            <a:ext cx="5800725" cy="3867150"/>
          </a:xfrm>
          <a:prstGeom prst="rect">
            <a:avLst/>
          </a:prstGeom>
        </p:spPr>
      </p:pic>
    </p:spTree>
    <p:custDataLst>
      <p:tags r:id="rId33"/>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tags/tag1.xml><?xml version="1.0" encoding="utf-8"?>
<p:tagLst xmlns:p="http://schemas.openxmlformats.org/presentationml/2006/main">
  <p:tag name="KSO_WM_FULL_TEXT_BEAUTIFY_COPY_ID" val="10"/>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FULL_TEXT_BEAUTIFY_COPY_ID" val="14"/>
  <p:tag name="KSO_WM_BEAUTIFY_FLAG" val=""/>
</p:tagLst>
</file>

<file path=ppt/tags/tag101.xml><?xml version="1.0" encoding="utf-8"?>
<p:tagLst xmlns:p="http://schemas.openxmlformats.org/presentationml/2006/main">
  <p:tag name="KSO_WM_FULL_TEXT_BEAUTIFY_COPY_ID" val="19500"/>
  <p:tag name="KSO_WM_BEAUTIFY_FLAG" val=""/>
</p:tagLst>
</file>

<file path=ppt/tags/tag102.xml><?xml version="1.0" encoding="utf-8"?>
<p:tagLst xmlns:p="http://schemas.openxmlformats.org/presentationml/2006/main">
  <p:tag name="KSO_WM_FULL_TEXT_BEAUTIFY_COPY_ID" val="15"/>
  <p:tag name="KSO_WM_BEAUTIFY_FLAG" val=""/>
</p:tagLst>
</file>

<file path=ppt/tags/tag103.xml><?xml version="1.0" encoding="utf-8"?>
<p:tagLst xmlns:p="http://schemas.openxmlformats.org/presentationml/2006/main">
  <p:tag name="KSO_WM_FULL_TEXT_BEAUTIFY_COPY_ID" val="19499"/>
  <p:tag name="KSO_WM_BEAUTIFY_FLAG" val=""/>
</p:tagLst>
</file>

<file path=ppt/tags/tag104.xml><?xml version="1.0" encoding="utf-8"?>
<p:tagLst xmlns:p="http://schemas.openxmlformats.org/presentationml/2006/main">
  <p:tag name="KSO_WM_FULL_TEXT_BEAUTIFY_COPY_ID" val="16"/>
  <p:tag name="KSO_WM_BEAUTIFY_FLAG" val=""/>
</p:tagLst>
</file>

<file path=ppt/tags/tag105.xml><?xml version="1.0" encoding="utf-8"?>
<p:tagLst xmlns:p="http://schemas.openxmlformats.org/presentationml/2006/main">
  <p:tag name="KSO_WM_FULL_TEXT_BEAUTIFY_COPY_ID" val="19502"/>
  <p:tag name="KSO_WM_BEAUTIFY_FLAG" val=""/>
</p:tagLst>
</file>

<file path=ppt/tags/tag106.xml><?xml version="1.0" encoding="utf-8"?>
<p:tagLst xmlns:p="http://schemas.openxmlformats.org/presentationml/2006/main">
  <p:tag name="KSO_WM_FULL_TEXT_BEAUTIFY_COPY_ID" val="18"/>
  <p:tag name="KSO_WM_BEAUTIFY_FLAG" val=""/>
</p:tagLst>
</file>

<file path=ppt/tags/tag107.xml><?xml version="1.0" encoding="utf-8"?>
<p:tagLst xmlns:p="http://schemas.openxmlformats.org/presentationml/2006/main">
  <p:tag name="KSO_WM_FULL_TEXT_BEAUTIFY_COPY_ID" val="19501"/>
  <p:tag name="KSO_WM_BEAUTIFY_FLAG" val=""/>
</p:tagLst>
</file>

<file path=ppt/tags/tag108.xml><?xml version="1.0" encoding="utf-8"?>
<p:tagLst xmlns:p="http://schemas.openxmlformats.org/presentationml/2006/main">
  <p:tag name="KSO_WM_FULL_TEXT_BEAUTIFY_COPY_ID" val="19"/>
  <p:tag name="KSO_WM_BEAUTIFY_FLAG" val=""/>
</p:tagLst>
</file>

<file path=ppt/tags/tag109.xml><?xml version="1.0" encoding="utf-8"?>
<p:tagLst xmlns:p="http://schemas.openxmlformats.org/presentationml/2006/main">
  <p:tag name="KSO_WM_FULL_TEXT_BEAUTIFY_COPY_ID" val="19503"/>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FULL_TEXT_BEAUTIFY_COPY_ID" val="19"/>
  <p:tag name="KSO_WM_BEAUTIFY_FLAG" val=""/>
</p:tagLst>
</file>

<file path=ppt/tags/tag111.xml><?xml version="1.0" encoding="utf-8"?>
<p:tagLst xmlns:p="http://schemas.openxmlformats.org/presentationml/2006/main">
  <p:tag name="KSO_WM_FULL_TEXT_BEAUTIFY_COPY_ID" val="17"/>
  <p:tag name="KSO_WM_BEAUTIFY_FLAG" val=""/>
</p:tagLst>
</file>

<file path=ppt/tags/tag112.xml><?xml version="1.0" encoding="utf-8"?>
<p:tagLst xmlns:p="http://schemas.openxmlformats.org/presentationml/2006/main">
  <p:tag name="KSO_WM_FULL_TEXT_BEAUTIFY_COPY_ID" val="19499"/>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1020_1*i*5"/>
  <p:tag name="KSO_WM_TEMPLATE_CATEGORY" val="diagram"/>
  <p:tag name="KSO_WM_TEMPLATE_INDEX" val="20211020"/>
  <p:tag name="KSO_WM_UNIT_LAYERLEVEL" val="1"/>
  <p:tag name="KSO_WM_TAG_VERSION" val="1.0"/>
  <p:tag name="KSO_WM_BEAUTIFY_FLAG" val=""/>
  <p:tag name="KSO_WM_UNIT_ADJUSTLAYOUT_ID" val="11"/>
  <p:tag name="KSO_WM_UNIT_COLOR_SCHEME_SHAPE_ID" val="11"/>
  <p:tag name="KSO_WM_UNIT_COLOR_SCHEME_PARENT_PAGE" val="0_1"/>
  <p:tag name="KSO_WM_UNIT_DECOLORIZATION" val="1"/>
  <p:tag name="KSO_WM_UNIT_BLOCK" val="0"/>
  <p:tag name="KSO_WM_UNIT_SM_LIMIT_TYPE" val="3"/>
  <p:tag name="KSO_WM_UNIT_DEC_AREA_ID" val="5481a6d09aff4f01b03e41fdb1eb6740"/>
  <p:tag name="KSO_WM_UNIT_DECORATE_INFO" val="{&quot;DecorateInfoH&quot;:{&quot;IsAbs&quot;:true},&quot;DecorateInfoW&quot;:{&quot;IsAbs&quot;:false},&quot;DecorateInfoX&quot;:{&quot;IsAbs&quot;:true,&quot;Pos&quot;:1},&quot;DecorateInfoY&quot;:{&quot;IsAbs&quot;:true,&quot;Pos&quot;:2},&quot;ReferentInfo&quot;:{&quot;Id&quot;:&quot;15801e24ea0a49999821a31c4ea2c981&quot;,&quot;X&quot;:{&quot;Pos&quot;:1},&quot;Y&quot;:{&quot;Pos&quot;:2}},&quot;whChangeMode&quot;:0}"/>
  <p:tag name="KSO_WM_CHIP_GROUPID" val="5ef31f54c6295c63c1a2e06e"/>
  <p:tag name="KSO_WM_CHIP_XID" val="5ef31f54c6295c63c1a2e06f"/>
  <p:tag name="KSO_WM_UNIT_LINE_FORE_SCHEMECOLOR_INDEX_BRIGHTNESS" val="-0.25"/>
  <p:tag name="KSO_WM_UNIT_LINE_FORE_SCHEMECOLOR_INDEX" val="14"/>
  <p:tag name="KSO_WM_UNIT_LINE_FILL_TYPE" val="2"/>
  <p:tag name="KSO_WM_TEMPLATE_ASSEMBLE_XID" val="5fd0b18b1fa9d42129dd33e7"/>
  <p:tag name="KSO_WM_TEMPLATE_ASSEMBLE_GROUPID" val="5fd0b18b1fa9d42129dd33e7"/>
  <p:tag name="KSO_WM_FULL_TEXT_BEAUTIFY_COPY_ID" val="14"/>
</p:tagLst>
</file>

<file path=ppt/tags/tag121.xml><?xml version="1.0" encoding="utf-8"?>
<p:tagLst xmlns:p="http://schemas.openxmlformats.org/presentationml/2006/main">
  <p:tag name="KSO_WM_FULL_TEXT_BEAUTIFY_COPY_ID" val="14350"/>
  <p:tag name="KSO_WM_BEAUTIFY_FLAG" val=""/>
</p:tagLst>
</file>

<file path=ppt/tags/tag122.xml><?xml version="1.0" encoding="utf-8"?>
<p:tagLst xmlns:p="http://schemas.openxmlformats.org/presentationml/2006/main">
  <p:tag name="KSO_WM_BEAUTIFY_FLAG" val="#wm#"/>
  <p:tag name="KSO_WM_TEMPLATE_CATEGORY" val="diagram"/>
  <p:tag name="KSO_WM_TEMPLATE_INDEX" val="20211020"/>
</p:tagLst>
</file>

<file path=ppt/tags/tag123.xml><?xml version="1.0" encoding="utf-8"?>
<p:tagLst xmlns:p="http://schemas.openxmlformats.org/presentationml/2006/main">
  <p:tag name="KSO_WM_FULL_TEXT_BEAUTIFY_COPY_ID" val="51"/>
</p:tagLst>
</file>

<file path=ppt/tags/tag124.xml><?xml version="1.0" encoding="utf-8"?>
<p:tagLst xmlns:p="http://schemas.openxmlformats.org/presentationml/2006/main">
  <p:tag name="KSO_WM_FULL_TEXT_BEAUTIFY_COPY_ID" val="20489"/>
</p:tagLst>
</file>

<file path=ppt/tags/tag125.xml><?xml version="1.0" encoding="utf-8"?>
<p:tagLst xmlns:p="http://schemas.openxmlformats.org/presentationml/2006/main">
  <p:tag name="KSO_WM_FULL_TEXT_BEAUTIFY_COPY_ID" val="20490"/>
</p:tagLst>
</file>

<file path=ppt/tags/tag126.xml><?xml version="1.0" encoding="utf-8"?>
<p:tagLst xmlns:p="http://schemas.openxmlformats.org/presentationml/2006/main">
  <p:tag name="KSO_WM_FULL_TEXT_BEAUTIFY_COPY_ID" val="20491"/>
</p:tagLst>
</file>

<file path=ppt/tags/tag127.xml><?xml version="1.0" encoding="utf-8"?>
<p:tagLst xmlns:p="http://schemas.openxmlformats.org/presentationml/2006/main">
  <p:tag name="KSO_WM_FULL_TEXT_BEAUTIFY_COPY_ID" val="20492"/>
</p:tagLst>
</file>

<file path=ppt/tags/tag128.xml><?xml version="1.0" encoding="utf-8"?>
<p:tagLst xmlns:p="http://schemas.openxmlformats.org/presentationml/2006/main">
  <p:tag name="KSO_WM_FULL_TEXT_BEAUTIFY_COPY_ID" val="20493"/>
</p:tagLst>
</file>

<file path=ppt/tags/tag129.xml><?xml version="1.0" encoding="utf-8"?>
<p:tagLst xmlns:p="http://schemas.openxmlformats.org/presentationml/2006/main">
  <p:tag name="KSO_WM_FULL_TEXT_BEAUTIFY_COPY_ID" val="20494"/>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FULL_TEXT_BEAUTIFY_COPY_ID" val="20495"/>
</p:tagLst>
</file>

<file path=ppt/tags/tag131.xml><?xml version="1.0" encoding="utf-8"?>
<p:tagLst xmlns:p="http://schemas.openxmlformats.org/presentationml/2006/main">
  <p:tag name="KSO_WM_FULL_TEXT_BEAUTIFY_COPY_ID" val="20496"/>
</p:tagLst>
</file>

<file path=ppt/tags/tag132.xml><?xml version="1.0" encoding="utf-8"?>
<p:tagLst xmlns:p="http://schemas.openxmlformats.org/presentationml/2006/main">
  <p:tag name="KSO_WM_FULL_TEXT_BEAUTIFY_COPY_ID" val="20497"/>
</p:tagLst>
</file>

<file path=ppt/tags/tag133.xml><?xml version="1.0" encoding="utf-8"?>
<p:tagLst xmlns:p="http://schemas.openxmlformats.org/presentationml/2006/main">
  <p:tag name="KSO_WM_FULL_TEXT_BEAUTIFY_COPY_ID" val="20498"/>
</p:tagLst>
</file>

<file path=ppt/tags/tag134.xml><?xml version="1.0" encoding="utf-8"?>
<p:tagLst xmlns:p="http://schemas.openxmlformats.org/presentationml/2006/main">
  <p:tag name="KSO_WM_FULL_TEXT_BEAUTIFY_COPY_ID" val="20499"/>
</p:tagLst>
</file>

<file path=ppt/tags/tag135.xml><?xml version="1.0" encoding="utf-8"?>
<p:tagLst xmlns:p="http://schemas.openxmlformats.org/presentationml/2006/main">
  <p:tag name="KSO_WM_FULL_TEXT_BEAUTIFY_COPY_ID" val="20500"/>
</p:tagLst>
</file>

<file path=ppt/tags/tag136.xml><?xml version="1.0" encoding="utf-8"?>
<p:tagLst xmlns:p="http://schemas.openxmlformats.org/presentationml/2006/main">
  <p:tag name="KSO_WM_FULL_TEXT_BEAUTIFY_COPY_ID" val="20501"/>
</p:tagLst>
</file>

<file path=ppt/tags/tag137.xml><?xml version="1.0" encoding="utf-8"?>
<p:tagLst xmlns:p="http://schemas.openxmlformats.org/presentationml/2006/main">
  <p:tag name="KSO_WM_FULL_TEXT_BEAUTIFY_COPY_ID" val="20502"/>
</p:tagLst>
</file>

<file path=ppt/tags/tag138.xml><?xml version="1.0" encoding="utf-8"?>
<p:tagLst xmlns:p="http://schemas.openxmlformats.org/presentationml/2006/main">
  <p:tag name="KSO_WM_FULL_TEXT_BEAUTIFY_COPY_ID" val="33"/>
</p:tagLst>
</file>

<file path=ppt/tags/tag139.xml><?xml version="1.0" encoding="utf-8"?>
<p:tagLst xmlns:p="http://schemas.openxmlformats.org/presentationml/2006/main">
  <p:tag name="KSO_WM_FULL_TEXT_BEAUTIFY_COPY_ID" val="34"/>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FULL_TEXT_BEAUTIFY_COPY_ID" val="40"/>
</p:tagLst>
</file>

<file path=ppt/tags/tag141.xml><?xml version="1.0" encoding="utf-8"?>
<p:tagLst xmlns:p="http://schemas.openxmlformats.org/presentationml/2006/main">
  <p:tag name="KSO_WM_FULL_TEXT_BEAUTIFY_COPY_ID" val="41"/>
</p:tagLst>
</file>

<file path=ppt/tags/tag142.xml><?xml version="1.0" encoding="utf-8"?>
<p:tagLst xmlns:p="http://schemas.openxmlformats.org/presentationml/2006/main">
  <p:tag name="KSO_WM_FULL_TEXT_BEAUTIFY_COPY_ID" val="44"/>
</p:tagLst>
</file>

<file path=ppt/tags/tag143.xml><?xml version="1.0" encoding="utf-8"?>
<p:tagLst xmlns:p="http://schemas.openxmlformats.org/presentationml/2006/main">
  <p:tag name="KSO_WM_FULL_TEXT_BEAUTIFY_COPY_ID" val="45"/>
</p:tagLst>
</file>

<file path=ppt/tags/tag144.xml><?xml version="1.0" encoding="utf-8"?>
<p:tagLst xmlns:p="http://schemas.openxmlformats.org/presentationml/2006/main">
  <p:tag name="KSO_WM_FULL_TEXT_BEAUTIFY_COPY_ID" val="46"/>
</p:tagLst>
</file>

<file path=ppt/tags/tag145.xml><?xml version="1.0" encoding="utf-8"?>
<p:tagLst xmlns:p="http://schemas.openxmlformats.org/presentationml/2006/main">
  <p:tag name="KSO_WM_FULL_TEXT_BEAUTIFY_COPY_ID" val="47"/>
</p:tagLst>
</file>

<file path=ppt/tags/tag146.xml><?xml version="1.0" encoding="utf-8"?>
<p:tagLst xmlns:p="http://schemas.openxmlformats.org/presentationml/2006/main">
  <p:tag name="KSO_WM_FULL_TEXT_BEAUTIFY_COPY_ID" val="48"/>
</p:tagLst>
</file>

<file path=ppt/tags/tag147.xml><?xml version="1.0" encoding="utf-8"?>
<p:tagLst xmlns:p="http://schemas.openxmlformats.org/presentationml/2006/main">
  <p:tag name="KSO_WM_FULL_TEXT_BEAUTIFY_COPY_ID" val="20510"/>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FULL_TEXT_BEAUTIFY_COPY_ID" val="3"/>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wm#"/>
  <p:tag name="KSO_WM_TEMPLATE_CATEGORY" val="diagram"/>
  <p:tag name="KSO_WM_TEMPLATE_INDEX" val="20211020"/>
  <p:tag name="KSO_WM_FULL_TEXT_BEAUTIFY_COPY_ID" val="150997508"/>
</p:tagLst>
</file>

<file path=ppt/tags/tag151.xml><?xml version="1.0" encoding="utf-8"?>
<p:tagLst xmlns:p="http://schemas.openxmlformats.org/presentationml/2006/main">
  <p:tag name="KSO_WM_FULL_TEXT_BEAUTIFY_COPY_ID" val="3"/>
</p:tagLst>
</file>

<file path=ppt/tags/tag152.xml><?xml version="1.0" encoding="utf-8"?>
<p:tagLst xmlns:p="http://schemas.openxmlformats.org/presentationml/2006/main">
  <p:tag name="KSO_WM_BEAUTIFY_FLAG" val="#wm#"/>
  <p:tag name="KSO_WM_TEMPLATE_CATEGORY" val="diagram"/>
  <p:tag name="KSO_WM_TEMPLATE_INDEX" val="20211020"/>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FULL_TEXT_BEAUTIFY_COPY_ID" val="3"/>
  <p:tag name="KSO_WM_BEAUTIFY_FLAG" val=""/>
</p:tagLst>
</file>

<file path=ppt/tags/tag155.xml><?xml version="1.0" encoding="utf-8"?>
<p:tagLst xmlns:p="http://schemas.openxmlformats.org/presentationml/2006/main">
  <p:tag name="KSO_WM_BEAUTIFY_FLAG" val="#wm#"/>
  <p:tag name="KSO_WM_TEMPLATE_CATEGORY" val="diagram"/>
  <p:tag name="KSO_WM_TEMPLATE_INDEX" val="20211020"/>
</p:tagLst>
</file>

<file path=ppt/tags/tag156.xml><?xml version="1.0" encoding="utf-8"?>
<p:tagLst xmlns:p="http://schemas.openxmlformats.org/presentationml/2006/main">
  <p:tag name="KSO_WPP_MARK_KEY" val="e568af8a-c46a-40ab-9076-2f5b2875e5da"/>
  <p:tag name="COMMONDATA" val="eyJoZGlkIjoiMTJlZWUxMjUxM2M2ZTBlMWFmMjY0NjkyZWQyNzY3ZTIifQ=="/>
  <p:tag name="commondata" val="eyJoZGlkIjoiNTQwZmI4YTliYzc1OGM5MGJkYzZhODhjODY1MDE4ZjEifQ=="/>
  <p:tag name="FULLTEXTBEAUTIFYED"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4.xml><?xml version="1.0" encoding="utf-8"?>
<p:tagLst xmlns:p="http://schemas.openxmlformats.org/presentationml/2006/main">
  <p:tag name="KSO_WM_UNIT_PLACING_PICTURE_USER_VIEWPORT" val="{&quot;height&quot;:10800,&quot;width&quot;:7229}"/>
</p:tagLst>
</file>

<file path=ppt/tags/tag65.xml><?xml version="1.0" encoding="utf-8"?>
<p:tagLst xmlns:p="http://schemas.openxmlformats.org/presentationml/2006/main">
  <p:tag name="KSO_WM_FULL_TEXT_BEAUTIFY_COPY_ID" val="10"/>
</p:tagLst>
</file>

<file path=ppt/tags/tag66.xml><?xml version="1.0" encoding="utf-8"?>
<p:tagLst xmlns:p="http://schemas.openxmlformats.org/presentationml/2006/main">
  <p:tag name="KSO_WM_FULL_TEXT_BEAUTIFY_COPY_ID" val="10"/>
</p:tagLst>
</file>

<file path=ppt/tags/tag67.xml><?xml version="1.0" encoding="utf-8"?>
<p:tagLst xmlns:p="http://schemas.openxmlformats.org/presentationml/2006/main">
  <p:tag name="MH" val="20160830110146"/>
  <p:tag name="MH_LIBRARY" val="CONTENTS"/>
  <p:tag name="MH_TYPE" val="OTHERS"/>
  <p:tag name="ID" val="553512"/>
</p:tagLst>
</file>

<file path=ppt/tags/tag68.xml><?xml version="1.0" encoding="utf-8"?>
<p:tagLst xmlns:p="http://schemas.openxmlformats.org/presentationml/2006/main">
  <p:tag name="MH" val="20160830110146"/>
  <p:tag name="MH_LIBRARY" val="CONTENTS"/>
  <p:tag name="MH_TYPE" val="OTHERS"/>
  <p:tag name="ID" val="553512"/>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wm#"/>
  <p:tag name="KSO_WM_TEMPLATE_CATEGORY" val="diagram"/>
  <p:tag name="KSO_WM_TEMPLATE_INDEX" val="20211020"/>
</p:tagLst>
</file>

<file path=ppt/tags/tag75.xml><?xml version="1.0" encoding="utf-8"?>
<p:tagLst xmlns:p="http://schemas.openxmlformats.org/presentationml/2006/main">
  <p:tag name="KSO_WM_FULL_TEXT_BEAUTIFY_COPY_ID" val="3"/>
</p:tagLst>
</file>

<file path=ppt/tags/tag76.xml><?xml version="1.0" encoding="utf-8"?>
<p:tagLst xmlns:p="http://schemas.openxmlformats.org/presentationml/2006/main">
  <p:tag name="KSO_WM_BEAUTIFY_FLAG" val="#wm#"/>
  <p:tag name="KSO_WM_TEMPLATE_CATEGORY" val="diagram"/>
  <p:tag name="KSO_WM_TEMPLATE_INDEX" val="20211020"/>
</p:tagLst>
</file>

<file path=ppt/tags/tag77.xml><?xml version="1.0" encoding="utf-8"?>
<p:tagLst xmlns:p="http://schemas.openxmlformats.org/presentationml/2006/main">
  <p:tag name="KSO_WM_FULL_TEXT_BEAUTIFY_COPY_ID" val="3"/>
</p:tagLst>
</file>

<file path=ppt/tags/tag78.xml><?xml version="1.0" encoding="utf-8"?>
<p:tagLst xmlns:p="http://schemas.openxmlformats.org/presentationml/2006/main">
  <p:tag name="KSO_WM_FULL_TEXT_BEAUTIFY_COPY_ID" val="10"/>
</p:tagLst>
</file>

<file path=ppt/tags/tag79.xml><?xml version="1.0" encoding="utf-8"?>
<p:tagLst xmlns:p="http://schemas.openxmlformats.org/presentationml/2006/main">
  <p:tag name="KSO_WM_BEAUTIFY_FLAG" val="#wm#"/>
  <p:tag name="KSO_WM_TEMPLATE_CATEGORY" val="diagram"/>
  <p:tag name="KSO_WM_TEMPLATE_INDEX" val="20211020"/>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FULL_TEXT_BEAUTIFY_COPY_ID" val="3"/>
</p:tagLst>
</file>

<file path=ppt/tags/tag81.xml><?xml version="1.0" encoding="utf-8"?>
<p:tagLst xmlns:p="http://schemas.openxmlformats.org/presentationml/2006/main">
  <p:tag name="KSO_WM_BEAUTIFY_FLAG" val="#wm#"/>
  <p:tag name="KSO_WM_TEMPLATE_CATEGORY" val="diagram"/>
  <p:tag name="KSO_WM_TEMPLATE_INDEX" val="20211020"/>
</p:tagLst>
</file>

<file path=ppt/tags/tag82.xml><?xml version="1.0" encoding="utf-8"?>
<p:tagLst xmlns:p="http://schemas.openxmlformats.org/presentationml/2006/main">
  <p:tag name="KSO_WM_FULL_TEXT_BEAUTIFY_COPY_ID" val="3"/>
</p:tagLst>
</file>

<file path=ppt/tags/tag83.xml><?xml version="1.0" encoding="utf-8"?>
<p:tagLst xmlns:p="http://schemas.openxmlformats.org/presentationml/2006/main">
  <p:tag name="KSO_WM_BEAUTIFY_FLAG" val="#wm#"/>
  <p:tag name="KSO_WM_TEMPLATE_CATEGORY" val="diagram"/>
  <p:tag name="KSO_WM_TEMPLATE_INDEX" val="20211020"/>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FULL_TEXT_BEAUTIFY_COPY_ID" val="3"/>
  <p:tag name="KSO_WM_BEAUTIFY_FLAG" val=""/>
</p:tagLst>
</file>

<file path=ppt/tags/tag86.xml><?xml version="1.0" encoding="utf-8"?>
<p:tagLst xmlns:p="http://schemas.openxmlformats.org/presentationml/2006/main">
  <p:tag name="KSO_WM_UNIT_TABLE_BEAUTIFY" val="smartTable{c18393ff-f095-4c6c-bac3-aa1769bd507a}"/>
</p:tagLst>
</file>

<file path=ppt/tags/tag87.xml><?xml version="1.0" encoding="utf-8"?>
<p:tagLst xmlns:p="http://schemas.openxmlformats.org/presentationml/2006/main">
  <p:tag name="KSO_WM_BEAUTIFY_FLAG" val="#wm#"/>
  <p:tag name="KSO_WM_TEMPLATE_CATEGORY" val="diagram"/>
  <p:tag name="KSO_WM_TEMPLATE_INDEX" val="20211020"/>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FULL_TEXT_BEAUTIFY_COPY_ID" val="3"/>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TABLE_ENDDRAG_ORIGIN_RECT" val="601*406"/>
  <p:tag name="TABLE_ENDDRAG_RECT" val="131*109*601*406"/>
</p:tagLst>
</file>

<file path=ppt/tags/tag91.xml><?xml version="1.0" encoding="utf-8"?>
<p:tagLst xmlns:p="http://schemas.openxmlformats.org/presentationml/2006/main">
  <p:tag name="KSO_WM_BEAUTIFY_FLAG" val="#wm#"/>
  <p:tag name="KSO_WM_TEMPLATE_CATEGORY" val="diagram"/>
  <p:tag name="KSO_WM_TEMPLATE_INDEX" val="20211020"/>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FULL_TEXT_BEAUTIFY_COPY_ID" val="3"/>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1020_1*i*5"/>
  <p:tag name="KSO_WM_TEMPLATE_CATEGORY" val="diagram"/>
  <p:tag name="KSO_WM_TEMPLATE_INDEX" val="20211020"/>
  <p:tag name="KSO_WM_UNIT_LAYERLEVEL" val="1"/>
  <p:tag name="KSO_WM_TAG_VERSION" val="1.0"/>
  <p:tag name="KSO_WM_BEAUTIFY_FLAG" val=""/>
  <p:tag name="KSO_WM_UNIT_ADJUSTLAYOUT_ID" val="11"/>
  <p:tag name="KSO_WM_UNIT_COLOR_SCHEME_SHAPE_ID" val="11"/>
  <p:tag name="KSO_WM_UNIT_COLOR_SCHEME_PARENT_PAGE" val="0_1"/>
  <p:tag name="KSO_WM_UNIT_DECOLORIZATION" val="1"/>
  <p:tag name="KSO_WM_UNIT_BLOCK" val="0"/>
  <p:tag name="KSO_WM_UNIT_SM_LIMIT_TYPE" val="3"/>
  <p:tag name="KSO_WM_UNIT_DEC_AREA_ID" val="5481a6d09aff4f01b03e41fdb1eb6740"/>
  <p:tag name="KSO_WM_UNIT_DECORATE_INFO" val="{&quot;DecorateInfoH&quot;:{&quot;IsAbs&quot;:true},&quot;DecorateInfoW&quot;:{&quot;IsAbs&quot;:false},&quot;DecorateInfoX&quot;:{&quot;IsAbs&quot;:true,&quot;Pos&quot;:1},&quot;DecorateInfoY&quot;:{&quot;IsAbs&quot;:true,&quot;Pos&quot;:2},&quot;ReferentInfo&quot;:{&quot;Id&quot;:&quot;15801e24ea0a49999821a31c4ea2c981&quot;,&quot;X&quot;:{&quot;Pos&quot;:1},&quot;Y&quot;:{&quot;Pos&quot;:2}},&quot;whChangeMode&quot;:0}"/>
  <p:tag name="KSO_WM_CHIP_GROUPID" val="5ef31f54c6295c63c1a2e06e"/>
  <p:tag name="KSO_WM_CHIP_XID" val="5ef31f54c6295c63c1a2e06f"/>
  <p:tag name="KSO_WM_UNIT_LINE_FORE_SCHEMECOLOR_INDEX_BRIGHTNESS" val="-0.25"/>
  <p:tag name="KSO_WM_UNIT_LINE_FORE_SCHEMECOLOR_INDEX" val="14"/>
  <p:tag name="KSO_WM_UNIT_LINE_FILL_TYPE" val="2"/>
  <p:tag name="KSO_WM_TEMPLATE_ASSEMBLE_XID" val="5fd0b18b1fa9d42129dd33e7"/>
  <p:tag name="KSO_WM_TEMPLATE_ASSEMBLE_GROUPID" val="5fd0b18b1fa9d42129dd33e7"/>
  <p:tag name="KSO_WM_FULL_TEXT_BEAUTIFY_COPY_ID" val="14"/>
</p:tagLst>
</file>

<file path=ppt/tags/tag96.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diagram20211020_1*a*1"/>
  <p:tag name="KSO_WM_TEMPLATE_CATEGORY" val="diagram"/>
  <p:tag name="KSO_WM_TEMPLATE_INDEX" val="20211020"/>
  <p:tag name="KSO_WM_UNIT_LAYERLEVEL" val="1"/>
  <p:tag name="KSO_WM_TAG_VERSION" val="1.0"/>
  <p:tag name="KSO_WM_BEAUTIFY_FLAG" val=""/>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15801e24ea0a49999821a31c4ea2c98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2d816f8b72d449e2b780663ff18743bc"/>
  <p:tag name="KSO_WM_UNIT_SUPPORT_BIG_FONT" val="1"/>
  <p:tag name="KSO_WM_UNIT_TEXT_FILL_FORE_SCHEMECOLOR_INDEX_BRIGHTNESS" val="0"/>
  <p:tag name="KSO_WM_UNIT_TEXT_FILL_FORE_SCHEMECOLOR_INDEX" val="13"/>
  <p:tag name="KSO_WM_UNIT_TEXT_FILL_TYPE" val="1"/>
  <p:tag name="KSO_WM_TEMPLATE_ASSEMBLE_XID" val="5fd0b18b1fa9d42129dd33e7"/>
  <p:tag name="KSO_WM_TEMPLATE_ASSEMBLE_GROUPID" val="5fd0b18b1fa9d42129dd33e7"/>
  <p:tag name="KSO_WM_FULL_TEXT_BEAUTIFY_COPY_ID" val="3"/>
</p:tagLst>
</file>

<file path=ppt/tags/tag97.xml><?xml version="1.0" encoding="utf-8"?>
<p:tagLst xmlns:p="http://schemas.openxmlformats.org/presentationml/2006/main">
  <p:tag name="KSO_WM_FULL_TEXT_BEAUTIFY_COPY_ID" val="16"/>
  <p:tag name="KSO_WM_BEAUTIFY_FLAG" val=""/>
</p:tagLst>
</file>

<file path=ppt/tags/tag98.xml><?xml version="1.0" encoding="utf-8"?>
<p:tagLst xmlns:p="http://schemas.openxmlformats.org/presentationml/2006/main">
  <p:tag name="KSO_WM_FULL_TEXT_BEAUTIFY_COPY_ID" val="17"/>
  <p:tag name="KSO_WM_BEAUTIFY_FLAG" val=""/>
</p:tagLst>
</file>

<file path=ppt/tags/tag99.xml><?xml version="1.0" encoding="utf-8"?>
<p:tagLst xmlns:p="http://schemas.openxmlformats.org/presentationml/2006/main">
  <p:tag name="KSO_WM_FULL_TEXT_BEAUTIFY_COPY_ID" val="19498"/>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2098</Words>
  <Application>WPS 演示</Application>
  <PresentationFormat>宽屏</PresentationFormat>
  <Paragraphs>399</Paragraphs>
  <Slides>13</Slides>
  <Notes>11</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13</vt:i4>
      </vt:variant>
    </vt:vector>
  </HeadingPairs>
  <TitlesOfParts>
    <vt:vector size="33" baseType="lpstr">
      <vt:lpstr>Arial</vt:lpstr>
      <vt:lpstr>宋体</vt:lpstr>
      <vt:lpstr>Wingdings</vt:lpstr>
      <vt:lpstr>思源黑体</vt:lpstr>
      <vt:lpstr>黑体</vt:lpstr>
      <vt:lpstr>微软雅黑</vt:lpstr>
      <vt:lpstr>Wingdings</vt:lpstr>
      <vt:lpstr>阿里巴巴普惠体 Heavy</vt:lpstr>
      <vt:lpstr>DINCond-Medium</vt:lpstr>
      <vt:lpstr>Euphorigenic</vt:lpstr>
      <vt:lpstr>阿里巴巴普惠体 R</vt:lpstr>
      <vt:lpstr>思源黑体 CN Normal</vt:lpstr>
      <vt:lpstr>Franklin Gothic Book</vt:lpstr>
      <vt:lpstr>隶书</vt:lpstr>
      <vt:lpstr>Arial Unicode MS</vt:lpstr>
      <vt:lpstr>Franklin Gothic Medium</vt:lpstr>
      <vt:lpstr>Calibri</vt:lpstr>
      <vt:lpstr>Malgun Gothic</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Administrater</dc:creator>
  <cp:lastModifiedBy>博视源企划｜郑百思</cp:lastModifiedBy>
  <cp:revision>164</cp:revision>
  <dcterms:created xsi:type="dcterms:W3CDTF">2019-11-19T13:27:00Z</dcterms:created>
  <dcterms:modified xsi:type="dcterms:W3CDTF">2024-03-22T07:42:25Z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2052-12.1.0.16388</vt:lpwstr>
  </property>
  <property fmtid="{D5CDD505-2E9C-101B-9397-08002B2CF9AE}" pid="3" name="ICV">
    <vt:lpwstr>040FDB3AEEBD4D4E88F9F20B4F4C7AAD_12</vt:lpwstr>
  </property>
</Properties>
</file>