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5"/>
  </p:handoutMasterIdLst>
  <p:sldIdLst>
    <p:sldId id="312" r:id="rId3"/>
    <p:sldId id="308" r:id="rId5"/>
    <p:sldId id="327" r:id="rId6"/>
    <p:sldId id="326" r:id="rId7"/>
    <p:sldId id="337" r:id="rId8"/>
    <p:sldId id="372" r:id="rId9"/>
    <p:sldId id="330" r:id="rId10"/>
    <p:sldId id="328" r:id="rId11"/>
    <p:sldId id="363" r:id="rId12"/>
    <p:sldId id="388" r:id="rId13"/>
    <p:sldId id="389" r:id="rId14"/>
    <p:sldId id="391" r:id="rId15"/>
    <p:sldId id="390" r:id="rId16"/>
    <p:sldId id="350" r:id="rId17"/>
    <p:sldId id="351" r:id="rId18"/>
    <p:sldId id="353" r:id="rId19"/>
    <p:sldId id="331" r:id="rId20"/>
    <p:sldId id="392" r:id="rId21"/>
    <p:sldId id="394" r:id="rId22"/>
    <p:sldId id="395" r:id="rId23"/>
    <p:sldId id="303" r:id="rId24"/>
  </p:sldIdLst>
  <p:sldSz cx="14039850" cy="8999855"/>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62" userDrawn="1">
          <p15:clr>
            <a:srgbClr val="A4A3A4"/>
          </p15:clr>
        </p15:guide>
        <p15:guide id="2" pos="44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671F"/>
    <a:srgbClr val="FFFFFF"/>
    <a:srgbClr val="FAFAFA"/>
    <a:srgbClr val="DCDCDC"/>
    <a:srgbClr val="F0F0F0"/>
    <a:srgbClr val="E6E6E6"/>
    <a:srgbClr val="C8C8C8"/>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862"/>
        <p:guide pos="446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86.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021842" y="1143000"/>
            <a:ext cx="4814316"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22350" y="1143000"/>
            <a:ext cx="4813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22350" y="1143000"/>
            <a:ext cx="4813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22350" y="1143000"/>
            <a:ext cx="4813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771439" y="3396749"/>
            <a:ext cx="12497490" cy="1180028"/>
          </a:xfrm>
        </p:spPr>
        <p:txBody>
          <a:bodyPr lIns="101600" tIns="38100" rIns="25400" bIns="38100" anchor="t" anchorCtr="0">
            <a:noAutofit/>
          </a:bodyPr>
          <a:lstStyle>
            <a:lvl1pPr algn="ctr">
              <a:defRPr sz="7085"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771439" y="4680076"/>
            <a:ext cx="12497490" cy="1248031"/>
          </a:xfrm>
        </p:spPr>
        <p:txBody>
          <a:bodyPr lIns="101600" tIns="38100" rIns="76200" bIns="38100">
            <a:noAutofit/>
          </a:bodyPr>
          <a:lstStyle>
            <a:lvl1pPr marL="0" indent="0" algn="ctr" eaLnBrk="1" fontAlgn="auto" latinLnBrk="0" hangingPunct="1">
              <a:lnSpc>
                <a:spcPct val="100000"/>
              </a:lnSpc>
              <a:buNone/>
              <a:defRPr sz="3150" u="none" strike="noStrike" kern="1200" cap="none" spc="200" normalizeH="0" baseline="0">
                <a:solidFill>
                  <a:schemeClr val="tx1"/>
                </a:solidFill>
                <a:uFillTx/>
              </a:defRPr>
            </a:lvl1pPr>
            <a:lvl2pPr marL="600075" indent="0" algn="ctr">
              <a:buNone/>
              <a:defRPr sz="2625"/>
            </a:lvl2pPr>
            <a:lvl3pPr marL="1200150" indent="0" algn="ctr">
              <a:buNone/>
              <a:defRPr sz="2360"/>
            </a:lvl3pPr>
            <a:lvl4pPr marL="1800225" indent="0" algn="ctr">
              <a:buNone/>
              <a:defRPr sz="2100"/>
            </a:lvl4pPr>
            <a:lvl5pPr marL="2400300" indent="0" algn="ctr">
              <a:buNone/>
              <a:defRPr sz="2100"/>
            </a:lvl5pPr>
            <a:lvl6pPr marL="2999740" indent="0" algn="ctr">
              <a:buNone/>
              <a:defRPr sz="2100"/>
            </a:lvl6pPr>
            <a:lvl7pPr marL="3599815" indent="0" algn="ctr">
              <a:buNone/>
              <a:defRPr sz="2100"/>
            </a:lvl7pPr>
            <a:lvl8pPr marL="4199890" indent="0" algn="ctr">
              <a:buNone/>
              <a:defRPr sz="2100"/>
            </a:lvl8pPr>
            <a:lvl9pPr marL="4799965" indent="0" algn="ctr">
              <a:buNone/>
              <a:defRPr sz="21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771495" y="1250031"/>
            <a:ext cx="12497490" cy="661428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771439" y="3396749"/>
            <a:ext cx="12497490" cy="1180028"/>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7085"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771439" y="566938"/>
            <a:ext cx="12497490" cy="850407"/>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675"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771439" y="1700815"/>
            <a:ext cx="12497490" cy="6616058"/>
          </a:xfrm>
        </p:spPr>
        <p:txBody>
          <a:bodyPr vert="horz" lIns="101600" tIns="0" rIns="82550" bIns="0" rtlCol="0">
            <a:noAutofit/>
          </a:bodyPr>
          <a:lstStyle>
            <a:lvl1pPr marL="299720" marR="0" lvl="0" indent="-29972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899795" marR="0" lvl="1" indent="-29972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499870" marR="0" lvl="2" indent="-29972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2099945" marR="0" lvl="3" indent="-29972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700020" marR="0" lvl="4" indent="-29972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771495" y="4998414"/>
            <a:ext cx="12497490" cy="820020"/>
          </a:xfrm>
        </p:spPr>
        <p:txBody>
          <a:bodyPr lIns="101600" tIns="38100" rIns="63500" bIns="38100" anchor="t" anchorCtr="0">
            <a:noAutofit/>
          </a:bodyPr>
          <a:lstStyle>
            <a:lvl1pPr>
              <a:defRPr sz="4725"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771489" y="5920929"/>
            <a:ext cx="12497490" cy="1414701"/>
          </a:xfrm>
        </p:spPr>
        <p:txBody>
          <a:bodyPr lIns="101600" tIns="38100" rIns="76200" bIns="38100">
            <a:noAutofit/>
          </a:bodyPr>
          <a:lstStyle>
            <a:lvl1pPr marL="0" indent="0" eaLnBrk="1" fontAlgn="auto" latinLnBrk="0" hangingPunct="1">
              <a:buNone/>
              <a:defRPr kumimoji="0" lang="zh-CN" altLang="en-US" sz="2100" b="0" i="0" u="none" strike="noStrike" kern="1200" cap="none" spc="150" normalizeH="0" baseline="0" noProof="1">
                <a:solidFill>
                  <a:schemeClr val="tx1"/>
                </a:solidFill>
                <a:uFillTx/>
                <a:latin typeface="+mn-lt"/>
                <a:ea typeface="+mn-ea"/>
                <a:cs typeface="+mn-cs"/>
                <a:sym typeface="+mn-ea"/>
              </a:defRPr>
            </a:lvl1pPr>
            <a:lvl2pPr marL="600075" indent="0">
              <a:buNone/>
              <a:defRPr sz="2625">
                <a:solidFill>
                  <a:schemeClr val="tx1">
                    <a:tint val="75000"/>
                  </a:schemeClr>
                </a:solidFill>
              </a:defRPr>
            </a:lvl2pPr>
            <a:lvl3pPr marL="1200150" indent="0">
              <a:buNone/>
              <a:defRPr sz="2360">
                <a:solidFill>
                  <a:schemeClr val="tx1">
                    <a:tint val="75000"/>
                  </a:schemeClr>
                </a:solidFill>
              </a:defRPr>
            </a:lvl3pPr>
            <a:lvl4pPr marL="1800225" indent="0">
              <a:buNone/>
              <a:defRPr sz="2100">
                <a:solidFill>
                  <a:schemeClr val="tx1">
                    <a:tint val="75000"/>
                  </a:schemeClr>
                </a:solidFill>
              </a:defRPr>
            </a:lvl4pPr>
            <a:lvl5pPr marL="2400300" indent="0">
              <a:buNone/>
              <a:defRPr sz="2100">
                <a:solidFill>
                  <a:schemeClr val="tx1">
                    <a:tint val="75000"/>
                  </a:schemeClr>
                </a:solidFill>
              </a:defRPr>
            </a:lvl5pPr>
            <a:lvl6pPr marL="2999740" indent="0">
              <a:buNone/>
              <a:defRPr sz="2100">
                <a:solidFill>
                  <a:schemeClr val="tx1">
                    <a:tint val="75000"/>
                  </a:schemeClr>
                </a:solidFill>
              </a:defRPr>
            </a:lvl6pPr>
            <a:lvl7pPr marL="3599815" indent="0">
              <a:buNone/>
              <a:defRPr sz="2100">
                <a:solidFill>
                  <a:schemeClr val="tx1">
                    <a:tint val="75000"/>
                  </a:schemeClr>
                </a:solidFill>
              </a:defRPr>
            </a:lvl7pPr>
            <a:lvl8pPr marL="4199890" indent="0">
              <a:buNone/>
              <a:defRPr sz="2100">
                <a:solidFill>
                  <a:schemeClr val="tx1">
                    <a:tint val="75000"/>
                  </a:schemeClr>
                </a:solidFill>
              </a:defRPr>
            </a:lvl8pPr>
            <a:lvl9pPr marL="4799965" indent="0">
              <a:buNone/>
              <a:defRPr sz="21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771439" y="566938"/>
            <a:ext cx="12497490" cy="850407"/>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3675"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771495" y="1700815"/>
            <a:ext cx="6084208" cy="6614280"/>
          </a:xfrm>
        </p:spPr>
        <p:txBody>
          <a:bodyPr vert="horz" lIns="101600" tIns="0" rIns="82550" bIns="0" rtlCol="0">
            <a:noAutofit/>
          </a:bodyPr>
          <a:lstStyle>
            <a:lvl1pPr marL="299720" marR="0" lvl="0" indent="-29972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899795" marR="0" lvl="1" indent="-29972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499870" marR="0" lvl="2" indent="-29972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2099945" marR="0" lvl="3" indent="-29972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700020" marR="0" lvl="4" indent="-29972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7184722" y="1700815"/>
            <a:ext cx="6084208" cy="6614280"/>
          </a:xfrm>
        </p:spPr>
        <p:txBody>
          <a:bodyPr>
            <a:noAutofit/>
          </a:bodyPr>
          <a:lstStyle>
            <a:lvl1pPr>
              <a:defRPr sz="2100">
                <a:solidFill>
                  <a:schemeClr val="tx1">
                    <a:lumMod val="75000"/>
                    <a:lumOff val="25000"/>
                  </a:schemeClr>
                </a:solidFill>
              </a:defRPr>
            </a:lvl1pPr>
            <a:lvl2pPr>
              <a:defRPr sz="2100">
                <a:solidFill>
                  <a:schemeClr val="tx1">
                    <a:lumMod val="75000"/>
                    <a:lumOff val="25000"/>
                  </a:schemeClr>
                </a:solidFill>
              </a:defRPr>
            </a:lvl2pPr>
            <a:lvl3pPr>
              <a:defRPr sz="2100">
                <a:solidFill>
                  <a:schemeClr val="tx1">
                    <a:lumMod val="75000"/>
                    <a:lumOff val="25000"/>
                  </a:schemeClr>
                </a:solidFill>
              </a:defRPr>
            </a:lvl3pPr>
            <a:lvl4pPr>
              <a:defRPr sz="2100">
                <a:solidFill>
                  <a:schemeClr val="tx1">
                    <a:lumMod val="75000"/>
                    <a:lumOff val="25000"/>
                  </a:schemeClr>
                </a:solidFill>
              </a:defRPr>
            </a:lvl4pPr>
            <a:lvl5pPr>
              <a:defRPr sz="21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771439" y="566938"/>
            <a:ext cx="12497490" cy="850407"/>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3675"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771495" y="1700815"/>
            <a:ext cx="6084208" cy="500012"/>
          </a:xfrm>
        </p:spPr>
        <p:txBody>
          <a:bodyPr lIns="101600" tIns="38100" rIns="76200" bIns="38100" anchor="t" anchorCtr="0">
            <a:noAutofit/>
          </a:bodyPr>
          <a:lstStyle>
            <a:lvl1pPr marL="0" indent="0" eaLnBrk="1" fontAlgn="auto" latinLnBrk="0" hangingPunct="1">
              <a:lnSpc>
                <a:spcPct val="100000"/>
              </a:lnSpc>
              <a:spcAft>
                <a:spcPts val="0"/>
              </a:spcAft>
              <a:buNone/>
              <a:defRPr sz="2625" b="1" u="none" strike="noStrike" kern="1200" cap="none" spc="200" normalizeH="0" baseline="0">
                <a:solidFill>
                  <a:schemeClr val="tx1"/>
                </a:solidFill>
                <a:uFillTx/>
              </a:defRPr>
            </a:lvl1pPr>
            <a:lvl2pPr marL="600075" indent="0">
              <a:buNone/>
              <a:defRPr sz="2625" b="1"/>
            </a:lvl2pPr>
            <a:lvl3pPr marL="1200150" indent="0">
              <a:buNone/>
              <a:defRPr sz="2360" b="1"/>
            </a:lvl3pPr>
            <a:lvl4pPr marL="1800225" indent="0">
              <a:buNone/>
              <a:defRPr sz="2100" b="1"/>
            </a:lvl4pPr>
            <a:lvl5pPr marL="2400300" indent="0">
              <a:buNone/>
              <a:defRPr sz="2100" b="1"/>
            </a:lvl5pPr>
            <a:lvl6pPr marL="2999740" indent="0">
              <a:buNone/>
              <a:defRPr sz="2100" b="1"/>
            </a:lvl6pPr>
            <a:lvl7pPr marL="3599815" indent="0">
              <a:buNone/>
              <a:defRPr sz="2100" b="1"/>
            </a:lvl7pPr>
            <a:lvl8pPr marL="4199890" indent="0">
              <a:buNone/>
              <a:defRPr sz="2100" b="1"/>
            </a:lvl8pPr>
            <a:lvl9pPr marL="4799965" indent="0">
              <a:buNone/>
              <a:defRPr sz="21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771489" y="2347863"/>
            <a:ext cx="6084159" cy="5974157"/>
          </a:xfrm>
        </p:spPr>
        <p:txBody>
          <a:bodyPr vert="horz" lIns="101600" tIns="0" rIns="82550" bIns="0" rtlCol="0">
            <a:noAutofit/>
          </a:bodyPr>
          <a:lstStyle>
            <a:lvl1pPr marL="299720" marR="0" lvl="0" indent="-29972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899795" marR="0" lvl="1" indent="-29972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499870" marR="0" lvl="2" indent="-29972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2099945" marR="0" lvl="3" indent="-29972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700020" marR="0" lvl="4" indent="-29972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7181121" y="1700815"/>
            <a:ext cx="6084208" cy="50001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625" b="1" i="0" u="none" strike="noStrike" kern="1200" cap="none" spc="200" normalizeH="0" baseline="0" noProof="1" dirty="0">
                <a:solidFill>
                  <a:schemeClr val="tx1"/>
                </a:solidFill>
                <a:uFillTx/>
                <a:latin typeface="+mn-lt"/>
                <a:ea typeface="+mn-ea"/>
                <a:cs typeface="+mn-cs"/>
                <a:sym typeface="+mn-ea"/>
              </a:defRPr>
            </a:lvl1pPr>
            <a:lvl2pPr marL="600075" indent="0">
              <a:buNone/>
              <a:defRPr sz="2625" b="1"/>
            </a:lvl2pPr>
            <a:lvl3pPr marL="1200150" indent="0">
              <a:buNone/>
              <a:defRPr sz="2360" b="1"/>
            </a:lvl3pPr>
            <a:lvl4pPr marL="1800225" indent="0">
              <a:buNone/>
              <a:defRPr sz="2100" b="1"/>
            </a:lvl4pPr>
            <a:lvl5pPr marL="2400300" indent="0">
              <a:buNone/>
              <a:defRPr sz="2100" b="1"/>
            </a:lvl5pPr>
            <a:lvl6pPr marL="2999740" indent="0">
              <a:buNone/>
              <a:defRPr sz="2100" b="1"/>
            </a:lvl6pPr>
            <a:lvl7pPr marL="3599815" indent="0">
              <a:buNone/>
              <a:defRPr sz="2100" b="1"/>
            </a:lvl7pPr>
            <a:lvl8pPr marL="4199890" indent="0">
              <a:buNone/>
              <a:defRPr sz="2100" b="1"/>
            </a:lvl8pPr>
            <a:lvl9pPr marL="4799965" indent="0">
              <a:buNone/>
              <a:defRPr sz="21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7181121" y="2347863"/>
            <a:ext cx="6084208" cy="5974157"/>
          </a:xfrm>
        </p:spPr>
        <p:txBody>
          <a:bodyPr vert="horz" lIns="101600" tIns="0" rIns="82550" bIns="0" rtlCol="0">
            <a:noAutofit/>
          </a:bodyPr>
          <a:lstStyle>
            <a:lvl1pPr marL="299720" marR="0" lvl="0" indent="-29972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899795" marR="0" lvl="1" indent="-29972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499870" marR="0" lvl="2" indent="-29972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2099945" marR="0" lvl="3" indent="-29972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700020" marR="0" lvl="4" indent="-29972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3675"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771495" y="1700815"/>
            <a:ext cx="6084208" cy="66142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899795" marR="0" lvl="1" indent="-29972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100" b="0" i="0" u="none" strike="noStrike" kern="1200" cap="none" spc="150" normalizeH="0" baseline="0" noProof="1" dirty="0">
                <a:solidFill>
                  <a:schemeClr val="tx1"/>
                </a:solidFill>
                <a:uFillTx/>
                <a:latin typeface="+mn-lt"/>
                <a:ea typeface="+mn-ea"/>
                <a:cs typeface="+mn-cs"/>
                <a:sym typeface="+mn-ea"/>
              </a:defRPr>
            </a:lvl2pPr>
            <a:lvl3pPr marL="1499870" marR="0" lvl="2" indent="-29972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100" b="0" i="0" u="none" strike="noStrike" kern="1200" cap="none" spc="150" normalizeH="0" baseline="0" noProof="1" dirty="0">
                <a:solidFill>
                  <a:schemeClr val="tx1"/>
                </a:solidFill>
                <a:uFillTx/>
                <a:latin typeface="+mn-lt"/>
                <a:ea typeface="+mn-ea"/>
                <a:cs typeface="+mn-cs"/>
                <a:sym typeface="+mn-ea"/>
              </a:defRPr>
            </a:lvl3pPr>
            <a:lvl4pPr marL="2099945" marR="0" lvl="3" indent="-29972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100" b="0" i="0" u="none" strike="noStrike" kern="1200" cap="none" spc="150" normalizeH="0" baseline="0" noProof="1" dirty="0">
                <a:solidFill>
                  <a:schemeClr val="tx1"/>
                </a:solidFill>
                <a:uFillTx/>
                <a:latin typeface="+mn-lt"/>
                <a:ea typeface="+mn-ea"/>
                <a:cs typeface="+mn-cs"/>
                <a:sym typeface="+mn-ea"/>
              </a:defRPr>
            </a:lvl4pPr>
            <a:lvl5pPr marL="2700020" marR="0" lvl="4" indent="-29972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1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7184777" y="1700815"/>
            <a:ext cx="6084208" cy="6614280"/>
          </a:xfrm>
        </p:spPr>
        <p:txBody>
          <a:bodyPr vert="horz" lIns="101600" tIns="0" rIns="82550" bIns="0" rtlCol="0">
            <a:normAutofit/>
          </a:bodyPr>
          <a:lstStyle>
            <a:lvl1pPr marL="299720" marR="0" lvl="0" indent="-29972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1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2173772" y="1250031"/>
            <a:ext cx="1095158" cy="7072171"/>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315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771489" y="1250020"/>
            <a:ext cx="11318090" cy="7072171"/>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771439" y="566938"/>
            <a:ext cx="12497490" cy="850407"/>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771439" y="1700815"/>
            <a:ext cx="12497490" cy="661428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1013115" y="8333249"/>
            <a:ext cx="3109333" cy="415755"/>
          </a:xfrm>
          <a:prstGeom prst="rect">
            <a:avLst/>
          </a:prstGeom>
        </p:spPr>
        <p:txBody>
          <a:bodyPr vert="horz" lIns="91440" tIns="45720" rIns="91440" bIns="45720" rtlCol="0" anchor="ctr">
            <a:normAutofit/>
          </a:bodyPr>
          <a:lstStyle>
            <a:lvl1pPr algn="l">
              <a:defRPr sz="1575">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740006" y="8333249"/>
            <a:ext cx="4560356" cy="415755"/>
          </a:xfrm>
          <a:prstGeom prst="rect">
            <a:avLst/>
          </a:prstGeom>
        </p:spPr>
        <p:txBody>
          <a:bodyPr vert="horz" lIns="91440" tIns="45720" rIns="91440" bIns="45720" rtlCol="0" anchor="ctr">
            <a:normAutofit/>
          </a:bodyPr>
          <a:lstStyle>
            <a:lvl1pPr algn="ctr">
              <a:defRPr sz="1575">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9916010" y="8333249"/>
            <a:ext cx="3109333" cy="415755"/>
          </a:xfrm>
          <a:prstGeom prst="rect">
            <a:avLst/>
          </a:prstGeom>
        </p:spPr>
        <p:txBody>
          <a:bodyPr vert="horz" lIns="91440" tIns="45720" rIns="91440" bIns="45720" rtlCol="0" anchor="ctr">
            <a:normAutofit/>
          </a:bodyPr>
          <a:lstStyle>
            <a:lvl1pPr algn="r">
              <a:defRPr sz="1575">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00150" rtl="0" eaLnBrk="1" fontAlgn="auto" latinLnBrk="0" hangingPunct="1">
        <a:lnSpc>
          <a:spcPct val="100000"/>
        </a:lnSpc>
        <a:spcBef>
          <a:spcPct val="0"/>
        </a:spcBef>
        <a:buNone/>
        <a:defRPr sz="3675" b="1" u="none" strike="noStrike" kern="1200" cap="none" spc="200" normalizeH="0">
          <a:solidFill>
            <a:schemeClr val="tx1"/>
          </a:solidFill>
          <a:uFillTx/>
          <a:latin typeface="+mj-lt"/>
          <a:ea typeface="+mj-ea"/>
          <a:cs typeface="+mj-cs"/>
        </a:defRPr>
      </a:lvl1pPr>
    </p:titleStyle>
    <p:bodyStyle>
      <a:lvl1pPr marL="299720" indent="-299720" algn="l" defTabSz="1200150" rtl="0" eaLnBrk="1" fontAlgn="auto" latinLnBrk="0" hangingPunct="1">
        <a:lnSpc>
          <a:spcPct val="130000"/>
        </a:lnSpc>
        <a:spcBef>
          <a:spcPts val="0"/>
        </a:spcBef>
        <a:spcAft>
          <a:spcPts val="1000"/>
        </a:spcAft>
        <a:buFont typeface="Arial" panose="020B0604020202020204" pitchFamily="34" charset="0"/>
        <a:buChar char="•"/>
        <a:defRPr sz="2100" u="none" strike="noStrike" kern="1200" cap="none" spc="150" normalizeH="0" baseline="0">
          <a:solidFill>
            <a:schemeClr val="tx1"/>
          </a:solidFill>
          <a:uFillTx/>
          <a:latin typeface="+mn-lt"/>
          <a:ea typeface="+mn-ea"/>
          <a:cs typeface="+mn-cs"/>
        </a:defRPr>
      </a:lvl1pPr>
      <a:lvl2pPr marL="899795" indent="-299720" algn="l" defTabSz="1200150" rtl="0" eaLnBrk="1" fontAlgn="auto" latinLnBrk="0" hangingPunct="1">
        <a:lnSpc>
          <a:spcPct val="130000"/>
        </a:lnSpc>
        <a:spcBef>
          <a:spcPts val="0"/>
        </a:spcBef>
        <a:spcAft>
          <a:spcPts val="1000"/>
        </a:spcAft>
        <a:buFont typeface="Arial" panose="020B0604020202020204" pitchFamily="34" charset="0"/>
        <a:buChar char="•"/>
        <a:tabLst>
          <a:tab pos="2112645" algn="l"/>
        </a:tabLst>
        <a:defRPr sz="2100" u="none" strike="noStrike" kern="1200" cap="none" spc="150" normalizeH="0" baseline="0">
          <a:solidFill>
            <a:schemeClr val="tx1"/>
          </a:solidFill>
          <a:uFillTx/>
          <a:latin typeface="+mn-lt"/>
          <a:ea typeface="+mn-ea"/>
          <a:cs typeface="+mn-cs"/>
        </a:defRPr>
      </a:lvl2pPr>
      <a:lvl3pPr marL="1499870" indent="-299720" algn="l" defTabSz="1200150" rtl="0" eaLnBrk="1" fontAlgn="auto" latinLnBrk="0" hangingPunct="1">
        <a:lnSpc>
          <a:spcPct val="130000"/>
        </a:lnSpc>
        <a:spcBef>
          <a:spcPts val="0"/>
        </a:spcBef>
        <a:spcAft>
          <a:spcPts val="1000"/>
        </a:spcAft>
        <a:buFont typeface="Arial" panose="020B0604020202020204" pitchFamily="34" charset="0"/>
        <a:buChar char="•"/>
        <a:defRPr sz="2100" u="none" strike="noStrike" kern="1200" cap="none" spc="150" normalizeH="0" baseline="0">
          <a:solidFill>
            <a:schemeClr val="tx1"/>
          </a:solidFill>
          <a:uFillTx/>
          <a:latin typeface="+mn-lt"/>
          <a:ea typeface="+mn-ea"/>
          <a:cs typeface="+mn-cs"/>
        </a:defRPr>
      </a:lvl3pPr>
      <a:lvl4pPr marL="2099945" indent="-299720" algn="l" defTabSz="1200150" rtl="0" eaLnBrk="1" fontAlgn="auto" latinLnBrk="0" hangingPunct="1">
        <a:lnSpc>
          <a:spcPct val="130000"/>
        </a:lnSpc>
        <a:spcBef>
          <a:spcPts val="0"/>
        </a:spcBef>
        <a:spcAft>
          <a:spcPts val="1000"/>
        </a:spcAft>
        <a:buFont typeface="Arial" panose="020B0604020202020204" pitchFamily="34" charset="0"/>
        <a:buChar char="•"/>
        <a:defRPr sz="2100" u="none" strike="noStrike" kern="1200" cap="none" spc="150" normalizeH="0" baseline="0">
          <a:solidFill>
            <a:schemeClr val="tx1"/>
          </a:solidFill>
          <a:uFillTx/>
          <a:latin typeface="+mn-lt"/>
          <a:ea typeface="+mn-ea"/>
          <a:cs typeface="+mn-cs"/>
        </a:defRPr>
      </a:lvl4pPr>
      <a:lvl5pPr marL="2700020" indent="-299720" algn="l" defTabSz="1200150" rtl="0" eaLnBrk="1" fontAlgn="auto" latinLnBrk="0" hangingPunct="1">
        <a:lnSpc>
          <a:spcPct val="130000"/>
        </a:lnSpc>
        <a:spcBef>
          <a:spcPts val="0"/>
        </a:spcBef>
        <a:spcAft>
          <a:spcPts val="1000"/>
        </a:spcAft>
        <a:buFont typeface="Arial" panose="020B0604020202020204" pitchFamily="34" charset="0"/>
        <a:buChar char="•"/>
        <a:defRPr sz="2100" u="none" strike="noStrike" kern="1200" cap="none" spc="150" normalizeH="0" baseline="0">
          <a:solidFill>
            <a:schemeClr val="tx1"/>
          </a:solidFill>
          <a:uFillTx/>
          <a:latin typeface="+mn-lt"/>
          <a:ea typeface="+mn-ea"/>
          <a:cs typeface="+mn-cs"/>
        </a:defRPr>
      </a:lvl5pPr>
      <a:lvl6pPr marL="3300095" indent="-299720" algn="l" defTabSz="1200150" rtl="0" eaLnBrk="1" latinLnBrk="0" hangingPunct="1">
        <a:lnSpc>
          <a:spcPct val="90000"/>
        </a:lnSpc>
        <a:spcBef>
          <a:spcPct val="132000"/>
        </a:spcBef>
        <a:buFont typeface="Arial" panose="020B0604020202020204" pitchFamily="34" charset="0"/>
        <a:buChar char="•"/>
        <a:defRPr sz="2360" kern="1200">
          <a:solidFill>
            <a:schemeClr val="tx1"/>
          </a:solidFill>
          <a:latin typeface="+mn-lt"/>
          <a:ea typeface="+mn-ea"/>
          <a:cs typeface="+mn-cs"/>
        </a:defRPr>
      </a:lvl6pPr>
      <a:lvl7pPr marL="3900170" indent="-299720" algn="l" defTabSz="1200150" rtl="0" eaLnBrk="1" latinLnBrk="0" hangingPunct="1">
        <a:lnSpc>
          <a:spcPct val="90000"/>
        </a:lnSpc>
        <a:spcBef>
          <a:spcPct val="132000"/>
        </a:spcBef>
        <a:buFont typeface="Arial" panose="020B0604020202020204" pitchFamily="34" charset="0"/>
        <a:buChar char="•"/>
        <a:defRPr sz="2360" kern="1200">
          <a:solidFill>
            <a:schemeClr val="tx1"/>
          </a:solidFill>
          <a:latin typeface="+mn-lt"/>
          <a:ea typeface="+mn-ea"/>
          <a:cs typeface="+mn-cs"/>
        </a:defRPr>
      </a:lvl7pPr>
      <a:lvl8pPr marL="4500245" indent="-299720" algn="l" defTabSz="1200150" rtl="0" eaLnBrk="1" latinLnBrk="0" hangingPunct="1">
        <a:lnSpc>
          <a:spcPct val="90000"/>
        </a:lnSpc>
        <a:spcBef>
          <a:spcPct val="132000"/>
        </a:spcBef>
        <a:buFont typeface="Arial" panose="020B0604020202020204" pitchFamily="34" charset="0"/>
        <a:buChar char="•"/>
        <a:defRPr sz="2360" kern="1200">
          <a:solidFill>
            <a:schemeClr val="tx1"/>
          </a:solidFill>
          <a:latin typeface="+mn-lt"/>
          <a:ea typeface="+mn-ea"/>
          <a:cs typeface="+mn-cs"/>
        </a:defRPr>
      </a:lvl8pPr>
      <a:lvl9pPr marL="5099685" indent="-299720" algn="l" defTabSz="1200150" rtl="0" eaLnBrk="1" latinLnBrk="0" hangingPunct="1">
        <a:lnSpc>
          <a:spcPct val="90000"/>
        </a:lnSpc>
        <a:spcBef>
          <a:spcPct val="132000"/>
        </a:spcBef>
        <a:buFont typeface="Arial" panose="020B0604020202020204" pitchFamily="34" charset="0"/>
        <a:buChar char="•"/>
        <a:defRPr sz="2360" kern="1200">
          <a:solidFill>
            <a:schemeClr val="tx1"/>
          </a:solidFill>
          <a:latin typeface="+mn-lt"/>
          <a:ea typeface="+mn-ea"/>
          <a:cs typeface="+mn-cs"/>
        </a:defRPr>
      </a:lvl9pPr>
    </p:bodyStyle>
    <p:otherStyle>
      <a:defPPr>
        <a:defRPr lang="zh-CN"/>
      </a:defPPr>
      <a:lvl1pPr marL="0" algn="l" defTabSz="1200150" rtl="0" eaLnBrk="1" latinLnBrk="0" hangingPunct="1">
        <a:defRPr sz="2360" kern="1200">
          <a:solidFill>
            <a:schemeClr val="tx1"/>
          </a:solidFill>
          <a:latin typeface="+mn-lt"/>
          <a:ea typeface="+mn-ea"/>
          <a:cs typeface="+mn-cs"/>
        </a:defRPr>
      </a:lvl1pPr>
      <a:lvl2pPr marL="600075" algn="l" defTabSz="1200150" rtl="0" eaLnBrk="1" latinLnBrk="0" hangingPunct="1">
        <a:defRPr sz="2360" kern="1200">
          <a:solidFill>
            <a:schemeClr val="tx1"/>
          </a:solidFill>
          <a:latin typeface="+mn-lt"/>
          <a:ea typeface="+mn-ea"/>
          <a:cs typeface="+mn-cs"/>
        </a:defRPr>
      </a:lvl2pPr>
      <a:lvl3pPr marL="1200150" algn="l" defTabSz="1200150" rtl="0" eaLnBrk="1" latinLnBrk="0" hangingPunct="1">
        <a:defRPr sz="2360" kern="1200">
          <a:solidFill>
            <a:schemeClr val="tx1"/>
          </a:solidFill>
          <a:latin typeface="+mn-lt"/>
          <a:ea typeface="+mn-ea"/>
          <a:cs typeface="+mn-cs"/>
        </a:defRPr>
      </a:lvl3pPr>
      <a:lvl4pPr marL="1800225" algn="l" defTabSz="1200150" rtl="0" eaLnBrk="1" latinLnBrk="0" hangingPunct="1">
        <a:defRPr sz="2360" kern="1200">
          <a:solidFill>
            <a:schemeClr val="tx1"/>
          </a:solidFill>
          <a:latin typeface="+mn-lt"/>
          <a:ea typeface="+mn-ea"/>
          <a:cs typeface="+mn-cs"/>
        </a:defRPr>
      </a:lvl4pPr>
      <a:lvl5pPr marL="2400300" algn="l" defTabSz="1200150" rtl="0" eaLnBrk="1" latinLnBrk="0" hangingPunct="1">
        <a:defRPr sz="2360" kern="1200">
          <a:solidFill>
            <a:schemeClr val="tx1"/>
          </a:solidFill>
          <a:latin typeface="+mn-lt"/>
          <a:ea typeface="+mn-ea"/>
          <a:cs typeface="+mn-cs"/>
        </a:defRPr>
      </a:lvl5pPr>
      <a:lvl6pPr marL="2999740" algn="l" defTabSz="1200150" rtl="0" eaLnBrk="1" latinLnBrk="0" hangingPunct="1">
        <a:defRPr sz="2360" kern="1200">
          <a:solidFill>
            <a:schemeClr val="tx1"/>
          </a:solidFill>
          <a:latin typeface="+mn-lt"/>
          <a:ea typeface="+mn-ea"/>
          <a:cs typeface="+mn-cs"/>
        </a:defRPr>
      </a:lvl6pPr>
      <a:lvl7pPr marL="3599815" algn="l" defTabSz="1200150" rtl="0" eaLnBrk="1" latinLnBrk="0" hangingPunct="1">
        <a:defRPr sz="2360" kern="1200">
          <a:solidFill>
            <a:schemeClr val="tx1"/>
          </a:solidFill>
          <a:latin typeface="+mn-lt"/>
          <a:ea typeface="+mn-ea"/>
          <a:cs typeface="+mn-cs"/>
        </a:defRPr>
      </a:lvl7pPr>
      <a:lvl8pPr marL="4199890" algn="l" defTabSz="1200150" rtl="0" eaLnBrk="1" latinLnBrk="0" hangingPunct="1">
        <a:defRPr sz="2360" kern="1200">
          <a:solidFill>
            <a:schemeClr val="tx1"/>
          </a:solidFill>
          <a:latin typeface="+mn-lt"/>
          <a:ea typeface="+mn-ea"/>
          <a:cs typeface="+mn-cs"/>
        </a:defRPr>
      </a:lvl8pPr>
      <a:lvl9pPr marL="4799965" algn="l" defTabSz="1200150" rtl="0" eaLnBrk="1" latinLnBrk="0" hangingPunct="1">
        <a:defRPr sz="2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xml"/><Relationship Id="rId6" Type="http://schemas.openxmlformats.org/officeDocument/2006/relationships/tags" Target="../tags/tag71.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xml"/><Relationship Id="rId6" Type="http://schemas.openxmlformats.org/officeDocument/2006/relationships/tags" Target="../tags/tag72.xml"/><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tags" Target="../tags/tag73.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tags" Target="../tags/tag74.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xml"/><Relationship Id="rId6" Type="http://schemas.openxmlformats.org/officeDocument/2006/relationships/tags" Target="../tags/tag75.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tags" Target="../tags/tag76.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tags" Target="../tags/tag77.xml"/><Relationship Id="rId2" Type="http://schemas.openxmlformats.org/officeDocument/2006/relationships/image" Target="../media/image3.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1.xml"/><Relationship Id="rId7" Type="http://schemas.openxmlformats.org/officeDocument/2006/relationships/tags" Target="../tags/tag7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29.jpe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29.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63.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1.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29.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tags" Target="../tags/tag85.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65.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66.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67.xml"/><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tags" Target="../tags/tag68.xml"/><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69.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xml"/><Relationship Id="rId6" Type="http://schemas.openxmlformats.org/officeDocument/2006/relationships/tags" Target="../tags/tag70.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7558" y="-157"/>
            <a:ext cx="14088924" cy="9091656"/>
            <a:chOff x="3" y="1802"/>
            <a:chExt cx="19340" cy="10844"/>
          </a:xfrm>
        </p:grpSpPr>
        <p:pic>
          <p:nvPicPr>
            <p:cNvPr id="2" name="图片 1" descr="architectural-design-architecture-buildings-830891"/>
            <p:cNvPicPr>
              <a:picLocks noChangeAspect="1"/>
            </p:cNvPicPr>
            <p:nvPr/>
          </p:nvPicPr>
          <p:blipFill>
            <a:blip r:embed="rId1"/>
            <a:stretch>
              <a:fillRect/>
            </a:stretch>
          </p:blipFill>
          <p:spPr>
            <a:xfrm>
              <a:off x="3" y="1802"/>
              <a:ext cx="19340" cy="10841"/>
            </a:xfrm>
            <a:prstGeom prst="rect">
              <a:avLst/>
            </a:prstGeom>
          </p:spPr>
        </p:pic>
        <p:sp>
          <p:nvSpPr>
            <p:cNvPr id="21" name="任意多边形 20"/>
            <p:cNvSpPr/>
            <p:nvPr/>
          </p:nvSpPr>
          <p:spPr>
            <a:xfrm>
              <a:off x="40" y="1804"/>
              <a:ext cx="19303" cy="10842"/>
            </a:xfrm>
            <a:custGeom>
              <a:avLst/>
              <a:gdLst>
                <a:gd name="connsiteX0" fmla="*/ 0 w 19300"/>
                <a:gd name="connsiteY0" fmla="*/ 0 h 10840"/>
                <a:gd name="connsiteX1" fmla="*/ 15290 w 19300"/>
                <a:gd name="connsiteY1" fmla="*/ 2510 h 10840"/>
                <a:gd name="connsiteX2" fmla="*/ 19300 w 19300"/>
                <a:gd name="connsiteY2" fmla="*/ 10840 h 10840"/>
                <a:gd name="connsiteX3" fmla="*/ 0 w 19300"/>
                <a:gd name="connsiteY3" fmla="*/ 10840 h 10840"/>
                <a:gd name="connsiteX4" fmla="*/ 0 w 19300"/>
                <a:gd name="connsiteY4" fmla="*/ 0 h 1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0" h="10840">
                  <a:moveTo>
                    <a:pt x="0" y="0"/>
                  </a:moveTo>
                  <a:lnTo>
                    <a:pt x="15290" y="2510"/>
                  </a:lnTo>
                  <a:lnTo>
                    <a:pt x="19300" y="10840"/>
                  </a:lnTo>
                  <a:lnTo>
                    <a:pt x="0" y="10840"/>
                  </a:lnTo>
                  <a:lnTo>
                    <a:pt x="0" y="0"/>
                  </a:lnTo>
                  <a:close/>
                </a:path>
              </a:pathLst>
            </a:custGeom>
            <a:solidFill>
              <a:srgbClr val="00206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5400" b="1" spc="50">
                <a:solidFill>
                  <a:schemeClr val="bg1"/>
                </a:solidFill>
                <a:uFillTx/>
                <a:latin typeface="黑体" panose="02010609060101010101" charset="-122"/>
                <a:ea typeface="黑体" panose="02010609060101010101" charset="-122"/>
                <a:sym typeface="+mn-ea"/>
              </a:endParaRPr>
            </a:p>
          </p:txBody>
        </p:sp>
        <p:pic>
          <p:nvPicPr>
            <p:cNvPr id="8" name="图片 7" descr="公司LOGI"/>
            <p:cNvPicPr>
              <a:picLocks noChangeAspect="1"/>
            </p:cNvPicPr>
            <p:nvPr/>
          </p:nvPicPr>
          <p:blipFill>
            <a:blip r:embed="rId2"/>
            <a:stretch>
              <a:fillRect/>
            </a:stretch>
          </p:blipFill>
          <p:spPr>
            <a:xfrm>
              <a:off x="1170" y="2402"/>
              <a:ext cx="1832" cy="1345"/>
            </a:xfrm>
            <a:prstGeom prst="rect">
              <a:avLst/>
            </a:prstGeom>
          </p:spPr>
        </p:pic>
        <p:sp>
          <p:nvSpPr>
            <p:cNvPr id="24" name="文本框 23"/>
            <p:cNvSpPr txBox="1"/>
            <p:nvPr/>
          </p:nvSpPr>
          <p:spPr>
            <a:xfrm>
              <a:off x="885" y="4644"/>
              <a:ext cx="13300" cy="2752"/>
            </a:xfrm>
            <a:prstGeom prst="rect">
              <a:avLst/>
            </a:prstGeom>
            <a:noFill/>
          </p:spPr>
          <p:txBody>
            <a:bodyPr wrap="square" rtlCol="0">
              <a:spAutoFit/>
            </a:bodyPr>
            <a:p>
              <a:r>
                <a:rPr lang="zh-CN" altLang="en-US" sz="7200" b="1" spc="200">
                  <a:solidFill>
                    <a:schemeClr val="bg1"/>
                  </a:solidFill>
                  <a:uFillTx/>
                  <a:latin typeface="宋体" panose="02010600030101010101" pitchFamily="2" charset="-122"/>
                  <a:ea typeface="宋体" panose="02010600030101010101" pitchFamily="2" charset="-122"/>
                </a:rPr>
                <a:t>厦门博视源机器视觉技术有限公司</a:t>
              </a:r>
              <a:endParaRPr lang="zh-CN" altLang="en-US" sz="7200" b="1" spc="200">
                <a:solidFill>
                  <a:schemeClr val="bg1"/>
                </a:solidFill>
                <a:uFillTx/>
                <a:latin typeface="宋体" panose="02010600030101010101" pitchFamily="2" charset="-122"/>
                <a:ea typeface="宋体" panose="02010600030101010101" pitchFamily="2" charset="-122"/>
              </a:endParaRPr>
            </a:p>
          </p:txBody>
        </p:sp>
        <p:sp>
          <p:nvSpPr>
            <p:cNvPr id="5" name="文本框 4"/>
            <p:cNvSpPr txBox="1"/>
            <p:nvPr/>
          </p:nvSpPr>
          <p:spPr>
            <a:xfrm>
              <a:off x="11941" y="8624"/>
              <a:ext cx="5140" cy="2165"/>
            </a:xfrm>
            <a:prstGeom prst="rect">
              <a:avLst/>
            </a:prstGeom>
            <a:noFill/>
          </p:spPr>
          <p:txBody>
            <a:bodyPr wrap="square" rtlCol="0">
              <a:spAutoFit/>
            </a:bodyPr>
            <a:p>
              <a:pPr defTabSz="914400" eaLnBrk="0" hangingPunct="0">
                <a:buFont typeface="Arial" panose="020B0604020202020204" pitchFamily="34" charset="0"/>
                <a:buNone/>
              </a:pPr>
              <a:r>
                <a:rPr lang="zh-CN" altLang="en-US" sz="2200" b="1" dirty="0">
                  <a:solidFill>
                    <a:schemeClr val="bg1"/>
                  </a:solidFill>
                  <a:latin typeface="华文新魏" panose="02010800040101010101" pitchFamily="2" charset="-122"/>
                  <a:ea typeface="华文新魏" panose="02010800040101010101" pitchFamily="2" charset="-122"/>
                  <a:sym typeface="Gulim" panose="020B0600000101010101" pitchFamily="34" charset="-127"/>
                </a:rPr>
                <a:t>公司电话</a:t>
              </a:r>
              <a:r>
                <a:rPr lang="en-US" altLang="zh-CN" sz="2200" b="1" dirty="0">
                  <a:solidFill>
                    <a:schemeClr val="bg1"/>
                  </a:solidFill>
                  <a:latin typeface="华文新魏" panose="02010800040101010101" pitchFamily="2" charset="-122"/>
                  <a:ea typeface="华文新魏" panose="02010800040101010101" pitchFamily="2" charset="-122"/>
                  <a:sym typeface="Gulim" panose="020B0600000101010101" pitchFamily="34" charset="-127"/>
                </a:rPr>
                <a:t>:05926077810</a:t>
              </a:r>
              <a:endParaRPr lang="en-US" altLang="zh-CN" sz="2200" b="1" dirty="0">
                <a:solidFill>
                  <a:schemeClr val="bg1"/>
                </a:solidFill>
                <a:latin typeface="华文新魏" panose="02010800040101010101" pitchFamily="2" charset="-122"/>
                <a:ea typeface="华文新魏" panose="02010800040101010101" pitchFamily="2" charset="-122"/>
                <a:sym typeface="Gulim" panose="020B0600000101010101" pitchFamily="34" charset="-127"/>
              </a:endParaRPr>
            </a:p>
            <a:p>
              <a:pPr defTabSz="914400" eaLnBrk="0" hangingPunct="0">
                <a:buFont typeface="Arial" panose="020B0604020202020204" pitchFamily="34" charset="0"/>
                <a:buNone/>
              </a:pPr>
              <a:r>
                <a:rPr lang="en-US" altLang="zh-CN" sz="2200" b="1" dirty="0">
                  <a:solidFill>
                    <a:schemeClr val="bg1"/>
                  </a:solidFill>
                  <a:latin typeface="华文新魏" panose="02010800040101010101" pitchFamily="2" charset="-122"/>
                  <a:ea typeface="华文新魏" panose="02010800040101010101" pitchFamily="2" charset="-122"/>
                  <a:sym typeface="Gulim" panose="020B0600000101010101" pitchFamily="34" charset="-127"/>
                </a:rPr>
                <a:t>Web</a:t>
              </a:r>
              <a:r>
                <a:rPr lang="zh-CN" altLang="en-US" sz="2200" b="1" dirty="0">
                  <a:solidFill>
                    <a:schemeClr val="bg1"/>
                  </a:solidFill>
                  <a:latin typeface="华文新魏" panose="02010800040101010101" pitchFamily="2" charset="-122"/>
                  <a:ea typeface="华文新魏" panose="02010800040101010101" pitchFamily="2" charset="-122"/>
                  <a:sym typeface="Gulim" panose="020B0600000101010101" pitchFamily="34" charset="-127"/>
                </a:rPr>
                <a:t>：</a:t>
              </a:r>
              <a:r>
                <a:rPr lang="en-US" altLang="zh-CN" sz="2200" b="1" dirty="0">
                  <a:solidFill>
                    <a:schemeClr val="bg1"/>
                  </a:solidFill>
                  <a:latin typeface="华文新魏" panose="02010800040101010101" pitchFamily="2" charset="-122"/>
                  <a:ea typeface="华文新魏" panose="02010800040101010101" pitchFamily="2" charset="-122"/>
                  <a:sym typeface="Gulim" panose="020B0600000101010101" pitchFamily="34" charset="-127"/>
                </a:rPr>
                <a:t>www.xmbsy.net</a:t>
              </a:r>
              <a:endParaRPr lang="en-US" altLang="zh-CN" sz="2200" b="1" dirty="0">
                <a:solidFill>
                  <a:schemeClr val="bg1"/>
                </a:solidFill>
                <a:latin typeface="华文新魏" panose="02010800040101010101" pitchFamily="2" charset="-122"/>
                <a:ea typeface="华文新魏" panose="02010800040101010101" pitchFamily="2" charset="-122"/>
                <a:sym typeface="Gulim" panose="020B0600000101010101" pitchFamily="34" charset="-127"/>
              </a:endParaRPr>
            </a:p>
            <a:p>
              <a:pPr defTabSz="914400" eaLnBrk="0" hangingPunct="0">
                <a:buFont typeface="Arial" panose="020B0604020202020204" pitchFamily="34" charset="0"/>
                <a:buNone/>
              </a:pPr>
              <a:r>
                <a:rPr lang="en-US" altLang="zh-CN" sz="2200" b="1" dirty="0">
                  <a:solidFill>
                    <a:schemeClr val="bg1"/>
                  </a:solidFill>
                  <a:latin typeface="华文新魏" panose="02010800040101010101" pitchFamily="2" charset="-122"/>
                  <a:ea typeface="华文新魏" panose="02010800040101010101" pitchFamily="2" charset="-122"/>
                  <a:sym typeface="Gulim" panose="020B0600000101010101" pitchFamily="34" charset="-127"/>
                </a:rPr>
                <a:t>E-mail</a:t>
              </a:r>
              <a:r>
                <a:rPr lang="zh-CN" altLang="en-US" sz="2200" b="1" dirty="0">
                  <a:solidFill>
                    <a:schemeClr val="bg1"/>
                  </a:solidFill>
                  <a:latin typeface="华文新魏" panose="02010800040101010101" pitchFamily="2" charset="-122"/>
                  <a:ea typeface="华文新魏" panose="02010800040101010101" pitchFamily="2" charset="-122"/>
                  <a:sym typeface="Gulim" panose="020B0600000101010101" pitchFamily="34" charset="-127"/>
                </a:rPr>
                <a:t>：</a:t>
              </a:r>
              <a:endParaRPr lang="zh-CN" altLang="en-US" sz="2200" b="1" dirty="0">
                <a:solidFill>
                  <a:schemeClr val="bg1"/>
                </a:solidFill>
                <a:latin typeface="华文新魏" panose="02010800040101010101" pitchFamily="2" charset="-122"/>
                <a:ea typeface="华文新魏" panose="02010800040101010101" pitchFamily="2" charset="-122"/>
                <a:sym typeface="Gulim" panose="020B0600000101010101" pitchFamily="34" charset="-127"/>
              </a:endParaRPr>
            </a:p>
            <a:p>
              <a:pPr defTabSz="914400" eaLnBrk="0" hangingPunct="0">
                <a:buFont typeface="Arial" panose="020B0604020202020204" pitchFamily="34" charset="0"/>
                <a:buNone/>
              </a:pPr>
              <a:r>
                <a:rPr lang="zh-CN" altLang="zh-CN" sz="2200" b="1" dirty="0">
                  <a:solidFill>
                    <a:schemeClr val="bg1"/>
                  </a:solidFill>
                  <a:latin typeface="华文新魏" panose="02010800040101010101" pitchFamily="2" charset="-122"/>
                  <a:ea typeface="华文新魏" panose="02010800040101010101" pitchFamily="2" charset="-122"/>
                  <a:sym typeface="Gulim" panose="020B0600000101010101" pitchFamily="34" charset="-127"/>
                </a:rPr>
                <a:t>方案制作：林志群</a:t>
              </a:r>
              <a:r>
                <a:rPr lang="en-US" altLang="zh-CN" sz="28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 </a:t>
              </a:r>
              <a:endParaRPr lang="zh-CN" altLang="en-US" dirty="0">
                <a:latin typeface="Calibri" panose="020F0502020204030204" pitchFamily="34" charset="0"/>
                <a:ea typeface="宋体" panose="02010600030101010101" pitchFamily="2" charset="-122"/>
              </a:endParaRPr>
            </a:p>
            <a:p>
              <a:endParaRPr lang="zh-CN" altLang="en-US"/>
            </a:p>
          </p:txBody>
        </p:sp>
      </p:grpSp>
      <p:cxnSp>
        <p:nvCxnSpPr>
          <p:cNvPr id="10" name="直接连接符 9"/>
          <p:cNvCxnSpPr/>
          <p:nvPr/>
        </p:nvCxnSpPr>
        <p:spPr>
          <a:xfrm>
            <a:off x="7696447" y="5907891"/>
            <a:ext cx="87631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1430" y="1353185"/>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5" name="图片 4" descr="公司LOGI"/>
          <p:cNvPicPr>
            <a:picLocks noChangeAspect="1"/>
          </p:cNvPicPr>
          <p:nvPr/>
        </p:nvPicPr>
        <p:blipFill>
          <a:blip r:embed="rId1"/>
          <a:stretch>
            <a:fillRect/>
          </a:stretch>
        </p:blipFill>
        <p:spPr>
          <a:xfrm>
            <a:off x="11793220" y="538480"/>
            <a:ext cx="1201420" cy="971550"/>
          </a:xfrm>
          <a:prstGeom prst="rect">
            <a:avLst/>
          </a:prstGeom>
        </p:spPr>
      </p:pic>
      <p:sp>
        <p:nvSpPr>
          <p:cNvPr id="9" name="文本框 8"/>
          <p:cNvSpPr txBox="1"/>
          <p:nvPr/>
        </p:nvSpPr>
        <p:spPr>
          <a:xfrm>
            <a:off x="2706550" y="726220"/>
            <a:ext cx="4284414" cy="583565"/>
          </a:xfrm>
          <a:prstGeom prst="rect">
            <a:avLst/>
          </a:prstGeom>
          <a:noFill/>
        </p:spPr>
        <p:txBody>
          <a:bodyPr wrap="square" rtlCol="0">
            <a:spAutoFit/>
          </a:bodyPr>
          <a:p>
            <a:r>
              <a:rPr lang="zh-CN" altLang="en-US" sz="3200" b="1" dirty="0">
                <a:solidFill>
                  <a:srgbClr val="002060"/>
                </a:solidFill>
                <a:latin typeface="+mj-ea"/>
                <a:ea typeface="+mj-ea"/>
                <a:sym typeface="微软雅黑" panose="020B0503020204020204" charset="-122"/>
              </a:rPr>
              <a:t>五、技术分析</a:t>
            </a:r>
            <a:endParaRPr lang="zh-CN" altLang="en-US" sz="3200" b="1" dirty="0">
              <a:solidFill>
                <a:srgbClr val="002060"/>
              </a:solidFill>
              <a:latin typeface="+mj-ea"/>
              <a:ea typeface="+mj-ea"/>
              <a:sym typeface="微软雅黑" panose="020B0503020204020204" charset="-122"/>
            </a:endParaRPr>
          </a:p>
        </p:txBody>
      </p:sp>
      <p:grpSp>
        <p:nvGrpSpPr>
          <p:cNvPr id="3" name="组合 2"/>
          <p:cNvGrpSpPr/>
          <p:nvPr/>
        </p:nvGrpSpPr>
        <p:grpSpPr>
          <a:xfrm>
            <a:off x="1517" y="7814474"/>
            <a:ext cx="14231391" cy="1199707"/>
            <a:chOff x="1457" y="10983"/>
            <a:chExt cx="18101" cy="1526"/>
          </a:xfrm>
        </p:grpSpPr>
        <p:pic>
          <p:nvPicPr>
            <p:cNvPr id="11" name="图片 10"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6" name="文本框 5"/>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7" name="文本框 6"/>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16" name="组合 15"/>
          <p:cNvGrpSpPr/>
          <p:nvPr/>
        </p:nvGrpSpPr>
        <p:grpSpPr>
          <a:xfrm>
            <a:off x="-17639" y="360454"/>
            <a:ext cx="2407959" cy="1372892"/>
            <a:chOff x="-29" y="170"/>
            <a:chExt cx="3792" cy="2162"/>
          </a:xfrm>
        </p:grpSpPr>
        <p:sp>
          <p:nvSpPr>
            <p:cNvPr id="12" name="任意多边形 11"/>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任意多边形 9"/>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a:off x="-11183" y="7814474"/>
            <a:ext cx="14231391" cy="1199707"/>
            <a:chOff x="1457" y="10983"/>
            <a:chExt cx="18101" cy="1526"/>
          </a:xfrm>
        </p:grpSpPr>
        <p:pic>
          <p:nvPicPr>
            <p:cNvPr id="17" name="图片 16"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18" name="文本框 17"/>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19" name="文本框 18"/>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24" name="组合 23"/>
          <p:cNvGrpSpPr/>
          <p:nvPr/>
        </p:nvGrpSpPr>
        <p:grpSpPr>
          <a:xfrm>
            <a:off x="635" y="360680"/>
            <a:ext cx="14085570" cy="1372870"/>
            <a:chOff x="1" y="568"/>
            <a:chExt cx="22182" cy="2162"/>
          </a:xfrm>
        </p:grpSpPr>
        <p:cxnSp>
          <p:nvCxnSpPr>
            <p:cNvPr id="4" name="直接连接符 3"/>
            <p:cNvCxnSpPr/>
            <p:nvPr/>
          </p:nvCxnSpPr>
          <p:spPr>
            <a:xfrm flipV="1">
              <a:off x="1" y="2131"/>
              <a:ext cx="22182" cy="18"/>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14" name="图片 13" descr="公司LOGI"/>
            <p:cNvPicPr>
              <a:picLocks noChangeAspect="1"/>
            </p:cNvPicPr>
            <p:nvPr/>
          </p:nvPicPr>
          <p:blipFill>
            <a:blip r:embed="rId1"/>
            <a:stretch>
              <a:fillRect/>
            </a:stretch>
          </p:blipFill>
          <p:spPr>
            <a:xfrm>
              <a:off x="18591" y="848"/>
              <a:ext cx="1892" cy="1530"/>
            </a:xfrm>
            <a:prstGeom prst="rect">
              <a:avLst/>
            </a:prstGeom>
          </p:spPr>
        </p:pic>
        <p:grpSp>
          <p:nvGrpSpPr>
            <p:cNvPr id="20" name="组合 19"/>
            <p:cNvGrpSpPr/>
            <p:nvPr/>
          </p:nvGrpSpPr>
          <p:grpSpPr>
            <a:xfrm>
              <a:off x="9" y="568"/>
              <a:ext cx="3792" cy="2162"/>
              <a:chOff x="-29" y="170"/>
              <a:chExt cx="3792" cy="2162"/>
            </a:xfrm>
          </p:grpSpPr>
          <p:sp>
            <p:nvSpPr>
              <p:cNvPr id="21" name="任意多边形 20"/>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任意多边形 21"/>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任意多边形 2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27" name="文本框 26"/>
          <p:cNvSpPr txBox="1"/>
          <p:nvPr/>
        </p:nvSpPr>
        <p:spPr>
          <a:xfrm>
            <a:off x="7546340" y="6134735"/>
            <a:ext cx="5369560" cy="2030095"/>
          </a:xfrm>
          <a:prstGeom prst="rect">
            <a:avLst/>
          </a:prstGeom>
          <a:noFill/>
        </p:spPr>
        <p:txBody>
          <a:bodyPr wrap="square" rtlCol="0">
            <a:spAutoFit/>
          </a:bodyPr>
          <a:p>
            <a:r>
              <a:rPr lang="zh-CN" altLang="en-US">
                <a:effectLst/>
                <a:latin typeface="微软雅黑" panose="020B0503020204020204" charset="-122"/>
                <a:ea typeface="微软雅黑" panose="020B0503020204020204" charset="-122"/>
                <a:cs typeface="微软雅黑" panose="020B0503020204020204" charset="-122"/>
              </a:rPr>
              <a:t>机器人拾取装</a:t>
            </a:r>
            <a:r>
              <a:rPr lang="zh-CN" altLang="en-US">
                <a:effectLst/>
                <a:latin typeface="微软雅黑" panose="020B0503020204020204" charset="-122"/>
                <a:ea typeface="微软雅黑" panose="020B0503020204020204" charset="-122"/>
                <a:cs typeface="微软雅黑" panose="020B0503020204020204" charset="-122"/>
              </a:rPr>
              <a:t>盒</a:t>
            </a:r>
            <a:endParaRPr lang="zh-CN" altLang="en-US">
              <a:effectLst/>
              <a:latin typeface="微软雅黑" panose="020B0503020204020204" charset="-122"/>
              <a:ea typeface="微软雅黑" panose="020B0503020204020204" charset="-122"/>
              <a:cs typeface="微软雅黑" panose="020B0503020204020204" charset="-122"/>
            </a:endParaRPr>
          </a:p>
          <a:p>
            <a:r>
              <a:rPr lang="en-US" altLang="zh-CN">
                <a:effectLst/>
                <a:latin typeface="微软雅黑" panose="020B0503020204020204" charset="-122"/>
                <a:ea typeface="微软雅黑" panose="020B0503020204020204" charset="-122"/>
                <a:cs typeface="微软雅黑" panose="020B0503020204020204" charset="-122"/>
              </a:rPr>
              <a:t>a.</a:t>
            </a:r>
            <a:r>
              <a:rPr lang="zh-CN" altLang="en-US">
                <a:effectLst/>
                <a:latin typeface="微软雅黑" panose="020B0503020204020204" charset="-122"/>
                <a:ea typeface="微软雅黑" panose="020B0503020204020204" charset="-122"/>
                <a:cs typeface="微软雅黑" panose="020B0503020204020204" charset="-122"/>
              </a:rPr>
              <a:t>采用真空吸盘吸附，共</a:t>
            </a:r>
            <a:r>
              <a:rPr lang="en-US" altLang="zh-CN">
                <a:effectLst/>
                <a:latin typeface="微软雅黑" panose="020B0503020204020204" charset="-122"/>
                <a:ea typeface="微软雅黑" panose="020B0503020204020204" charset="-122"/>
                <a:cs typeface="微软雅黑" panose="020B0503020204020204" charset="-122"/>
              </a:rPr>
              <a:t>10</a:t>
            </a:r>
            <a:r>
              <a:rPr lang="zh-CN" altLang="en-US">
                <a:effectLst/>
                <a:latin typeface="微软雅黑" panose="020B0503020204020204" charset="-122"/>
                <a:ea typeface="微软雅黑" panose="020B0503020204020204" charset="-122"/>
                <a:cs typeface="微软雅黑" panose="020B0503020204020204" charset="-122"/>
              </a:rPr>
              <a:t>个真空吸盘，</a:t>
            </a:r>
            <a:r>
              <a:rPr lang="en-US" altLang="zh-CN">
                <a:effectLst/>
                <a:latin typeface="微软雅黑" panose="020B0503020204020204" charset="-122"/>
                <a:ea typeface="微软雅黑" panose="020B0503020204020204" charset="-122"/>
                <a:cs typeface="微软雅黑" panose="020B0503020204020204" charset="-122"/>
              </a:rPr>
              <a:t>2x5</a:t>
            </a:r>
            <a:r>
              <a:rPr lang="zh-CN" altLang="en-US">
                <a:effectLst/>
                <a:latin typeface="微软雅黑" panose="020B0503020204020204" charset="-122"/>
                <a:ea typeface="微软雅黑" panose="020B0503020204020204" charset="-122"/>
                <a:cs typeface="微软雅黑" panose="020B0503020204020204" charset="-122"/>
                <a:sym typeface="+mn-ea"/>
              </a:rPr>
              <a:t>排列，一次拾取一板，配有掉料感应装置。</a:t>
            </a:r>
            <a:endParaRPr lang="zh-CN" altLang="en-US">
              <a:effectLst/>
              <a:latin typeface="微软雅黑" panose="020B0503020204020204" charset="-122"/>
              <a:ea typeface="微软雅黑" panose="020B0503020204020204" charset="-122"/>
              <a:cs typeface="微软雅黑" panose="020B0503020204020204" charset="-122"/>
              <a:sym typeface="+mn-ea"/>
            </a:endParaRPr>
          </a:p>
          <a:p>
            <a:r>
              <a:rPr lang="en-US" altLang="zh-CN">
                <a:effectLst/>
                <a:latin typeface="微软雅黑" panose="020B0503020204020204" charset="-122"/>
                <a:ea typeface="微软雅黑" panose="020B0503020204020204" charset="-122"/>
                <a:cs typeface="微软雅黑" panose="020B0503020204020204" charset="-122"/>
              </a:rPr>
              <a:t>b.</a:t>
            </a:r>
            <a:r>
              <a:rPr lang="zh-CN" altLang="en-US">
                <a:effectLst/>
                <a:latin typeface="微软雅黑" panose="020B0503020204020204" charset="-122"/>
                <a:ea typeface="微软雅黑" panose="020B0503020204020204" charset="-122"/>
                <a:cs typeface="微软雅黑" panose="020B0503020204020204" charset="-122"/>
              </a:rPr>
              <a:t>拾取的产品放入中盒。中盒有侧面定位机构。</a:t>
            </a:r>
            <a:endParaRPr lang="zh-CN" altLang="en-US">
              <a:effectLst/>
              <a:latin typeface="微软雅黑" panose="020B0503020204020204" charset="-122"/>
              <a:ea typeface="微软雅黑" panose="020B0503020204020204" charset="-122"/>
              <a:cs typeface="微软雅黑" panose="020B0503020204020204" charset="-122"/>
            </a:endParaRPr>
          </a:p>
          <a:p>
            <a:r>
              <a:rPr lang="en-US" altLang="zh-CN">
                <a:effectLst/>
                <a:latin typeface="微软雅黑" panose="020B0503020204020204" charset="-122"/>
                <a:ea typeface="微软雅黑" panose="020B0503020204020204" charset="-122"/>
                <a:cs typeface="微软雅黑" panose="020B0503020204020204" charset="-122"/>
              </a:rPr>
              <a:t>c.</a:t>
            </a:r>
            <a:r>
              <a:rPr lang="zh-CN" altLang="en-US">
                <a:effectLst/>
                <a:latin typeface="微软雅黑" panose="020B0503020204020204" charset="-122"/>
                <a:ea typeface="微软雅黑" panose="020B0503020204020204" charset="-122"/>
                <a:cs typeface="微软雅黑" panose="020B0503020204020204" charset="-122"/>
              </a:rPr>
              <a:t>机器人一门字型周期在</a:t>
            </a:r>
            <a:r>
              <a:rPr lang="en-US" altLang="zh-CN">
                <a:effectLst/>
                <a:latin typeface="微软雅黑" panose="020B0503020204020204" charset="-122"/>
                <a:ea typeface="微软雅黑" panose="020B0503020204020204" charset="-122"/>
                <a:cs typeface="微软雅黑" panose="020B0503020204020204" charset="-122"/>
              </a:rPr>
              <a:t>0.5-1S</a:t>
            </a:r>
            <a:r>
              <a:rPr lang="zh-CN" altLang="en-US">
                <a:effectLst/>
                <a:latin typeface="微软雅黑" panose="020B0503020204020204" charset="-122"/>
                <a:ea typeface="微软雅黑" panose="020B0503020204020204" charset="-122"/>
                <a:cs typeface="微软雅黑" panose="020B0503020204020204" charset="-122"/>
              </a:rPr>
              <a:t>内，速度参数可设定。</a:t>
            </a:r>
            <a:endParaRPr lang="zh-CN" altLang="en-US">
              <a:effectLst/>
              <a:latin typeface="微软雅黑" panose="020B0503020204020204" charset="-122"/>
              <a:ea typeface="微软雅黑" panose="020B0503020204020204" charset="-122"/>
              <a:cs typeface="微软雅黑" panose="020B0503020204020204" charset="-122"/>
            </a:endParaRPr>
          </a:p>
          <a:p>
            <a:r>
              <a:rPr lang="en-US" altLang="zh-CN">
                <a:effectLst/>
                <a:latin typeface="微软雅黑" panose="020B0503020204020204" charset="-122"/>
                <a:ea typeface="微软雅黑" panose="020B0503020204020204" charset="-122"/>
                <a:cs typeface="微软雅黑" panose="020B0503020204020204" charset="-122"/>
              </a:rPr>
              <a:t>d.</a:t>
            </a:r>
            <a:r>
              <a:rPr lang="zh-CN" altLang="en-US">
                <a:effectLst/>
                <a:latin typeface="微软雅黑" panose="020B0503020204020204" charset="-122"/>
                <a:ea typeface="微软雅黑" panose="020B0503020204020204" charset="-122"/>
                <a:cs typeface="微软雅黑" panose="020B0503020204020204" charset="-122"/>
              </a:rPr>
              <a:t>先拾装正面朝上</a:t>
            </a:r>
            <a:r>
              <a:rPr lang="en-US" altLang="zh-CN">
                <a:effectLst/>
                <a:latin typeface="微软雅黑" panose="020B0503020204020204" charset="-122"/>
                <a:ea typeface="微软雅黑" panose="020B0503020204020204" charset="-122"/>
                <a:cs typeface="微软雅黑" panose="020B0503020204020204" charset="-122"/>
              </a:rPr>
              <a:t>6</a:t>
            </a:r>
            <a:r>
              <a:rPr lang="zh-CN" altLang="en-US">
                <a:effectLst/>
                <a:latin typeface="微软雅黑" panose="020B0503020204020204" charset="-122"/>
                <a:ea typeface="微软雅黑" panose="020B0503020204020204" charset="-122"/>
                <a:cs typeface="微软雅黑" panose="020B0503020204020204" charset="-122"/>
              </a:rPr>
              <a:t>支，再拾装背面朝上</a:t>
            </a:r>
            <a:r>
              <a:rPr lang="en-US" altLang="zh-CN">
                <a:effectLst/>
                <a:latin typeface="微软雅黑" panose="020B0503020204020204" charset="-122"/>
                <a:ea typeface="微软雅黑" panose="020B0503020204020204" charset="-122"/>
                <a:cs typeface="微软雅黑" panose="020B0503020204020204" charset="-122"/>
              </a:rPr>
              <a:t>5</a:t>
            </a:r>
            <a:r>
              <a:rPr lang="zh-CN" altLang="en-US">
                <a:effectLst/>
                <a:latin typeface="微软雅黑" panose="020B0503020204020204" charset="-122"/>
                <a:ea typeface="微软雅黑" panose="020B0503020204020204" charset="-122"/>
                <a:cs typeface="微软雅黑" panose="020B0503020204020204" charset="-122"/>
              </a:rPr>
              <a:t>支。</a:t>
            </a:r>
            <a:endParaRPr lang="zh-CN" altLang="en-US">
              <a:effectLst/>
              <a:latin typeface="微软雅黑" panose="020B0503020204020204" charset="-122"/>
              <a:ea typeface="微软雅黑" panose="020B0503020204020204" charset="-122"/>
              <a:cs typeface="微软雅黑" panose="020B0503020204020204" charset="-122"/>
            </a:endParaRPr>
          </a:p>
        </p:txBody>
      </p:sp>
      <p:grpSp>
        <p:nvGrpSpPr>
          <p:cNvPr id="25" name="组合 24"/>
          <p:cNvGrpSpPr/>
          <p:nvPr/>
        </p:nvGrpSpPr>
        <p:grpSpPr>
          <a:xfrm>
            <a:off x="1078865" y="1546860"/>
            <a:ext cx="6466840" cy="6650355"/>
            <a:chOff x="1563" y="2431"/>
            <a:chExt cx="10184" cy="10473"/>
          </a:xfrm>
        </p:grpSpPr>
        <p:pic>
          <p:nvPicPr>
            <p:cNvPr id="8" name="图片 7"/>
            <p:cNvPicPr>
              <a:picLocks noChangeAspect="1"/>
            </p:cNvPicPr>
            <p:nvPr/>
          </p:nvPicPr>
          <p:blipFill>
            <a:blip r:embed="rId3"/>
            <a:stretch>
              <a:fillRect/>
            </a:stretch>
          </p:blipFill>
          <p:spPr>
            <a:xfrm>
              <a:off x="1565" y="2431"/>
              <a:ext cx="10183" cy="9497"/>
            </a:xfrm>
            <a:prstGeom prst="rect">
              <a:avLst/>
            </a:prstGeom>
          </p:spPr>
        </p:pic>
        <p:cxnSp>
          <p:nvCxnSpPr>
            <p:cNvPr id="28" name="肘形连接符 27"/>
            <p:cNvCxnSpPr>
              <a:endCxn id="29" idx="0"/>
            </p:cNvCxnSpPr>
            <p:nvPr/>
          </p:nvCxnSpPr>
          <p:spPr>
            <a:xfrm rot="5400000">
              <a:off x="692" y="9524"/>
              <a:ext cx="3836" cy="1000"/>
            </a:xfrm>
            <a:prstGeom prst="bentConnector3">
              <a:avLst>
                <a:gd name="adj1" fmla="val 92700"/>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29" name="流程图: 过程 28"/>
            <p:cNvSpPr/>
            <p:nvPr/>
          </p:nvSpPr>
          <p:spPr>
            <a:xfrm>
              <a:off x="1563" y="11942"/>
              <a:ext cx="1093" cy="945"/>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视觉定位</a:t>
              </a:r>
              <a:endParaRPr lang="zh-CN" altLang="en-US"/>
            </a:p>
          </p:txBody>
        </p:sp>
        <p:cxnSp>
          <p:nvCxnSpPr>
            <p:cNvPr id="30" name="肘形连接符 29"/>
            <p:cNvCxnSpPr>
              <a:endCxn id="31" idx="0"/>
            </p:cNvCxnSpPr>
            <p:nvPr/>
          </p:nvCxnSpPr>
          <p:spPr>
            <a:xfrm rot="5400000">
              <a:off x="2220" y="8167"/>
              <a:ext cx="6134" cy="1416"/>
            </a:xfrm>
            <a:prstGeom prst="bentConnector3">
              <a:avLst>
                <a:gd name="adj1" fmla="val 95908"/>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31" name="流程图: 过程 30"/>
            <p:cNvSpPr/>
            <p:nvPr/>
          </p:nvSpPr>
          <p:spPr>
            <a:xfrm>
              <a:off x="3801" y="11942"/>
              <a:ext cx="1556" cy="945"/>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机器人拾取</a:t>
              </a:r>
              <a:endParaRPr lang="zh-CN" altLang="en-US"/>
            </a:p>
          </p:txBody>
        </p:sp>
        <p:cxnSp>
          <p:nvCxnSpPr>
            <p:cNvPr id="32" name="肘形连接符 31"/>
            <p:cNvCxnSpPr/>
            <p:nvPr/>
          </p:nvCxnSpPr>
          <p:spPr>
            <a:xfrm rot="5400000">
              <a:off x="4795" y="9973"/>
              <a:ext cx="3595" cy="341"/>
            </a:xfrm>
            <a:prstGeom prst="bentConnector3">
              <a:avLst>
                <a:gd name="adj1" fmla="val 91627"/>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33" name="流程图: 过程 32"/>
            <p:cNvSpPr/>
            <p:nvPr/>
          </p:nvSpPr>
          <p:spPr>
            <a:xfrm>
              <a:off x="5659" y="11942"/>
              <a:ext cx="1556" cy="945"/>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真空吸盘</a:t>
              </a:r>
              <a:endParaRPr lang="zh-CN" altLang="en-US"/>
            </a:p>
          </p:txBody>
        </p:sp>
        <p:sp>
          <p:nvSpPr>
            <p:cNvPr id="36" name="流程图: 过程 35"/>
            <p:cNvSpPr/>
            <p:nvPr/>
          </p:nvSpPr>
          <p:spPr>
            <a:xfrm>
              <a:off x="7458" y="11941"/>
              <a:ext cx="1556" cy="945"/>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en-US" altLang="zh-CN"/>
                <a:t>NG</a:t>
              </a:r>
              <a:r>
                <a:rPr lang="zh-CN" altLang="en-US"/>
                <a:t>品输送线</a:t>
              </a:r>
              <a:endParaRPr lang="zh-CN" altLang="en-US"/>
            </a:p>
          </p:txBody>
        </p:sp>
        <p:cxnSp>
          <p:nvCxnSpPr>
            <p:cNvPr id="37" name="肘形连接符 36"/>
            <p:cNvCxnSpPr>
              <a:endCxn id="39" idx="0"/>
            </p:cNvCxnSpPr>
            <p:nvPr/>
          </p:nvCxnSpPr>
          <p:spPr>
            <a:xfrm rot="5400000" flipV="1">
              <a:off x="7699" y="9617"/>
              <a:ext cx="3081" cy="1604"/>
            </a:xfrm>
            <a:prstGeom prst="bentConnector3">
              <a:avLst>
                <a:gd name="adj1" fmla="val 90311"/>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39" name="流程图: 过程 38"/>
            <p:cNvSpPr/>
            <p:nvPr/>
          </p:nvSpPr>
          <p:spPr>
            <a:xfrm>
              <a:off x="9263" y="11960"/>
              <a:ext cx="1556" cy="945"/>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中盒输送线</a:t>
              </a:r>
              <a:endParaRPr lang="zh-CN" altLang="en-US"/>
            </a:p>
          </p:txBody>
        </p:sp>
        <p:cxnSp>
          <p:nvCxnSpPr>
            <p:cNvPr id="40" name="肘形连接符 39"/>
            <p:cNvCxnSpPr/>
            <p:nvPr/>
          </p:nvCxnSpPr>
          <p:spPr>
            <a:xfrm rot="5400000" flipV="1">
              <a:off x="7170" y="10902"/>
              <a:ext cx="1447" cy="630"/>
            </a:xfrm>
            <a:prstGeom prst="bentConnector3">
              <a:avLst>
                <a:gd name="adj1" fmla="val 83379"/>
              </a:avLst>
            </a:prstGeom>
            <a:ln w="38100">
              <a:solidFill>
                <a:srgbClr val="C00000"/>
              </a:solidFill>
            </a:ln>
          </p:spPr>
          <p:style>
            <a:lnRef idx="3">
              <a:schemeClr val="dk1"/>
            </a:lnRef>
            <a:fillRef idx="0">
              <a:schemeClr val="dk1"/>
            </a:fillRef>
            <a:effectRef idx="2">
              <a:schemeClr val="dk1"/>
            </a:effectRef>
            <a:fontRef idx="minor">
              <a:schemeClr val="tx1"/>
            </a:fontRef>
          </p:style>
        </p:cxnSp>
      </p:grpSp>
      <p:grpSp>
        <p:nvGrpSpPr>
          <p:cNvPr id="43" name="组合 42"/>
          <p:cNvGrpSpPr/>
          <p:nvPr/>
        </p:nvGrpSpPr>
        <p:grpSpPr>
          <a:xfrm>
            <a:off x="7620635" y="1578610"/>
            <a:ext cx="5153660" cy="4342130"/>
            <a:chOff x="12001" y="2486"/>
            <a:chExt cx="8116" cy="6838"/>
          </a:xfrm>
        </p:grpSpPr>
        <p:pic>
          <p:nvPicPr>
            <p:cNvPr id="26" name="图片 25"/>
            <p:cNvPicPr>
              <a:picLocks noChangeAspect="1"/>
            </p:cNvPicPr>
            <p:nvPr/>
          </p:nvPicPr>
          <p:blipFill>
            <a:blip r:embed="rId4"/>
            <a:stretch>
              <a:fillRect/>
            </a:stretch>
          </p:blipFill>
          <p:spPr>
            <a:xfrm>
              <a:off x="16085" y="2486"/>
              <a:ext cx="4032" cy="6838"/>
            </a:xfrm>
            <a:prstGeom prst="rect">
              <a:avLst/>
            </a:prstGeom>
          </p:spPr>
        </p:pic>
        <p:pic>
          <p:nvPicPr>
            <p:cNvPr id="34" name="图片 33"/>
            <p:cNvPicPr>
              <a:picLocks noChangeAspect="1"/>
            </p:cNvPicPr>
            <p:nvPr/>
          </p:nvPicPr>
          <p:blipFill>
            <a:blip r:embed="rId5"/>
            <a:stretch>
              <a:fillRect/>
            </a:stretch>
          </p:blipFill>
          <p:spPr>
            <a:xfrm>
              <a:off x="12001" y="3168"/>
              <a:ext cx="3732" cy="6156"/>
            </a:xfrm>
            <a:prstGeom prst="rect">
              <a:avLst/>
            </a:prstGeom>
          </p:spPr>
        </p:pic>
      </p:grpSp>
    </p:spTree>
    <p:custDataLst>
      <p:tags r:id="rId6"/>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1430" y="1353185"/>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5" name="图片 4" descr="公司LOGI"/>
          <p:cNvPicPr>
            <a:picLocks noChangeAspect="1"/>
          </p:cNvPicPr>
          <p:nvPr/>
        </p:nvPicPr>
        <p:blipFill>
          <a:blip r:embed="rId1"/>
          <a:stretch>
            <a:fillRect/>
          </a:stretch>
        </p:blipFill>
        <p:spPr>
          <a:xfrm>
            <a:off x="11793220" y="538480"/>
            <a:ext cx="1201420" cy="971550"/>
          </a:xfrm>
          <a:prstGeom prst="rect">
            <a:avLst/>
          </a:prstGeom>
        </p:spPr>
      </p:pic>
      <p:sp>
        <p:nvSpPr>
          <p:cNvPr id="9" name="文本框 8"/>
          <p:cNvSpPr txBox="1"/>
          <p:nvPr/>
        </p:nvSpPr>
        <p:spPr>
          <a:xfrm>
            <a:off x="2706550" y="726220"/>
            <a:ext cx="4284414" cy="583565"/>
          </a:xfrm>
          <a:prstGeom prst="rect">
            <a:avLst/>
          </a:prstGeom>
          <a:noFill/>
        </p:spPr>
        <p:txBody>
          <a:bodyPr wrap="square" rtlCol="0">
            <a:spAutoFit/>
          </a:bodyPr>
          <a:p>
            <a:r>
              <a:rPr lang="zh-CN" altLang="en-US" sz="3200" b="1" dirty="0">
                <a:solidFill>
                  <a:srgbClr val="002060"/>
                </a:solidFill>
                <a:latin typeface="宋体" panose="02010600030101010101" pitchFamily="2" charset="-122"/>
                <a:ea typeface="宋体" panose="02010600030101010101" pitchFamily="2" charset="-122"/>
                <a:sym typeface="微软雅黑" panose="020B0503020204020204" charset="-122"/>
              </a:rPr>
              <a:t>五、技术分析</a:t>
            </a:r>
            <a:endParaRPr lang="zh-CN" altLang="en-US" sz="3200" b="1" dirty="0">
              <a:solidFill>
                <a:srgbClr val="002060"/>
              </a:solidFill>
              <a:latin typeface="宋体" panose="02010600030101010101" pitchFamily="2" charset="-122"/>
              <a:ea typeface="宋体" panose="02010600030101010101" pitchFamily="2" charset="-122"/>
              <a:sym typeface="微软雅黑" panose="020B0503020204020204" charset="-122"/>
            </a:endParaRPr>
          </a:p>
        </p:txBody>
      </p:sp>
      <p:grpSp>
        <p:nvGrpSpPr>
          <p:cNvPr id="3" name="组合 2"/>
          <p:cNvGrpSpPr/>
          <p:nvPr/>
        </p:nvGrpSpPr>
        <p:grpSpPr>
          <a:xfrm>
            <a:off x="1517" y="7814474"/>
            <a:ext cx="14231391" cy="1199707"/>
            <a:chOff x="1457" y="10983"/>
            <a:chExt cx="18101" cy="1526"/>
          </a:xfrm>
        </p:grpSpPr>
        <p:pic>
          <p:nvPicPr>
            <p:cNvPr id="11" name="图片 10"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6" name="文本框 5"/>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7" name="文本框 6"/>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16" name="组合 15"/>
          <p:cNvGrpSpPr/>
          <p:nvPr/>
        </p:nvGrpSpPr>
        <p:grpSpPr>
          <a:xfrm>
            <a:off x="-17639" y="360454"/>
            <a:ext cx="2407959" cy="1372892"/>
            <a:chOff x="-29" y="170"/>
            <a:chExt cx="3792" cy="2162"/>
          </a:xfrm>
        </p:grpSpPr>
        <p:sp>
          <p:nvSpPr>
            <p:cNvPr id="12" name="任意多边形 11"/>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任意多边形 9"/>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a:off x="18662" y="7814474"/>
            <a:ext cx="14231391" cy="1199707"/>
            <a:chOff x="1457" y="10983"/>
            <a:chExt cx="18101" cy="1526"/>
          </a:xfrm>
        </p:grpSpPr>
        <p:pic>
          <p:nvPicPr>
            <p:cNvPr id="17" name="图片 16"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18" name="文本框 17"/>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19" name="文本框 18"/>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24" name="组合 23"/>
          <p:cNvGrpSpPr/>
          <p:nvPr/>
        </p:nvGrpSpPr>
        <p:grpSpPr>
          <a:xfrm>
            <a:off x="635" y="360680"/>
            <a:ext cx="14085570" cy="1372870"/>
            <a:chOff x="1" y="568"/>
            <a:chExt cx="22182" cy="2162"/>
          </a:xfrm>
        </p:grpSpPr>
        <p:cxnSp>
          <p:nvCxnSpPr>
            <p:cNvPr id="4" name="直接连接符 3"/>
            <p:cNvCxnSpPr/>
            <p:nvPr/>
          </p:nvCxnSpPr>
          <p:spPr>
            <a:xfrm flipV="1">
              <a:off x="1" y="2131"/>
              <a:ext cx="22182" cy="18"/>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14" name="图片 13" descr="公司LOGI"/>
            <p:cNvPicPr>
              <a:picLocks noChangeAspect="1"/>
            </p:cNvPicPr>
            <p:nvPr/>
          </p:nvPicPr>
          <p:blipFill>
            <a:blip r:embed="rId1"/>
            <a:stretch>
              <a:fillRect/>
            </a:stretch>
          </p:blipFill>
          <p:spPr>
            <a:xfrm>
              <a:off x="18591" y="848"/>
              <a:ext cx="1892" cy="1530"/>
            </a:xfrm>
            <a:prstGeom prst="rect">
              <a:avLst/>
            </a:prstGeom>
          </p:spPr>
        </p:pic>
        <p:grpSp>
          <p:nvGrpSpPr>
            <p:cNvPr id="20" name="组合 19"/>
            <p:cNvGrpSpPr/>
            <p:nvPr/>
          </p:nvGrpSpPr>
          <p:grpSpPr>
            <a:xfrm>
              <a:off x="9" y="568"/>
              <a:ext cx="3792" cy="2162"/>
              <a:chOff x="-29" y="170"/>
              <a:chExt cx="3792" cy="2162"/>
            </a:xfrm>
          </p:grpSpPr>
          <p:sp>
            <p:nvSpPr>
              <p:cNvPr id="21" name="任意多边形 20"/>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任意多边形 21"/>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任意多边形 2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57" name="组合 56"/>
          <p:cNvGrpSpPr/>
          <p:nvPr/>
        </p:nvGrpSpPr>
        <p:grpSpPr>
          <a:xfrm>
            <a:off x="1069975" y="1664970"/>
            <a:ext cx="8525510" cy="6463030"/>
            <a:chOff x="830" y="2622"/>
            <a:chExt cx="13426" cy="10178"/>
          </a:xfrm>
        </p:grpSpPr>
        <p:pic>
          <p:nvPicPr>
            <p:cNvPr id="35" name="图片 34" descr="E:\项目\2019 方案\胰岛素注射器自动打包系统（贝普）\120190415 V2.0\5.JPG5"/>
            <p:cNvPicPr>
              <a:picLocks noChangeAspect="1"/>
            </p:cNvPicPr>
            <p:nvPr/>
          </p:nvPicPr>
          <p:blipFill>
            <a:blip r:embed="rId3"/>
            <a:srcRect l="18180" t="14284" r="23019" b="28066"/>
            <a:stretch>
              <a:fillRect/>
            </a:stretch>
          </p:blipFill>
          <p:spPr>
            <a:xfrm>
              <a:off x="8672" y="2622"/>
              <a:ext cx="5125" cy="4227"/>
            </a:xfrm>
            <a:prstGeom prst="rect">
              <a:avLst/>
            </a:prstGeom>
          </p:spPr>
        </p:pic>
        <p:pic>
          <p:nvPicPr>
            <p:cNvPr id="28" name="图片 27" descr="E:\项目\2019 方案\胰岛素注射器自动打包系统（贝普）\120190415 V2.0\6.JPG6"/>
            <p:cNvPicPr>
              <a:picLocks noChangeAspect="1"/>
            </p:cNvPicPr>
            <p:nvPr/>
          </p:nvPicPr>
          <p:blipFill>
            <a:blip r:embed="rId4"/>
            <a:srcRect l="11597" t="25574" r="20867" b="20180"/>
            <a:stretch>
              <a:fillRect/>
            </a:stretch>
          </p:blipFill>
          <p:spPr>
            <a:xfrm>
              <a:off x="8869" y="8215"/>
              <a:ext cx="5126" cy="3313"/>
            </a:xfrm>
            <a:prstGeom prst="rect">
              <a:avLst/>
            </a:prstGeom>
          </p:spPr>
        </p:pic>
        <p:grpSp>
          <p:nvGrpSpPr>
            <p:cNvPr id="46" name="组合 45"/>
            <p:cNvGrpSpPr/>
            <p:nvPr/>
          </p:nvGrpSpPr>
          <p:grpSpPr>
            <a:xfrm>
              <a:off x="830" y="2654"/>
              <a:ext cx="8041" cy="10147"/>
              <a:chOff x="830" y="3311"/>
              <a:chExt cx="7377" cy="8795"/>
            </a:xfrm>
          </p:grpSpPr>
          <p:pic>
            <p:nvPicPr>
              <p:cNvPr id="25" name="图片 24" descr="E:\项目\2019 方案\胰岛素注射器自动打包系统（贝普）\120190415 V2.0\4.JPG4"/>
              <p:cNvPicPr>
                <a:picLocks noChangeAspect="1"/>
              </p:cNvPicPr>
              <p:nvPr/>
            </p:nvPicPr>
            <p:blipFill>
              <a:blip r:embed="rId5"/>
              <a:srcRect l="24207" t="15318" r="23835" b="12282"/>
              <a:stretch>
                <a:fillRect/>
              </a:stretch>
            </p:blipFill>
            <p:spPr>
              <a:xfrm>
                <a:off x="830" y="3311"/>
                <a:ext cx="7377" cy="7615"/>
              </a:xfrm>
              <a:prstGeom prst="rect">
                <a:avLst/>
              </a:prstGeom>
            </p:spPr>
          </p:pic>
          <p:cxnSp>
            <p:nvCxnSpPr>
              <p:cNvPr id="36" name="肘形连接符 35"/>
              <p:cNvCxnSpPr>
                <a:endCxn id="37" idx="0"/>
              </p:cNvCxnSpPr>
              <p:nvPr/>
            </p:nvCxnSpPr>
            <p:spPr>
              <a:xfrm rot="5400000">
                <a:off x="1984" y="9287"/>
                <a:ext cx="3246" cy="466"/>
              </a:xfrm>
              <a:prstGeom prst="bentConnector3">
                <a:avLst>
                  <a:gd name="adj1" fmla="val 92340"/>
                </a:avLst>
              </a:prstGeom>
              <a:ln w="38100">
                <a:solidFill>
                  <a:srgbClr val="C00000"/>
                </a:solidFill>
              </a:ln>
            </p:spPr>
            <p:style>
              <a:lnRef idx="3">
                <a:schemeClr val="dk1"/>
              </a:lnRef>
              <a:fillRef idx="0">
                <a:schemeClr val="dk1"/>
              </a:fillRef>
              <a:effectRef idx="2">
                <a:schemeClr val="dk1"/>
              </a:effectRef>
              <a:fontRef idx="minor">
                <a:schemeClr val="tx1"/>
              </a:fontRef>
            </p:style>
          </p:cxnSp>
          <p:cxnSp>
            <p:nvCxnSpPr>
              <p:cNvPr id="38" name="肘形连接符 37"/>
              <p:cNvCxnSpPr>
                <a:endCxn id="39" idx="0"/>
              </p:cNvCxnSpPr>
              <p:nvPr/>
            </p:nvCxnSpPr>
            <p:spPr>
              <a:xfrm rot="5400000" flipV="1">
                <a:off x="3277" y="9672"/>
                <a:ext cx="2576" cy="368"/>
              </a:xfrm>
              <a:prstGeom prst="bentConnector3">
                <a:avLst>
                  <a:gd name="adj1" fmla="val 90372"/>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39" name="流程图: 过程 38"/>
              <p:cNvSpPr/>
              <p:nvPr/>
            </p:nvSpPr>
            <p:spPr>
              <a:xfrm>
                <a:off x="4206" y="11144"/>
                <a:ext cx="1086" cy="945"/>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底部折</a:t>
                </a:r>
                <a:r>
                  <a:rPr lang="zh-CN" altLang="en-US"/>
                  <a:t>盒</a:t>
                </a:r>
                <a:endParaRPr lang="zh-CN" altLang="en-US"/>
              </a:p>
            </p:txBody>
          </p:sp>
          <p:cxnSp>
            <p:nvCxnSpPr>
              <p:cNvPr id="40" name="肘形连接符 39"/>
              <p:cNvCxnSpPr/>
              <p:nvPr/>
            </p:nvCxnSpPr>
            <p:spPr>
              <a:xfrm rot="5400000">
                <a:off x="5011" y="9616"/>
                <a:ext cx="2806" cy="247"/>
              </a:xfrm>
              <a:prstGeom prst="bentConnector3">
                <a:avLst>
                  <a:gd name="adj1" fmla="val 90538"/>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41" name="流程图: 过程 40"/>
              <p:cNvSpPr/>
              <p:nvPr/>
            </p:nvSpPr>
            <p:spPr>
              <a:xfrm>
                <a:off x="5528" y="11144"/>
                <a:ext cx="1253" cy="945"/>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纸板码</a:t>
                </a:r>
                <a:r>
                  <a:rPr lang="zh-CN" altLang="en-US"/>
                  <a:t>垛</a:t>
                </a:r>
                <a:endParaRPr lang="zh-CN" altLang="en-US"/>
              </a:p>
            </p:txBody>
          </p:sp>
          <p:sp>
            <p:nvSpPr>
              <p:cNvPr id="56" name="流程图: 过程 55"/>
              <p:cNvSpPr/>
              <p:nvPr/>
            </p:nvSpPr>
            <p:spPr>
              <a:xfrm>
                <a:off x="2754" y="11161"/>
                <a:ext cx="1086" cy="945"/>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吸盘拾</a:t>
                </a:r>
                <a:r>
                  <a:rPr lang="zh-CN" altLang="en-US"/>
                  <a:t>取</a:t>
                </a:r>
                <a:endParaRPr lang="zh-CN" altLang="en-US"/>
              </a:p>
            </p:txBody>
          </p:sp>
        </p:grpSp>
        <p:cxnSp>
          <p:nvCxnSpPr>
            <p:cNvPr id="43" name="肘形连接符 42"/>
            <p:cNvCxnSpPr>
              <a:endCxn id="44" idx="0"/>
            </p:cNvCxnSpPr>
            <p:nvPr/>
          </p:nvCxnSpPr>
          <p:spPr>
            <a:xfrm rot="5400000" flipV="1">
              <a:off x="8352" y="5625"/>
              <a:ext cx="2365" cy="279"/>
            </a:xfrm>
            <a:prstGeom prst="bentConnector3">
              <a:avLst>
                <a:gd name="adj1" fmla="val 85835"/>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44" name="流程图: 过程 43"/>
            <p:cNvSpPr/>
            <p:nvPr/>
          </p:nvSpPr>
          <p:spPr>
            <a:xfrm>
              <a:off x="8896" y="6947"/>
              <a:ext cx="1556" cy="945"/>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限</a:t>
              </a:r>
              <a:r>
                <a:rPr lang="zh-CN" altLang="en-US"/>
                <a:t>位</a:t>
              </a:r>
              <a:endParaRPr lang="zh-CN" altLang="en-US"/>
            </a:p>
          </p:txBody>
        </p:sp>
        <p:cxnSp>
          <p:nvCxnSpPr>
            <p:cNvPr id="48" name="肘形连接符 47"/>
            <p:cNvCxnSpPr>
              <a:endCxn id="49" idx="0"/>
            </p:cNvCxnSpPr>
            <p:nvPr/>
          </p:nvCxnSpPr>
          <p:spPr>
            <a:xfrm rot="5400000" flipV="1">
              <a:off x="10795" y="5294"/>
              <a:ext cx="3019" cy="286"/>
            </a:xfrm>
            <a:prstGeom prst="bentConnector3">
              <a:avLst>
                <a:gd name="adj1" fmla="val 86402"/>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49" name="流程图: 过程 48"/>
            <p:cNvSpPr/>
            <p:nvPr/>
          </p:nvSpPr>
          <p:spPr>
            <a:xfrm>
              <a:off x="11669" y="6947"/>
              <a:ext cx="1556" cy="945"/>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推</a:t>
              </a:r>
              <a:r>
                <a:rPr lang="zh-CN" altLang="en-US"/>
                <a:t>板</a:t>
              </a:r>
              <a:endParaRPr lang="zh-CN" altLang="en-US"/>
            </a:p>
          </p:txBody>
        </p:sp>
        <p:sp>
          <p:nvSpPr>
            <p:cNvPr id="50" name="流程图: 过程 49"/>
            <p:cNvSpPr/>
            <p:nvPr/>
          </p:nvSpPr>
          <p:spPr>
            <a:xfrm>
              <a:off x="11527" y="11762"/>
              <a:ext cx="1246" cy="945"/>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移盒气</a:t>
              </a:r>
              <a:r>
                <a:rPr lang="zh-CN" altLang="en-US"/>
                <a:t>缸</a:t>
              </a:r>
              <a:endParaRPr lang="zh-CN" altLang="en-US"/>
            </a:p>
          </p:txBody>
        </p:sp>
        <p:cxnSp>
          <p:nvCxnSpPr>
            <p:cNvPr id="51" name="肘形连接符 50"/>
            <p:cNvCxnSpPr/>
            <p:nvPr/>
          </p:nvCxnSpPr>
          <p:spPr>
            <a:xfrm rot="5400000" flipV="1">
              <a:off x="10644" y="10180"/>
              <a:ext cx="2838" cy="307"/>
            </a:xfrm>
            <a:prstGeom prst="bentConnector3">
              <a:avLst>
                <a:gd name="adj1" fmla="val 91420"/>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52" name="流程图: 过程 51"/>
            <p:cNvSpPr/>
            <p:nvPr/>
          </p:nvSpPr>
          <p:spPr>
            <a:xfrm>
              <a:off x="9575" y="11763"/>
              <a:ext cx="1658" cy="945"/>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吸盘拾</a:t>
              </a:r>
              <a:r>
                <a:rPr lang="zh-CN" altLang="en-US"/>
                <a:t>取气</a:t>
              </a:r>
              <a:r>
                <a:rPr lang="zh-CN" altLang="en-US"/>
                <a:t>缸</a:t>
              </a:r>
              <a:endParaRPr lang="zh-CN" altLang="en-US"/>
            </a:p>
          </p:txBody>
        </p:sp>
        <p:cxnSp>
          <p:nvCxnSpPr>
            <p:cNvPr id="53" name="肘形连接符 52"/>
            <p:cNvCxnSpPr/>
            <p:nvPr/>
          </p:nvCxnSpPr>
          <p:spPr>
            <a:xfrm rot="5400000" flipV="1">
              <a:off x="9129" y="10656"/>
              <a:ext cx="2068" cy="203"/>
            </a:xfrm>
            <a:prstGeom prst="bentConnector3">
              <a:avLst>
                <a:gd name="adj1" fmla="val 86339"/>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54" name="流程图: 过程 53"/>
            <p:cNvSpPr/>
            <p:nvPr/>
          </p:nvSpPr>
          <p:spPr>
            <a:xfrm>
              <a:off x="13010" y="11781"/>
              <a:ext cx="1246" cy="945"/>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真空吸</a:t>
              </a:r>
              <a:r>
                <a:rPr lang="zh-CN" altLang="en-US"/>
                <a:t>盘</a:t>
              </a:r>
              <a:endParaRPr lang="zh-CN" altLang="en-US"/>
            </a:p>
          </p:txBody>
        </p:sp>
        <p:cxnSp>
          <p:nvCxnSpPr>
            <p:cNvPr id="55" name="肘形连接符 54"/>
            <p:cNvCxnSpPr/>
            <p:nvPr/>
          </p:nvCxnSpPr>
          <p:spPr>
            <a:xfrm>
              <a:off x="12353" y="10667"/>
              <a:ext cx="1229" cy="1096"/>
            </a:xfrm>
            <a:prstGeom prst="bentConnector3">
              <a:avLst>
                <a:gd name="adj1" fmla="val 101708"/>
              </a:avLst>
            </a:prstGeom>
            <a:ln w="38100">
              <a:solidFill>
                <a:srgbClr val="C00000"/>
              </a:solidFill>
            </a:ln>
          </p:spPr>
          <p:style>
            <a:lnRef idx="3">
              <a:schemeClr val="dk1"/>
            </a:lnRef>
            <a:fillRef idx="0">
              <a:schemeClr val="dk1"/>
            </a:fillRef>
            <a:effectRef idx="2">
              <a:schemeClr val="dk1"/>
            </a:effectRef>
            <a:fontRef idx="minor">
              <a:schemeClr val="tx1"/>
            </a:fontRef>
          </p:style>
        </p:cxnSp>
      </p:grpSp>
      <p:sp>
        <p:nvSpPr>
          <p:cNvPr id="58" name="文本框 57"/>
          <p:cNvSpPr txBox="1"/>
          <p:nvPr/>
        </p:nvSpPr>
        <p:spPr>
          <a:xfrm>
            <a:off x="9304020" y="1664970"/>
            <a:ext cx="3033395" cy="4246245"/>
          </a:xfrm>
          <a:prstGeom prst="rect">
            <a:avLst/>
          </a:prstGeom>
          <a:noFill/>
        </p:spPr>
        <p:txBody>
          <a:bodyPr wrap="square" rtlCol="0" anchor="t">
            <a:spAutoFit/>
          </a:bodyPr>
          <a:p>
            <a:r>
              <a:rPr lang="zh-CN" altLang="en-US">
                <a:effectLst/>
                <a:latin typeface="微软雅黑" panose="020B0503020204020204" charset="-122"/>
                <a:ea typeface="微软雅黑" panose="020B0503020204020204" charset="-122"/>
                <a:cs typeface="微软雅黑" panose="020B0503020204020204" charset="-122"/>
                <a:sym typeface="+mn-ea"/>
              </a:rPr>
              <a:t>开盒机</a:t>
            </a:r>
            <a:br>
              <a:rPr lang="zh-CN" altLang="en-US">
                <a:effectLst/>
                <a:latin typeface="微软雅黑" panose="020B0503020204020204" charset="-122"/>
                <a:ea typeface="微软雅黑" panose="020B0503020204020204" charset="-122"/>
                <a:cs typeface="微软雅黑" panose="020B0503020204020204" charset="-122"/>
                <a:sym typeface="+mn-ea"/>
              </a:rPr>
            </a:br>
            <a:r>
              <a:rPr lang="en-US" altLang="zh-CN">
                <a:effectLst/>
                <a:latin typeface="微软雅黑" panose="020B0503020204020204" charset="-122"/>
                <a:ea typeface="微软雅黑" panose="020B0503020204020204" charset="-122"/>
                <a:cs typeface="微软雅黑" panose="020B0503020204020204" charset="-122"/>
                <a:sym typeface="+mn-ea"/>
              </a:rPr>
              <a:t>a.</a:t>
            </a:r>
            <a:r>
              <a:rPr lang="zh-CN" altLang="en-US">
                <a:effectLst/>
                <a:latin typeface="微软雅黑" panose="020B0503020204020204" charset="-122"/>
                <a:ea typeface="微软雅黑" panose="020B0503020204020204" charset="-122"/>
                <a:cs typeface="微软雅黑" panose="020B0503020204020204" charset="-122"/>
                <a:sym typeface="+mn-ea"/>
              </a:rPr>
              <a:t>人工将纸板码垛在料仓，一次可储存约</a:t>
            </a:r>
            <a:r>
              <a:rPr lang="en-US" altLang="zh-CN">
                <a:effectLst/>
                <a:latin typeface="微软雅黑" panose="020B0503020204020204" charset="-122"/>
                <a:ea typeface="微软雅黑" panose="020B0503020204020204" charset="-122"/>
                <a:cs typeface="微软雅黑" panose="020B0503020204020204" charset="-122"/>
                <a:sym typeface="+mn-ea"/>
              </a:rPr>
              <a:t>80</a:t>
            </a:r>
            <a:r>
              <a:rPr lang="zh-CN" altLang="en-US">
                <a:effectLst/>
                <a:latin typeface="微软雅黑" panose="020B0503020204020204" charset="-122"/>
                <a:ea typeface="微软雅黑" panose="020B0503020204020204" charset="-122"/>
                <a:cs typeface="微软雅黑" panose="020B0503020204020204" charset="-122"/>
                <a:sym typeface="+mn-ea"/>
              </a:rPr>
              <a:t>个中盒纸板。预计生产</a:t>
            </a:r>
            <a:r>
              <a:rPr lang="en-US" altLang="zh-CN">
                <a:effectLst/>
                <a:latin typeface="微软雅黑" panose="020B0503020204020204" charset="-122"/>
                <a:ea typeface="微软雅黑" panose="020B0503020204020204" charset="-122"/>
                <a:cs typeface="微软雅黑" panose="020B0503020204020204" charset="-122"/>
                <a:sym typeface="+mn-ea"/>
              </a:rPr>
              <a:t>1</a:t>
            </a:r>
            <a:r>
              <a:rPr lang="zh-CN" altLang="en-US">
                <a:effectLst/>
                <a:latin typeface="微软雅黑" panose="020B0503020204020204" charset="-122"/>
                <a:ea typeface="微软雅黑" panose="020B0503020204020204" charset="-122"/>
                <a:cs typeface="微软雅黑" panose="020B0503020204020204" charset="-122"/>
                <a:sym typeface="+mn-ea"/>
              </a:rPr>
              <a:t>小时人工</a:t>
            </a:r>
            <a:r>
              <a:rPr lang="zh-CN" altLang="en-US">
                <a:effectLst/>
                <a:latin typeface="微软雅黑" panose="020B0503020204020204" charset="-122"/>
                <a:ea typeface="微软雅黑" panose="020B0503020204020204" charset="-122"/>
                <a:cs typeface="微软雅黑" panose="020B0503020204020204" charset="-122"/>
                <a:sym typeface="+mn-ea"/>
              </a:rPr>
              <a:t>放一次物</a:t>
            </a:r>
            <a:r>
              <a:rPr lang="zh-CN" altLang="en-US">
                <a:effectLst/>
                <a:latin typeface="微软雅黑" panose="020B0503020204020204" charset="-122"/>
                <a:ea typeface="微软雅黑" panose="020B0503020204020204" charset="-122"/>
                <a:cs typeface="微软雅黑" panose="020B0503020204020204" charset="-122"/>
                <a:sym typeface="+mn-ea"/>
              </a:rPr>
              <a:t>料。</a:t>
            </a:r>
            <a:endParaRPr lang="zh-CN" altLang="en-US">
              <a:effectLst/>
              <a:latin typeface="微软雅黑" panose="020B0503020204020204" charset="-122"/>
              <a:ea typeface="微软雅黑" panose="020B0503020204020204" charset="-122"/>
              <a:cs typeface="微软雅黑" panose="020B0503020204020204" charset="-122"/>
              <a:sym typeface="+mn-ea"/>
            </a:endParaRPr>
          </a:p>
          <a:p>
            <a:endParaRPr lang="zh-CN" altLang="en-US">
              <a:effectLst/>
              <a:latin typeface="微软雅黑" panose="020B0503020204020204" charset="-122"/>
              <a:ea typeface="微软雅黑" panose="020B0503020204020204" charset="-122"/>
              <a:cs typeface="微软雅黑" panose="020B0503020204020204" charset="-122"/>
              <a:sym typeface="+mn-ea"/>
            </a:endParaRPr>
          </a:p>
          <a:p>
            <a:r>
              <a:rPr lang="en-US" altLang="zh-CN">
                <a:effectLst/>
                <a:latin typeface="微软雅黑" panose="020B0503020204020204" charset="-122"/>
                <a:ea typeface="微软雅黑" panose="020B0503020204020204" charset="-122"/>
                <a:cs typeface="微软雅黑" panose="020B0503020204020204" charset="-122"/>
                <a:sym typeface="+mn-ea"/>
              </a:rPr>
              <a:t>b.</a:t>
            </a:r>
            <a:r>
              <a:rPr lang="zh-CN" altLang="en-US">
                <a:effectLst/>
                <a:latin typeface="微软雅黑" panose="020B0503020204020204" charset="-122"/>
                <a:ea typeface="微软雅黑" panose="020B0503020204020204" charset="-122"/>
                <a:cs typeface="微软雅黑" panose="020B0503020204020204" charset="-122"/>
                <a:sym typeface="+mn-ea"/>
              </a:rPr>
              <a:t>采用真空吸盘一次拾出一个纸板</a:t>
            </a:r>
            <a:r>
              <a:rPr lang="zh-CN" altLang="en-US">
                <a:effectLst/>
                <a:latin typeface="微软雅黑" panose="020B0503020204020204" charset="-122"/>
                <a:ea typeface="微软雅黑" panose="020B0503020204020204" charset="-122"/>
                <a:cs typeface="微软雅黑" panose="020B0503020204020204" charset="-122"/>
                <a:sym typeface="+mn-ea"/>
              </a:rPr>
              <a:t>，配有掉料感应装置。</a:t>
            </a:r>
            <a:br>
              <a:rPr lang="zh-CN" altLang="en-US">
                <a:effectLst/>
                <a:latin typeface="微软雅黑" panose="020B0503020204020204" charset="-122"/>
                <a:ea typeface="微软雅黑" panose="020B0503020204020204" charset="-122"/>
                <a:cs typeface="微软雅黑" panose="020B0503020204020204" charset="-122"/>
                <a:sym typeface="+mn-ea"/>
              </a:rPr>
            </a:br>
            <a:endParaRPr lang="zh-CN" altLang="en-US">
              <a:effectLst/>
              <a:latin typeface="微软雅黑" panose="020B0503020204020204" charset="-122"/>
              <a:ea typeface="微软雅黑" panose="020B0503020204020204" charset="-122"/>
              <a:cs typeface="微软雅黑" panose="020B0503020204020204" charset="-122"/>
              <a:sym typeface="+mn-ea"/>
            </a:endParaRPr>
          </a:p>
          <a:p>
            <a:r>
              <a:rPr lang="en-US" altLang="zh-CN">
                <a:effectLst/>
                <a:latin typeface="微软雅黑" panose="020B0503020204020204" charset="-122"/>
                <a:ea typeface="微软雅黑" panose="020B0503020204020204" charset="-122"/>
                <a:cs typeface="微软雅黑" panose="020B0503020204020204" charset="-122"/>
                <a:sym typeface="+mn-ea"/>
              </a:rPr>
              <a:t>c.</a:t>
            </a:r>
            <a:r>
              <a:rPr lang="zh-CN" altLang="en-US">
                <a:effectLst/>
                <a:latin typeface="微软雅黑" panose="020B0503020204020204" charset="-122"/>
                <a:ea typeface="微软雅黑" panose="020B0503020204020204" charset="-122"/>
                <a:cs typeface="微软雅黑" panose="020B0503020204020204" charset="-122"/>
                <a:sym typeface="+mn-ea"/>
              </a:rPr>
              <a:t>拾取的纸板通过折盒机构对盒子的底部进行折盖封盒。</a:t>
            </a:r>
            <a:br>
              <a:rPr lang="zh-CN" altLang="en-US">
                <a:effectLst/>
                <a:latin typeface="微软雅黑" panose="020B0503020204020204" charset="-122"/>
                <a:ea typeface="微软雅黑" panose="020B0503020204020204" charset="-122"/>
                <a:cs typeface="微软雅黑" panose="020B0503020204020204" charset="-122"/>
                <a:sym typeface="+mn-ea"/>
              </a:rPr>
            </a:br>
            <a:br>
              <a:rPr lang="zh-CN" altLang="en-US">
                <a:effectLst/>
                <a:latin typeface="微软雅黑" panose="020B0503020204020204" charset="-122"/>
                <a:ea typeface="微软雅黑" panose="020B0503020204020204" charset="-122"/>
                <a:cs typeface="微软雅黑" panose="020B0503020204020204" charset="-122"/>
                <a:sym typeface="+mn-ea"/>
              </a:rPr>
            </a:br>
            <a:r>
              <a:rPr lang="en-US" altLang="zh-CN">
                <a:effectLst/>
                <a:latin typeface="微软雅黑" panose="020B0503020204020204" charset="-122"/>
                <a:ea typeface="微软雅黑" panose="020B0503020204020204" charset="-122"/>
                <a:cs typeface="微软雅黑" panose="020B0503020204020204" charset="-122"/>
                <a:sym typeface="+mn-ea"/>
              </a:rPr>
              <a:t>d.</a:t>
            </a:r>
            <a:r>
              <a:rPr lang="zh-CN" altLang="en-US">
                <a:effectLst/>
                <a:latin typeface="微软雅黑" panose="020B0503020204020204" charset="-122"/>
                <a:ea typeface="微软雅黑" panose="020B0503020204020204" charset="-122"/>
                <a:cs typeface="微软雅黑" panose="020B0503020204020204" charset="-122"/>
                <a:sym typeface="+mn-ea"/>
              </a:rPr>
              <a:t>可兼容对称的同款中盒。</a:t>
            </a:r>
            <a:br>
              <a:rPr lang="zh-CN" altLang="en-US">
                <a:effectLst/>
                <a:latin typeface="微软雅黑" panose="020B0503020204020204" charset="-122"/>
                <a:ea typeface="微软雅黑" panose="020B0503020204020204" charset="-122"/>
                <a:cs typeface="微软雅黑" panose="020B0503020204020204" charset="-122"/>
                <a:sym typeface="+mn-ea"/>
              </a:rPr>
            </a:br>
            <a:br>
              <a:rPr lang="zh-CN" altLang="en-US">
                <a:effectLst/>
                <a:latin typeface="微软雅黑" panose="020B0503020204020204" charset="-122"/>
                <a:ea typeface="微软雅黑" panose="020B0503020204020204" charset="-122"/>
                <a:cs typeface="微软雅黑" panose="020B0503020204020204" charset="-122"/>
                <a:sym typeface="+mn-ea"/>
              </a:rPr>
            </a:br>
            <a:r>
              <a:rPr lang="en-US" altLang="zh-CN">
                <a:effectLst/>
                <a:latin typeface="微软雅黑" panose="020B0503020204020204" charset="-122"/>
                <a:ea typeface="微软雅黑" panose="020B0503020204020204" charset="-122"/>
                <a:cs typeface="微软雅黑" panose="020B0503020204020204" charset="-122"/>
                <a:sym typeface="+mn-ea"/>
              </a:rPr>
              <a:t>e.</a:t>
            </a:r>
            <a:r>
              <a:rPr lang="zh-CN" altLang="en-US">
                <a:effectLst/>
                <a:latin typeface="微软雅黑" panose="020B0503020204020204" charset="-122"/>
                <a:ea typeface="微软雅黑" panose="020B0503020204020204" charset="-122"/>
                <a:cs typeface="微软雅黑" panose="020B0503020204020204" charset="-122"/>
                <a:sym typeface="+mn-ea"/>
              </a:rPr>
              <a:t>开盒机的效率约</a:t>
            </a:r>
            <a:r>
              <a:rPr lang="en-US" altLang="zh-CN">
                <a:effectLst/>
                <a:latin typeface="微软雅黑" panose="020B0503020204020204" charset="-122"/>
                <a:ea typeface="微软雅黑" panose="020B0503020204020204" charset="-122"/>
                <a:cs typeface="微软雅黑" panose="020B0503020204020204" charset="-122"/>
                <a:sym typeface="+mn-ea"/>
              </a:rPr>
              <a:t>4S</a:t>
            </a:r>
            <a:r>
              <a:rPr lang="zh-CN" altLang="en-US">
                <a:effectLst/>
                <a:latin typeface="微软雅黑" panose="020B0503020204020204" charset="-122"/>
                <a:ea typeface="微软雅黑" panose="020B0503020204020204" charset="-122"/>
                <a:cs typeface="微软雅黑" panose="020B0503020204020204" charset="-122"/>
                <a:sym typeface="+mn-ea"/>
              </a:rPr>
              <a:t>。</a:t>
            </a:r>
            <a:endParaRPr lang="zh-CN" altLang="en-US">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6"/>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1430" y="1353185"/>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5" name="图片 4" descr="公司LOGI"/>
          <p:cNvPicPr>
            <a:picLocks noChangeAspect="1"/>
          </p:cNvPicPr>
          <p:nvPr/>
        </p:nvPicPr>
        <p:blipFill>
          <a:blip r:embed="rId1"/>
          <a:stretch>
            <a:fillRect/>
          </a:stretch>
        </p:blipFill>
        <p:spPr>
          <a:xfrm>
            <a:off x="11793220" y="538480"/>
            <a:ext cx="1201420" cy="971550"/>
          </a:xfrm>
          <a:prstGeom prst="rect">
            <a:avLst/>
          </a:prstGeom>
        </p:spPr>
      </p:pic>
      <p:sp>
        <p:nvSpPr>
          <p:cNvPr id="9" name="文本框 8"/>
          <p:cNvSpPr txBox="1"/>
          <p:nvPr/>
        </p:nvSpPr>
        <p:spPr>
          <a:xfrm>
            <a:off x="2706550" y="726220"/>
            <a:ext cx="4284414" cy="583565"/>
          </a:xfrm>
          <a:prstGeom prst="rect">
            <a:avLst/>
          </a:prstGeom>
          <a:noFill/>
        </p:spPr>
        <p:txBody>
          <a:bodyPr wrap="square" rtlCol="0">
            <a:spAutoFit/>
          </a:bodyPr>
          <a:p>
            <a:r>
              <a:rPr lang="zh-CN" altLang="en-US" sz="3200" b="1" dirty="0">
                <a:solidFill>
                  <a:srgbClr val="002060"/>
                </a:solidFill>
                <a:latin typeface="+mj-ea"/>
                <a:ea typeface="+mj-ea"/>
                <a:sym typeface="微软雅黑" panose="020B0503020204020204" charset="-122"/>
              </a:rPr>
              <a:t>五、技术分析</a:t>
            </a:r>
            <a:endParaRPr lang="zh-CN" altLang="en-US" sz="3200" b="1" dirty="0">
              <a:solidFill>
                <a:srgbClr val="002060"/>
              </a:solidFill>
              <a:latin typeface="+mj-ea"/>
              <a:ea typeface="+mj-ea"/>
              <a:sym typeface="微软雅黑" panose="020B0503020204020204" charset="-122"/>
            </a:endParaRPr>
          </a:p>
        </p:txBody>
      </p:sp>
      <p:grpSp>
        <p:nvGrpSpPr>
          <p:cNvPr id="3" name="组合 2"/>
          <p:cNvGrpSpPr/>
          <p:nvPr/>
        </p:nvGrpSpPr>
        <p:grpSpPr>
          <a:xfrm>
            <a:off x="1517" y="7814474"/>
            <a:ext cx="14231391" cy="1199707"/>
            <a:chOff x="1457" y="10983"/>
            <a:chExt cx="18101" cy="1526"/>
          </a:xfrm>
        </p:grpSpPr>
        <p:pic>
          <p:nvPicPr>
            <p:cNvPr id="11" name="图片 10"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6" name="文本框 5"/>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7" name="文本框 6"/>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16" name="组合 15"/>
          <p:cNvGrpSpPr/>
          <p:nvPr/>
        </p:nvGrpSpPr>
        <p:grpSpPr>
          <a:xfrm>
            <a:off x="-17639" y="360454"/>
            <a:ext cx="2407959" cy="1372892"/>
            <a:chOff x="-29" y="170"/>
            <a:chExt cx="3792" cy="2162"/>
          </a:xfrm>
        </p:grpSpPr>
        <p:sp>
          <p:nvSpPr>
            <p:cNvPr id="12" name="任意多边形 11"/>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任意多边形 9"/>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a:off x="882" y="7814474"/>
            <a:ext cx="14231391" cy="1199707"/>
            <a:chOff x="1457" y="10983"/>
            <a:chExt cx="18101" cy="1526"/>
          </a:xfrm>
        </p:grpSpPr>
        <p:pic>
          <p:nvPicPr>
            <p:cNvPr id="17" name="图片 16"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18" name="文本框 17"/>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19" name="文本框 18"/>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24" name="组合 23"/>
          <p:cNvGrpSpPr/>
          <p:nvPr/>
        </p:nvGrpSpPr>
        <p:grpSpPr>
          <a:xfrm>
            <a:off x="635" y="360680"/>
            <a:ext cx="14085570" cy="1372870"/>
            <a:chOff x="1" y="568"/>
            <a:chExt cx="22182" cy="2162"/>
          </a:xfrm>
        </p:grpSpPr>
        <p:cxnSp>
          <p:nvCxnSpPr>
            <p:cNvPr id="4" name="直接连接符 3"/>
            <p:cNvCxnSpPr/>
            <p:nvPr/>
          </p:nvCxnSpPr>
          <p:spPr>
            <a:xfrm flipV="1">
              <a:off x="1" y="2131"/>
              <a:ext cx="22182" cy="18"/>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14" name="图片 13" descr="公司LOGI"/>
            <p:cNvPicPr>
              <a:picLocks noChangeAspect="1"/>
            </p:cNvPicPr>
            <p:nvPr/>
          </p:nvPicPr>
          <p:blipFill>
            <a:blip r:embed="rId1"/>
            <a:stretch>
              <a:fillRect/>
            </a:stretch>
          </p:blipFill>
          <p:spPr>
            <a:xfrm>
              <a:off x="18591" y="848"/>
              <a:ext cx="1892" cy="1530"/>
            </a:xfrm>
            <a:prstGeom prst="rect">
              <a:avLst/>
            </a:prstGeom>
          </p:spPr>
        </p:pic>
        <p:grpSp>
          <p:nvGrpSpPr>
            <p:cNvPr id="20" name="组合 19"/>
            <p:cNvGrpSpPr/>
            <p:nvPr/>
          </p:nvGrpSpPr>
          <p:grpSpPr>
            <a:xfrm>
              <a:off x="9" y="568"/>
              <a:ext cx="3792" cy="2162"/>
              <a:chOff x="-29" y="170"/>
              <a:chExt cx="3792" cy="2162"/>
            </a:xfrm>
          </p:grpSpPr>
          <p:sp>
            <p:nvSpPr>
              <p:cNvPr id="21" name="任意多边形 20"/>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任意多边形 21"/>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任意多边形 2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27" name="文本框 26"/>
          <p:cNvSpPr txBox="1"/>
          <p:nvPr/>
        </p:nvSpPr>
        <p:spPr>
          <a:xfrm>
            <a:off x="5447665" y="5451475"/>
            <a:ext cx="7557135" cy="2861310"/>
          </a:xfrm>
          <a:prstGeom prst="rect">
            <a:avLst/>
          </a:prstGeom>
          <a:noFill/>
        </p:spPr>
        <p:txBody>
          <a:bodyPr wrap="square" rtlCol="0">
            <a:spAutoFit/>
          </a:bodyPr>
          <a:p>
            <a:r>
              <a:rPr lang="zh-CN" altLang="en-US">
                <a:latin typeface="微软雅黑" panose="020B0503020204020204" charset="-122"/>
                <a:ea typeface="微软雅黑" panose="020B0503020204020204" charset="-122"/>
                <a:cs typeface="微软雅黑" panose="020B0503020204020204" charset="-122"/>
              </a:rPr>
              <a:t>注射器补料</a:t>
            </a:r>
            <a:r>
              <a:rPr lang="en-US" altLang="zh-CN">
                <a:latin typeface="微软雅黑" panose="020B0503020204020204" charset="-122"/>
                <a:ea typeface="微软雅黑" panose="020B0503020204020204" charset="-122"/>
                <a:cs typeface="微软雅黑" panose="020B0503020204020204" charset="-122"/>
              </a:rPr>
              <a:t>(1</a:t>
            </a:r>
            <a:r>
              <a:rPr lang="zh-CN" altLang="en-US">
                <a:latin typeface="微软雅黑" panose="020B0503020204020204" charset="-122"/>
                <a:ea typeface="微软雅黑" panose="020B0503020204020204" charset="-122"/>
                <a:cs typeface="微软雅黑" panose="020B0503020204020204" charset="-122"/>
              </a:rPr>
              <a:t>支</a:t>
            </a:r>
            <a:r>
              <a:rPr lang="en-US" altLang="zh-CN">
                <a:latin typeface="微软雅黑" panose="020B0503020204020204" charset="-122"/>
                <a:ea typeface="微软雅黑" panose="020B0503020204020204" charset="-122"/>
                <a:cs typeface="微软雅黑" panose="020B0503020204020204" charset="-122"/>
              </a:rPr>
              <a:t>)</a:t>
            </a:r>
            <a:br>
              <a:rPr lang="zh-CN" altLang="en-US">
                <a:latin typeface="微软雅黑" panose="020B0503020204020204" charset="-122"/>
                <a:ea typeface="微软雅黑" panose="020B0503020204020204" charset="-122"/>
                <a:cs typeface="微软雅黑" panose="020B0503020204020204" charset="-122"/>
              </a:rPr>
            </a:br>
            <a:r>
              <a:rPr lang="en-US" altLang="zh-CN">
                <a:latin typeface="微软雅黑" panose="020B0503020204020204" charset="-122"/>
                <a:ea typeface="微软雅黑" panose="020B0503020204020204" charset="-122"/>
                <a:cs typeface="微软雅黑" panose="020B0503020204020204" charset="-122"/>
              </a:rPr>
              <a:t>a.</a:t>
            </a:r>
            <a:r>
              <a:rPr lang="zh-CN" altLang="en-US">
                <a:latin typeface="微软雅黑" panose="020B0503020204020204" charset="-122"/>
                <a:ea typeface="微软雅黑" panose="020B0503020204020204" charset="-122"/>
                <a:cs typeface="微软雅黑" panose="020B0503020204020204" charset="-122"/>
              </a:rPr>
              <a:t>注射器升降：采用</a:t>
            </a:r>
            <a:r>
              <a:rPr lang="en-US" altLang="zh-CN">
                <a:latin typeface="微软雅黑" panose="020B0503020204020204" charset="-122"/>
                <a:ea typeface="微软雅黑" panose="020B0503020204020204" charset="-122"/>
                <a:cs typeface="微软雅黑" panose="020B0503020204020204" charset="-122"/>
              </a:rPr>
              <a:t>Z</a:t>
            </a:r>
            <a:r>
              <a:rPr lang="zh-CN" altLang="en-US">
                <a:latin typeface="微软雅黑" panose="020B0503020204020204" charset="-122"/>
                <a:ea typeface="微软雅黑" panose="020B0503020204020204" charset="-122"/>
                <a:cs typeface="微软雅黑" panose="020B0503020204020204" charset="-122"/>
              </a:rPr>
              <a:t>轴储注射器，高行程，</a:t>
            </a:r>
            <a:r>
              <a:rPr lang="en-US" altLang="zh-CN">
                <a:latin typeface="微软雅黑" panose="020B0503020204020204" charset="-122"/>
                <a:ea typeface="微软雅黑" panose="020B0503020204020204" charset="-122"/>
                <a:cs typeface="微软雅黑" panose="020B0503020204020204" charset="-122"/>
              </a:rPr>
              <a:t>5</a:t>
            </a:r>
            <a:r>
              <a:rPr lang="zh-CN" altLang="en-US">
                <a:latin typeface="微软雅黑" panose="020B0503020204020204" charset="-122"/>
                <a:ea typeface="微软雅黑" panose="020B0503020204020204" charset="-122"/>
                <a:cs typeface="微软雅黑" panose="020B0503020204020204" charset="-122"/>
              </a:rPr>
              <a:t>排</a:t>
            </a:r>
            <a:r>
              <a:rPr lang="en-US" altLang="zh-CN">
                <a:latin typeface="微软雅黑" panose="020B0503020204020204" charset="-122"/>
                <a:ea typeface="微软雅黑" panose="020B0503020204020204" charset="-122"/>
                <a:cs typeface="微软雅黑" panose="020B0503020204020204" charset="-122"/>
              </a:rPr>
              <a:t>40</a:t>
            </a:r>
            <a:r>
              <a:rPr lang="zh-CN" altLang="en-US">
                <a:latin typeface="微软雅黑" panose="020B0503020204020204" charset="-122"/>
                <a:ea typeface="微软雅黑" panose="020B0503020204020204" charset="-122"/>
                <a:cs typeface="微软雅黑" panose="020B0503020204020204" charset="-122"/>
              </a:rPr>
              <a:t>列的储料方式，可储</a:t>
            </a:r>
            <a:r>
              <a:rPr lang="en-US" altLang="zh-CN">
                <a:latin typeface="微软雅黑" panose="020B0503020204020204" charset="-122"/>
                <a:ea typeface="微软雅黑" panose="020B0503020204020204" charset="-122"/>
                <a:cs typeface="微软雅黑" panose="020B0503020204020204" charset="-122"/>
              </a:rPr>
              <a:t>200</a:t>
            </a:r>
            <a:r>
              <a:rPr lang="zh-CN" altLang="en-US">
                <a:latin typeface="微软雅黑" panose="020B0503020204020204" charset="-122"/>
                <a:ea typeface="微软雅黑" panose="020B0503020204020204" charset="-122"/>
                <a:cs typeface="微软雅黑" panose="020B0503020204020204" charset="-122"/>
              </a:rPr>
              <a:t>支，约</a:t>
            </a:r>
            <a:r>
              <a:rPr lang="en-US" altLang="zh-CN">
                <a:latin typeface="微软雅黑" panose="020B0503020204020204" charset="-122"/>
                <a:ea typeface="微软雅黑" panose="020B0503020204020204" charset="-122"/>
                <a:cs typeface="微软雅黑" panose="020B0503020204020204" charset="-122"/>
              </a:rPr>
              <a:t>2</a:t>
            </a:r>
            <a:r>
              <a:rPr lang="zh-CN" altLang="en-US">
                <a:latin typeface="微软雅黑" panose="020B0503020204020204" charset="-122"/>
                <a:ea typeface="微软雅黑" panose="020B0503020204020204" charset="-122"/>
                <a:cs typeface="微软雅黑" panose="020B0503020204020204" charset="-122"/>
              </a:rPr>
              <a:t>个小时人工上一次物料。</a:t>
            </a:r>
            <a:endParaRPr lang="zh-CN" altLang="en-US">
              <a:latin typeface="微软雅黑" panose="020B0503020204020204" charset="-122"/>
              <a:ea typeface="微软雅黑" panose="020B0503020204020204" charset="-122"/>
              <a:cs typeface="微软雅黑" panose="020B0503020204020204" charset="-122"/>
            </a:endParaRPr>
          </a:p>
          <a:p>
            <a:r>
              <a:rPr lang="en-US" altLang="zh-CN">
                <a:latin typeface="微软雅黑" panose="020B0503020204020204" charset="-122"/>
                <a:ea typeface="微软雅黑" panose="020B0503020204020204" charset="-122"/>
                <a:cs typeface="微软雅黑" panose="020B0503020204020204" charset="-122"/>
              </a:rPr>
              <a:t>b.</a:t>
            </a:r>
            <a:r>
              <a:rPr lang="zh-CN" altLang="en-US">
                <a:latin typeface="微软雅黑" panose="020B0503020204020204" charset="-122"/>
                <a:ea typeface="微软雅黑" panose="020B0503020204020204" charset="-122"/>
                <a:cs typeface="微软雅黑" panose="020B0503020204020204" charset="-122"/>
              </a:rPr>
              <a:t>升降真空拾取：采用真空发生器配置</a:t>
            </a:r>
            <a:r>
              <a:rPr lang="en-US" altLang="zh-CN">
                <a:latin typeface="微软雅黑" panose="020B0503020204020204" charset="-122"/>
                <a:ea typeface="微软雅黑" panose="020B0503020204020204" charset="-122"/>
                <a:cs typeface="微软雅黑" panose="020B0503020204020204" charset="-122"/>
              </a:rPr>
              <a:t>10</a:t>
            </a:r>
            <a:r>
              <a:rPr lang="zh-CN" altLang="en-US">
                <a:latin typeface="微软雅黑" panose="020B0503020204020204" charset="-122"/>
                <a:ea typeface="微软雅黑" panose="020B0503020204020204" charset="-122"/>
                <a:cs typeface="微软雅黑" panose="020B0503020204020204" charset="-122"/>
              </a:rPr>
              <a:t>个吸盘组合，用于注射器拾取。</a:t>
            </a:r>
            <a:endParaRPr lang="zh-CN" altLang="en-US">
              <a:latin typeface="微软雅黑" panose="020B0503020204020204" charset="-122"/>
              <a:ea typeface="微软雅黑" panose="020B0503020204020204" charset="-122"/>
              <a:cs typeface="微软雅黑" panose="020B0503020204020204" charset="-122"/>
            </a:endParaRPr>
          </a:p>
          <a:p>
            <a:r>
              <a:rPr lang="en-US" altLang="zh-CN">
                <a:latin typeface="微软雅黑" panose="020B0503020204020204" charset="-122"/>
                <a:ea typeface="微软雅黑" panose="020B0503020204020204" charset="-122"/>
                <a:cs typeface="微软雅黑" panose="020B0503020204020204" charset="-122"/>
              </a:rPr>
              <a:t>c.</a:t>
            </a:r>
            <a:r>
              <a:rPr lang="zh-CN" altLang="en-US">
                <a:latin typeface="微软雅黑" panose="020B0503020204020204" charset="-122"/>
                <a:ea typeface="微软雅黑" panose="020B0503020204020204" charset="-122"/>
                <a:cs typeface="微软雅黑" panose="020B0503020204020204" charset="-122"/>
              </a:rPr>
              <a:t>注射器挡边微调：采用单丝杆调节</a:t>
            </a:r>
            <a:r>
              <a:rPr lang="en-US" altLang="zh-CN">
                <a:latin typeface="微软雅黑" panose="020B0503020204020204" charset="-122"/>
                <a:ea typeface="微软雅黑" panose="020B0503020204020204" charset="-122"/>
                <a:cs typeface="微软雅黑" panose="020B0503020204020204" charset="-122"/>
              </a:rPr>
              <a:t>X</a:t>
            </a:r>
            <a:r>
              <a:rPr lang="zh-CN" altLang="en-US">
                <a:latin typeface="微软雅黑" panose="020B0503020204020204" charset="-122"/>
                <a:ea typeface="微软雅黑" panose="020B0503020204020204" charset="-122"/>
                <a:cs typeface="微软雅黑" panose="020B0503020204020204" charset="-122"/>
              </a:rPr>
              <a:t>轴，双丝杆调节</a:t>
            </a:r>
            <a:r>
              <a:rPr lang="en-US" altLang="zh-CN">
                <a:latin typeface="微软雅黑" panose="020B0503020204020204" charset="-122"/>
                <a:ea typeface="微软雅黑" panose="020B0503020204020204" charset="-122"/>
                <a:cs typeface="微软雅黑" panose="020B0503020204020204" charset="-122"/>
              </a:rPr>
              <a:t>Y</a:t>
            </a:r>
            <a:r>
              <a:rPr lang="zh-CN" altLang="en-US">
                <a:latin typeface="微软雅黑" panose="020B0503020204020204" charset="-122"/>
                <a:ea typeface="微软雅黑" panose="020B0503020204020204" charset="-122"/>
                <a:cs typeface="微软雅黑" panose="020B0503020204020204" charset="-122"/>
              </a:rPr>
              <a:t>轴，可兼容多规格。</a:t>
            </a:r>
            <a:endParaRPr lang="zh-CN" altLang="en-US">
              <a:latin typeface="微软雅黑" panose="020B0503020204020204" charset="-122"/>
              <a:ea typeface="微软雅黑" panose="020B0503020204020204" charset="-122"/>
              <a:cs typeface="微软雅黑" panose="020B0503020204020204" charset="-122"/>
            </a:endParaRPr>
          </a:p>
          <a:p>
            <a:r>
              <a:rPr lang="en-US" altLang="zh-CN">
                <a:latin typeface="微软雅黑" panose="020B0503020204020204" charset="-122"/>
                <a:ea typeface="微软雅黑" panose="020B0503020204020204" charset="-122"/>
                <a:cs typeface="微软雅黑" panose="020B0503020204020204" charset="-122"/>
              </a:rPr>
              <a:t>d.X</a:t>
            </a:r>
            <a:r>
              <a:rPr lang="zh-CN" altLang="en-US">
                <a:latin typeface="微软雅黑" panose="020B0503020204020204" charset="-122"/>
                <a:ea typeface="微软雅黑" panose="020B0503020204020204" charset="-122"/>
                <a:cs typeface="微软雅黑" panose="020B0503020204020204" charset="-122"/>
              </a:rPr>
              <a:t>轴投放：采用伺服模组，快速精准投放注射器。</a:t>
            </a:r>
            <a:endParaRPr lang="zh-CN" altLang="en-US">
              <a:latin typeface="微软雅黑" panose="020B0503020204020204" charset="-122"/>
              <a:ea typeface="微软雅黑" panose="020B0503020204020204" charset="-122"/>
              <a:cs typeface="微软雅黑" panose="020B0503020204020204" charset="-122"/>
            </a:endParaRPr>
          </a:p>
          <a:p>
            <a:r>
              <a:rPr lang="en-US" altLang="zh-CN">
                <a:latin typeface="微软雅黑" panose="020B0503020204020204" charset="-122"/>
                <a:ea typeface="微软雅黑" panose="020B0503020204020204" charset="-122"/>
                <a:cs typeface="微软雅黑" panose="020B0503020204020204" charset="-122"/>
              </a:rPr>
              <a:t>e.</a:t>
            </a:r>
            <a:r>
              <a:rPr lang="zh-CN" altLang="en-US">
                <a:latin typeface="微软雅黑" panose="020B0503020204020204" charset="-122"/>
                <a:ea typeface="微软雅黑" panose="020B0503020204020204" charset="-122"/>
                <a:cs typeface="微软雅黑" panose="020B0503020204020204" charset="-122"/>
              </a:rPr>
              <a:t>中盒传送带：减速电机驱动皮带将中盒传送至注射器投放区域。</a:t>
            </a:r>
            <a:br>
              <a:rPr lang="zh-CN" altLang="en-US">
                <a:latin typeface="微软雅黑" panose="020B0503020204020204" charset="-122"/>
                <a:ea typeface="微软雅黑" panose="020B0503020204020204" charset="-122"/>
                <a:cs typeface="微软雅黑" panose="020B0503020204020204" charset="-122"/>
              </a:rPr>
            </a:br>
            <a:r>
              <a:rPr lang="en-US" altLang="zh-CN">
                <a:latin typeface="微软雅黑" panose="020B0503020204020204" charset="-122"/>
                <a:ea typeface="微软雅黑" panose="020B0503020204020204" charset="-122"/>
                <a:cs typeface="微软雅黑" panose="020B0503020204020204" charset="-122"/>
                <a:sym typeface="+mn-ea"/>
              </a:rPr>
              <a:t>f.</a:t>
            </a:r>
            <a:r>
              <a:rPr lang="zh-CN" altLang="en-US">
                <a:latin typeface="微软雅黑" panose="020B0503020204020204" charset="-122"/>
                <a:ea typeface="微软雅黑" panose="020B0503020204020204" charset="-122"/>
                <a:cs typeface="微软雅黑" panose="020B0503020204020204" charset="-122"/>
                <a:sym typeface="+mn-ea"/>
              </a:rPr>
              <a:t>中盒顶升定位：中盒补料定位及便于脱离传送线过渡到下个工站。</a:t>
            </a:r>
            <a:endParaRPr lang="zh-CN" altLang="en-US">
              <a:latin typeface="微软雅黑" panose="020B0503020204020204" charset="-122"/>
              <a:ea typeface="微软雅黑" panose="020B0503020204020204" charset="-122"/>
              <a:cs typeface="微软雅黑" panose="020B0503020204020204" charset="-122"/>
            </a:endParaRPr>
          </a:p>
          <a:p>
            <a:r>
              <a:rPr lang="en-US" altLang="zh-CN">
                <a:latin typeface="微软雅黑" panose="020B0503020204020204" charset="-122"/>
                <a:ea typeface="微软雅黑" panose="020B0503020204020204" charset="-122"/>
                <a:cs typeface="微软雅黑" panose="020B0503020204020204" charset="-122"/>
              </a:rPr>
              <a:t>g.</a:t>
            </a:r>
            <a:r>
              <a:rPr lang="zh-CN" altLang="en-US">
                <a:latin typeface="微软雅黑" panose="020B0503020204020204" charset="-122"/>
                <a:ea typeface="微软雅黑" panose="020B0503020204020204" charset="-122"/>
                <a:cs typeface="微软雅黑" panose="020B0503020204020204" charset="-122"/>
              </a:rPr>
              <a:t>推</a:t>
            </a:r>
            <a:r>
              <a:rPr lang="zh-CN" altLang="en-US">
                <a:latin typeface="微软雅黑" panose="020B0503020204020204" charset="-122"/>
                <a:ea typeface="微软雅黑" panose="020B0503020204020204" charset="-122"/>
                <a:cs typeface="微软雅黑" panose="020B0503020204020204" charset="-122"/>
              </a:rPr>
              <a:t>中盒：采用气动双轴推盒，将补好料的中盒推入下一个工站。</a:t>
            </a:r>
            <a:endParaRPr lang="zh-CN" altLang="en-US">
              <a:latin typeface="微软雅黑" panose="020B0503020204020204" charset="-122"/>
              <a:ea typeface="微软雅黑" panose="020B0503020204020204" charset="-122"/>
              <a:cs typeface="微软雅黑" panose="020B0503020204020204" charset="-122"/>
            </a:endParaRPr>
          </a:p>
          <a:p>
            <a:endParaRPr lang="zh-CN" altLang="en-US">
              <a:latin typeface="微软雅黑" panose="020B0503020204020204" charset="-122"/>
              <a:ea typeface="微软雅黑" panose="020B0503020204020204" charset="-122"/>
              <a:cs typeface="微软雅黑" panose="020B0503020204020204" charset="-122"/>
            </a:endParaRPr>
          </a:p>
        </p:txBody>
      </p:sp>
      <p:grpSp>
        <p:nvGrpSpPr>
          <p:cNvPr id="34" name="组合 33"/>
          <p:cNvGrpSpPr/>
          <p:nvPr/>
        </p:nvGrpSpPr>
        <p:grpSpPr>
          <a:xfrm>
            <a:off x="1218565" y="1553210"/>
            <a:ext cx="4167505" cy="6729730"/>
            <a:chOff x="1919" y="2446"/>
            <a:chExt cx="6563" cy="10598"/>
          </a:xfrm>
        </p:grpSpPr>
        <p:pic>
          <p:nvPicPr>
            <p:cNvPr id="25" name="图片 24"/>
            <p:cNvPicPr>
              <a:picLocks noChangeAspect="1"/>
            </p:cNvPicPr>
            <p:nvPr/>
          </p:nvPicPr>
          <p:blipFill>
            <a:blip r:embed="rId3"/>
            <a:stretch>
              <a:fillRect/>
            </a:stretch>
          </p:blipFill>
          <p:spPr>
            <a:xfrm>
              <a:off x="1919" y="2446"/>
              <a:ext cx="6530" cy="9621"/>
            </a:xfrm>
            <a:prstGeom prst="rect">
              <a:avLst/>
            </a:prstGeom>
          </p:spPr>
        </p:pic>
        <p:cxnSp>
          <p:nvCxnSpPr>
            <p:cNvPr id="28" name="肘形连接符 27"/>
            <p:cNvCxnSpPr>
              <a:endCxn id="29" idx="0"/>
            </p:cNvCxnSpPr>
            <p:nvPr/>
          </p:nvCxnSpPr>
          <p:spPr>
            <a:xfrm rot="5400000">
              <a:off x="2053" y="10657"/>
              <a:ext cx="2086" cy="798"/>
            </a:xfrm>
            <a:prstGeom prst="bentConnector3">
              <a:avLst>
                <a:gd name="adj1" fmla="val 87008"/>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29" name="流程图: 过程 28"/>
            <p:cNvSpPr/>
            <p:nvPr/>
          </p:nvSpPr>
          <p:spPr>
            <a:xfrm>
              <a:off x="1919" y="12099"/>
              <a:ext cx="1556" cy="945"/>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注射</a:t>
              </a:r>
              <a:r>
                <a:rPr lang="zh-CN" altLang="en-US"/>
                <a:t>针升降</a:t>
              </a:r>
              <a:endParaRPr lang="zh-CN" altLang="en-US"/>
            </a:p>
          </p:txBody>
        </p:sp>
        <p:cxnSp>
          <p:nvCxnSpPr>
            <p:cNvPr id="30" name="肘形连接符 29"/>
            <p:cNvCxnSpPr>
              <a:endCxn id="31" idx="0"/>
            </p:cNvCxnSpPr>
            <p:nvPr/>
          </p:nvCxnSpPr>
          <p:spPr>
            <a:xfrm rot="5400000" flipV="1">
              <a:off x="1907" y="9617"/>
              <a:ext cx="4610" cy="356"/>
            </a:xfrm>
            <a:prstGeom prst="bentConnector3">
              <a:avLst>
                <a:gd name="adj1" fmla="val 94707"/>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31" name="流程图: 过程 30"/>
            <p:cNvSpPr/>
            <p:nvPr/>
          </p:nvSpPr>
          <p:spPr>
            <a:xfrm>
              <a:off x="3612" y="12100"/>
              <a:ext cx="1556" cy="944"/>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升降真空拾取</a:t>
              </a:r>
              <a:endParaRPr lang="zh-CN" altLang="en-US"/>
            </a:p>
          </p:txBody>
        </p:sp>
        <p:cxnSp>
          <p:nvCxnSpPr>
            <p:cNvPr id="32" name="肘形连接符 31"/>
            <p:cNvCxnSpPr/>
            <p:nvPr/>
          </p:nvCxnSpPr>
          <p:spPr>
            <a:xfrm rot="5400000" flipV="1">
              <a:off x="4574" y="10615"/>
              <a:ext cx="1725" cy="1244"/>
            </a:xfrm>
            <a:prstGeom prst="bentConnector3">
              <a:avLst>
                <a:gd name="adj1" fmla="val 84376"/>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33" name="流程图: 过程 32"/>
            <p:cNvSpPr/>
            <p:nvPr/>
          </p:nvSpPr>
          <p:spPr>
            <a:xfrm>
              <a:off x="5275" y="12099"/>
              <a:ext cx="1787" cy="945"/>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sym typeface="+mn-ea"/>
                </a:rPr>
                <a:t>注射器挡边微</a:t>
              </a:r>
              <a:r>
                <a:rPr lang="zh-CN" altLang="en-US">
                  <a:sym typeface="+mn-ea"/>
                </a:rPr>
                <a:t>调</a:t>
              </a:r>
              <a:endParaRPr lang="zh-CN" altLang="en-US"/>
            </a:p>
          </p:txBody>
        </p:sp>
        <p:sp>
          <p:nvSpPr>
            <p:cNvPr id="36" name="流程图: 过程 35"/>
            <p:cNvSpPr/>
            <p:nvPr/>
          </p:nvSpPr>
          <p:spPr>
            <a:xfrm>
              <a:off x="7226" y="12100"/>
              <a:ext cx="1257" cy="945"/>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en-US" altLang="zh-CN"/>
                <a:t>X</a:t>
              </a:r>
              <a:r>
                <a:rPr lang="zh-CN" altLang="en-US"/>
                <a:t>轴投放</a:t>
              </a:r>
              <a:endParaRPr lang="zh-CN" altLang="en-US"/>
            </a:p>
          </p:txBody>
        </p:sp>
        <p:cxnSp>
          <p:nvCxnSpPr>
            <p:cNvPr id="38" name="肘形连接符 37"/>
            <p:cNvCxnSpPr/>
            <p:nvPr/>
          </p:nvCxnSpPr>
          <p:spPr>
            <a:xfrm rot="5400000" flipV="1">
              <a:off x="3925" y="8389"/>
              <a:ext cx="6265" cy="1154"/>
            </a:xfrm>
            <a:prstGeom prst="bentConnector3">
              <a:avLst>
                <a:gd name="adj1" fmla="val 95506"/>
              </a:avLst>
            </a:prstGeom>
            <a:ln w="38100">
              <a:solidFill>
                <a:srgbClr val="C00000"/>
              </a:solidFill>
            </a:ln>
          </p:spPr>
          <p:style>
            <a:lnRef idx="3">
              <a:schemeClr val="dk1"/>
            </a:lnRef>
            <a:fillRef idx="0">
              <a:schemeClr val="dk1"/>
            </a:fillRef>
            <a:effectRef idx="2">
              <a:schemeClr val="dk1"/>
            </a:effectRef>
            <a:fontRef idx="minor">
              <a:schemeClr val="tx1"/>
            </a:fontRef>
          </p:style>
        </p:cxnSp>
      </p:grpSp>
      <p:grpSp>
        <p:nvGrpSpPr>
          <p:cNvPr id="50" name="组合 49"/>
          <p:cNvGrpSpPr/>
          <p:nvPr/>
        </p:nvGrpSpPr>
        <p:grpSpPr>
          <a:xfrm>
            <a:off x="5459730" y="1543685"/>
            <a:ext cx="5726430" cy="3870960"/>
            <a:chOff x="8609" y="2431"/>
            <a:chExt cx="9018" cy="6096"/>
          </a:xfrm>
        </p:grpSpPr>
        <p:pic>
          <p:nvPicPr>
            <p:cNvPr id="8" name="图片 7"/>
            <p:cNvPicPr>
              <a:picLocks noChangeAspect="1"/>
            </p:cNvPicPr>
            <p:nvPr/>
          </p:nvPicPr>
          <p:blipFill>
            <a:blip r:embed="rId4"/>
            <a:stretch>
              <a:fillRect/>
            </a:stretch>
          </p:blipFill>
          <p:spPr>
            <a:xfrm>
              <a:off x="8609" y="2431"/>
              <a:ext cx="6756" cy="6096"/>
            </a:xfrm>
            <a:prstGeom prst="rect">
              <a:avLst/>
            </a:prstGeom>
          </p:spPr>
        </p:pic>
        <p:sp>
          <p:nvSpPr>
            <p:cNvPr id="43" name="流程图: 过程 42"/>
            <p:cNvSpPr/>
            <p:nvPr/>
          </p:nvSpPr>
          <p:spPr>
            <a:xfrm>
              <a:off x="15365" y="6902"/>
              <a:ext cx="2217" cy="652"/>
            </a:xfrm>
            <a:prstGeom prst="flowChartProcess">
              <a:avLst/>
            </a:prstGeom>
            <a:solidFill>
              <a:srgbClr val="BEBEB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中盒顶</a:t>
              </a:r>
              <a:r>
                <a:rPr lang="zh-CN" altLang="en-US"/>
                <a:t>升</a:t>
              </a:r>
              <a:endParaRPr lang="zh-CN" altLang="en-US"/>
            </a:p>
          </p:txBody>
        </p:sp>
        <p:cxnSp>
          <p:nvCxnSpPr>
            <p:cNvPr id="44" name="肘形连接符 43"/>
            <p:cNvCxnSpPr>
              <a:endCxn id="43" idx="1"/>
            </p:cNvCxnSpPr>
            <p:nvPr/>
          </p:nvCxnSpPr>
          <p:spPr>
            <a:xfrm>
              <a:off x="11448" y="6855"/>
              <a:ext cx="3917" cy="373"/>
            </a:xfrm>
            <a:prstGeom prst="bentConnector3">
              <a:avLst>
                <a:gd name="adj1" fmla="val 96247"/>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35" name="流程图: 过程 34"/>
            <p:cNvSpPr/>
            <p:nvPr/>
          </p:nvSpPr>
          <p:spPr>
            <a:xfrm>
              <a:off x="15411" y="4027"/>
              <a:ext cx="2217" cy="652"/>
            </a:xfrm>
            <a:prstGeom prst="flowChartProcess">
              <a:avLst/>
            </a:prstGeom>
            <a:solidFill>
              <a:srgbClr val="BEBEB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中盒传送线</a:t>
              </a:r>
              <a:endParaRPr lang="zh-CN" altLang="en-US"/>
            </a:p>
          </p:txBody>
        </p:sp>
        <p:cxnSp>
          <p:nvCxnSpPr>
            <p:cNvPr id="37" name="肘形连接符 36"/>
            <p:cNvCxnSpPr>
              <a:endCxn id="35" idx="1"/>
            </p:cNvCxnSpPr>
            <p:nvPr/>
          </p:nvCxnSpPr>
          <p:spPr>
            <a:xfrm flipV="1">
              <a:off x="13953" y="4353"/>
              <a:ext cx="1458" cy="326"/>
            </a:xfrm>
            <a:prstGeom prst="bentConnector3">
              <a:avLst>
                <a:gd name="adj1" fmla="val 84362"/>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39" name="流程图: 过程 38"/>
            <p:cNvSpPr/>
            <p:nvPr/>
          </p:nvSpPr>
          <p:spPr>
            <a:xfrm>
              <a:off x="15365" y="6097"/>
              <a:ext cx="2217" cy="652"/>
            </a:xfrm>
            <a:prstGeom prst="flowChartProcess">
              <a:avLst/>
            </a:prstGeom>
            <a:solidFill>
              <a:srgbClr val="BEBEB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中盒定</a:t>
              </a:r>
              <a:r>
                <a:rPr lang="zh-CN" altLang="en-US"/>
                <a:t>位</a:t>
              </a:r>
              <a:endParaRPr lang="zh-CN" altLang="en-US"/>
            </a:p>
          </p:txBody>
        </p:sp>
        <p:cxnSp>
          <p:nvCxnSpPr>
            <p:cNvPr id="47" name="肘形连接符 46"/>
            <p:cNvCxnSpPr>
              <a:endCxn id="39" idx="1"/>
            </p:cNvCxnSpPr>
            <p:nvPr/>
          </p:nvCxnSpPr>
          <p:spPr>
            <a:xfrm>
              <a:off x="11448" y="6078"/>
              <a:ext cx="3917" cy="326"/>
            </a:xfrm>
            <a:prstGeom prst="bentConnector3">
              <a:avLst>
                <a:gd name="adj1" fmla="val 95736"/>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48" name="流程图: 过程 47"/>
            <p:cNvSpPr/>
            <p:nvPr/>
          </p:nvSpPr>
          <p:spPr>
            <a:xfrm>
              <a:off x="15365" y="5316"/>
              <a:ext cx="2217" cy="652"/>
            </a:xfrm>
            <a:prstGeom prst="flowChartProcess">
              <a:avLst/>
            </a:prstGeom>
            <a:solidFill>
              <a:srgbClr val="BEBEB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推中盒</a:t>
              </a:r>
              <a:endParaRPr lang="zh-CN" altLang="en-US"/>
            </a:p>
          </p:txBody>
        </p:sp>
        <p:cxnSp>
          <p:nvCxnSpPr>
            <p:cNvPr id="49" name="肘形连接符 48"/>
            <p:cNvCxnSpPr>
              <a:endCxn id="48" idx="1"/>
            </p:cNvCxnSpPr>
            <p:nvPr/>
          </p:nvCxnSpPr>
          <p:spPr>
            <a:xfrm flipV="1">
              <a:off x="11121" y="5642"/>
              <a:ext cx="4244" cy="96"/>
            </a:xfrm>
            <a:prstGeom prst="bentConnector3">
              <a:avLst>
                <a:gd name="adj1" fmla="val 96300"/>
              </a:avLst>
            </a:prstGeom>
            <a:ln w="38100">
              <a:solidFill>
                <a:srgbClr val="C00000"/>
              </a:solidFill>
            </a:ln>
          </p:spPr>
          <p:style>
            <a:lnRef idx="3">
              <a:schemeClr val="dk1"/>
            </a:lnRef>
            <a:fillRef idx="0">
              <a:schemeClr val="dk1"/>
            </a:fillRef>
            <a:effectRef idx="2">
              <a:schemeClr val="dk1"/>
            </a:effectRef>
            <a:fontRef idx="minor">
              <a:schemeClr val="tx1"/>
            </a:fontRef>
          </p:style>
        </p:cxnSp>
      </p:gr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1430" y="1353185"/>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5" name="图片 4" descr="公司LOGI"/>
          <p:cNvPicPr>
            <a:picLocks noChangeAspect="1"/>
          </p:cNvPicPr>
          <p:nvPr/>
        </p:nvPicPr>
        <p:blipFill>
          <a:blip r:embed="rId1"/>
          <a:stretch>
            <a:fillRect/>
          </a:stretch>
        </p:blipFill>
        <p:spPr>
          <a:xfrm>
            <a:off x="11793220" y="538480"/>
            <a:ext cx="1201420" cy="971550"/>
          </a:xfrm>
          <a:prstGeom prst="rect">
            <a:avLst/>
          </a:prstGeom>
        </p:spPr>
      </p:pic>
      <p:sp>
        <p:nvSpPr>
          <p:cNvPr id="9" name="文本框 8"/>
          <p:cNvSpPr txBox="1"/>
          <p:nvPr/>
        </p:nvSpPr>
        <p:spPr>
          <a:xfrm>
            <a:off x="2706550" y="726220"/>
            <a:ext cx="4284414" cy="583565"/>
          </a:xfrm>
          <a:prstGeom prst="rect">
            <a:avLst/>
          </a:prstGeom>
          <a:noFill/>
        </p:spPr>
        <p:txBody>
          <a:bodyPr wrap="square" rtlCol="0">
            <a:spAutoFit/>
          </a:bodyPr>
          <a:p>
            <a:r>
              <a:rPr lang="zh-CN" altLang="en-US" sz="3200" b="1" dirty="0">
                <a:solidFill>
                  <a:srgbClr val="002060"/>
                </a:solidFill>
                <a:latin typeface="宋体" panose="02010600030101010101" pitchFamily="2" charset="-122"/>
                <a:ea typeface="宋体" panose="02010600030101010101" pitchFamily="2" charset="-122"/>
                <a:sym typeface="微软雅黑" panose="020B0503020204020204" charset="-122"/>
              </a:rPr>
              <a:t>五、技术分析</a:t>
            </a:r>
            <a:endParaRPr lang="zh-CN" altLang="en-US" sz="3200" b="1" dirty="0">
              <a:solidFill>
                <a:srgbClr val="002060"/>
              </a:solidFill>
              <a:latin typeface="宋体" panose="02010600030101010101" pitchFamily="2" charset="-122"/>
              <a:ea typeface="宋体" panose="02010600030101010101" pitchFamily="2" charset="-122"/>
              <a:sym typeface="微软雅黑" panose="020B0503020204020204" charset="-122"/>
            </a:endParaRPr>
          </a:p>
        </p:txBody>
      </p:sp>
      <p:grpSp>
        <p:nvGrpSpPr>
          <p:cNvPr id="3" name="组合 2"/>
          <p:cNvGrpSpPr/>
          <p:nvPr/>
        </p:nvGrpSpPr>
        <p:grpSpPr>
          <a:xfrm>
            <a:off x="1517" y="7814474"/>
            <a:ext cx="14231391" cy="1199707"/>
            <a:chOff x="1457" y="10983"/>
            <a:chExt cx="18101" cy="1526"/>
          </a:xfrm>
        </p:grpSpPr>
        <p:pic>
          <p:nvPicPr>
            <p:cNvPr id="11" name="图片 10"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6" name="文本框 5"/>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7" name="文本框 6"/>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16" name="组合 15"/>
          <p:cNvGrpSpPr/>
          <p:nvPr/>
        </p:nvGrpSpPr>
        <p:grpSpPr>
          <a:xfrm>
            <a:off x="-17639" y="360454"/>
            <a:ext cx="2407959" cy="1372892"/>
            <a:chOff x="-29" y="170"/>
            <a:chExt cx="3792" cy="2162"/>
          </a:xfrm>
        </p:grpSpPr>
        <p:sp>
          <p:nvSpPr>
            <p:cNvPr id="12" name="任意多边形 11"/>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任意多边形 9"/>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a:off x="24377" y="7815109"/>
            <a:ext cx="14231391" cy="1199707"/>
            <a:chOff x="1457" y="10983"/>
            <a:chExt cx="18101" cy="1526"/>
          </a:xfrm>
        </p:grpSpPr>
        <p:pic>
          <p:nvPicPr>
            <p:cNvPr id="17" name="图片 16"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18" name="文本框 17"/>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19" name="文本框 18"/>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24" name="组合 23"/>
          <p:cNvGrpSpPr/>
          <p:nvPr/>
        </p:nvGrpSpPr>
        <p:grpSpPr>
          <a:xfrm>
            <a:off x="635" y="360680"/>
            <a:ext cx="14085570" cy="1372870"/>
            <a:chOff x="1" y="568"/>
            <a:chExt cx="22182" cy="2162"/>
          </a:xfrm>
        </p:grpSpPr>
        <p:cxnSp>
          <p:nvCxnSpPr>
            <p:cNvPr id="4" name="直接连接符 3"/>
            <p:cNvCxnSpPr/>
            <p:nvPr/>
          </p:nvCxnSpPr>
          <p:spPr>
            <a:xfrm flipV="1">
              <a:off x="1" y="2131"/>
              <a:ext cx="22182" cy="18"/>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14" name="图片 13" descr="公司LOGI"/>
            <p:cNvPicPr>
              <a:picLocks noChangeAspect="1"/>
            </p:cNvPicPr>
            <p:nvPr/>
          </p:nvPicPr>
          <p:blipFill>
            <a:blip r:embed="rId1"/>
            <a:stretch>
              <a:fillRect/>
            </a:stretch>
          </p:blipFill>
          <p:spPr>
            <a:xfrm>
              <a:off x="18591" y="848"/>
              <a:ext cx="1892" cy="1530"/>
            </a:xfrm>
            <a:prstGeom prst="rect">
              <a:avLst/>
            </a:prstGeom>
          </p:spPr>
        </p:pic>
        <p:grpSp>
          <p:nvGrpSpPr>
            <p:cNvPr id="20" name="组合 19"/>
            <p:cNvGrpSpPr/>
            <p:nvPr/>
          </p:nvGrpSpPr>
          <p:grpSpPr>
            <a:xfrm>
              <a:off x="9" y="568"/>
              <a:ext cx="3792" cy="2162"/>
              <a:chOff x="-29" y="170"/>
              <a:chExt cx="3792" cy="2162"/>
            </a:xfrm>
          </p:grpSpPr>
          <p:sp>
            <p:nvSpPr>
              <p:cNvPr id="21" name="任意多边形 20"/>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任意多边形 21"/>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任意多边形 2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39" name="文本框 38"/>
          <p:cNvSpPr txBox="1"/>
          <p:nvPr/>
        </p:nvSpPr>
        <p:spPr>
          <a:xfrm>
            <a:off x="1146810" y="7031355"/>
            <a:ext cx="11687810" cy="1476375"/>
          </a:xfrm>
          <a:prstGeom prst="rect">
            <a:avLst/>
          </a:prstGeom>
          <a:noFill/>
        </p:spPr>
        <p:txBody>
          <a:bodyPr wrap="square" rtlCol="0">
            <a:spAutoFit/>
          </a:bodyPr>
          <a:p>
            <a:r>
              <a:rPr lang="zh-CN" altLang="en-US" kern="2000" spc="70">
                <a:latin typeface="微软雅黑" panose="020B0503020204020204" charset="-122"/>
                <a:ea typeface="微软雅黑" panose="020B0503020204020204" charset="-122"/>
                <a:cs typeface="宋体" panose="02010600030101010101" pitchFamily="2" charset="-122"/>
                <a:sym typeface="+mn-ea"/>
              </a:rPr>
              <a:t>折上盖：</a:t>
            </a:r>
            <a:endParaRPr lang="zh-CN" altLang="en-US" kern="2000" spc="70">
              <a:latin typeface="微软雅黑" panose="020B0503020204020204" charset="-122"/>
              <a:ea typeface="微软雅黑" panose="020B0503020204020204" charset="-122"/>
              <a:cs typeface="宋体" panose="02010600030101010101" pitchFamily="2" charset="-122"/>
              <a:sym typeface="+mn-ea"/>
            </a:endParaRPr>
          </a:p>
          <a:p>
            <a:r>
              <a:rPr lang="en-US" altLang="zh-CN">
                <a:latin typeface="微软雅黑" panose="020B0503020204020204" charset="-122"/>
                <a:ea typeface="微软雅黑" panose="020B0503020204020204" charset="-122"/>
                <a:cs typeface="微软雅黑" panose="020B0503020204020204" charset="-122"/>
                <a:sym typeface="+mn-ea"/>
              </a:rPr>
              <a:t>a.</a:t>
            </a:r>
            <a:r>
              <a:rPr lang="zh-CN" altLang="en-US">
                <a:sym typeface="+mn-ea"/>
              </a:rPr>
              <a:t>升降夹取旋转</a:t>
            </a:r>
            <a:r>
              <a:rPr lang="en-US" altLang="zh-CN">
                <a:sym typeface="+mn-ea"/>
              </a:rPr>
              <a:t>90</a:t>
            </a:r>
            <a:r>
              <a:rPr lang="zh-CN" altLang="en-US">
                <a:sym typeface="+mn-ea"/>
              </a:rPr>
              <a:t>度</a:t>
            </a:r>
            <a:r>
              <a:rPr lang="zh-CN" altLang="en-US">
                <a:latin typeface="微软雅黑" panose="020B0503020204020204" charset="-122"/>
                <a:ea typeface="微软雅黑" panose="020B0503020204020204" charset="-122"/>
                <a:cs typeface="微软雅黑" panose="020B0503020204020204" charset="-122"/>
                <a:sym typeface="+mn-ea"/>
              </a:rPr>
              <a:t>：补完料的中盒由推盒机构推入旋转工位，</a:t>
            </a:r>
            <a:r>
              <a:rPr lang="en-US" altLang="zh-CN">
                <a:latin typeface="微软雅黑" panose="020B0503020204020204" charset="-122"/>
                <a:ea typeface="微软雅黑" panose="020B0503020204020204" charset="-122"/>
                <a:cs typeface="微软雅黑" panose="020B0503020204020204" charset="-122"/>
                <a:sym typeface="+mn-ea"/>
              </a:rPr>
              <a:t>Z</a:t>
            </a:r>
            <a:r>
              <a:rPr lang="zh-CN" altLang="en-US">
                <a:latin typeface="微软雅黑" panose="020B0503020204020204" charset="-122"/>
                <a:ea typeface="微软雅黑" panose="020B0503020204020204" charset="-122"/>
                <a:cs typeface="微软雅黑" panose="020B0503020204020204" charset="-122"/>
                <a:sym typeface="+mn-ea"/>
              </a:rPr>
              <a:t>轴下降夹取中盒并旋转</a:t>
            </a:r>
            <a:r>
              <a:rPr lang="en-US" altLang="zh-CN">
                <a:latin typeface="微软雅黑" panose="020B0503020204020204" charset="-122"/>
                <a:ea typeface="微软雅黑" panose="020B0503020204020204" charset="-122"/>
                <a:cs typeface="微软雅黑" panose="020B0503020204020204" charset="-122"/>
                <a:sym typeface="+mn-ea"/>
              </a:rPr>
              <a:t>90</a:t>
            </a:r>
            <a:r>
              <a:rPr lang="zh-CN" altLang="en-US">
                <a:latin typeface="微软雅黑" panose="020B0503020204020204" charset="-122"/>
                <a:ea typeface="微软雅黑" panose="020B0503020204020204" charset="-122"/>
                <a:cs typeface="微软雅黑" panose="020B0503020204020204" charset="-122"/>
                <a:sym typeface="+mn-ea"/>
              </a:rPr>
              <a:t>度放于传送线上。</a:t>
            </a:r>
            <a:br>
              <a:rPr lang="zh-CN" altLang="en-US">
                <a:latin typeface="微软雅黑" panose="020B0503020204020204" charset="-122"/>
                <a:ea typeface="微软雅黑" panose="020B0503020204020204" charset="-122"/>
                <a:cs typeface="微软雅黑" panose="020B0503020204020204" charset="-122"/>
                <a:sym typeface="+mn-ea"/>
              </a:rPr>
            </a:br>
            <a:r>
              <a:rPr lang="en-US" altLang="zh-CN">
                <a:latin typeface="微软雅黑" panose="020B0503020204020204" charset="-122"/>
                <a:ea typeface="微软雅黑" panose="020B0503020204020204" charset="-122"/>
                <a:cs typeface="微软雅黑" panose="020B0503020204020204" charset="-122"/>
                <a:sym typeface="+mn-ea"/>
              </a:rPr>
              <a:t>b.</a:t>
            </a:r>
            <a:r>
              <a:rPr lang="zh-CN" altLang="en-US">
                <a:latin typeface="微软雅黑" panose="020B0503020204020204" charset="-122"/>
                <a:ea typeface="微软雅黑" panose="020B0503020204020204" charset="-122"/>
                <a:cs typeface="微软雅黑" panose="020B0503020204020204" charset="-122"/>
                <a:sym typeface="+mn-ea"/>
              </a:rPr>
              <a:t>侧折盖：中盒经过折盖机构，对中盒实现预折及侧遥盖折到位。</a:t>
            </a:r>
            <a:endParaRPr lang="zh-CN" altLang="en-US">
              <a:latin typeface="微软雅黑" panose="020B0503020204020204" charset="-122"/>
              <a:ea typeface="微软雅黑" panose="020B0503020204020204" charset="-122"/>
              <a:cs typeface="微软雅黑" panose="020B0503020204020204" charset="-122"/>
            </a:endParaRPr>
          </a:p>
          <a:p>
            <a:r>
              <a:rPr lang="en-US" altLang="zh-CN">
                <a:latin typeface="微软雅黑" panose="020B0503020204020204" charset="-122"/>
                <a:ea typeface="微软雅黑" panose="020B0503020204020204" charset="-122"/>
                <a:cs typeface="微软雅黑" panose="020B0503020204020204" charset="-122"/>
                <a:sym typeface="+mn-ea"/>
              </a:rPr>
              <a:t>c.</a:t>
            </a:r>
            <a:r>
              <a:rPr lang="zh-CN" altLang="en-US">
                <a:latin typeface="微软雅黑" panose="020B0503020204020204" charset="-122"/>
                <a:ea typeface="微软雅黑" panose="020B0503020204020204" charset="-122"/>
                <a:cs typeface="微软雅黑" panose="020B0503020204020204" charset="-122"/>
                <a:sym typeface="+mn-ea"/>
              </a:rPr>
              <a:t>折上盖：中盒折上盖时经过仿形钣金轨迹，对中盒实再折上盖及侧扣的顶压组装。</a:t>
            </a:r>
            <a:endParaRPr lang="zh-CN" altLang="en-US">
              <a:latin typeface="微软雅黑" panose="020B0503020204020204" charset="-122"/>
              <a:ea typeface="微软雅黑" panose="020B0503020204020204" charset="-122"/>
              <a:cs typeface="宋体" panose="02010600030101010101" pitchFamily="2" charset="-122"/>
            </a:endParaRPr>
          </a:p>
          <a:p>
            <a:endParaRPr lang="zh-CN" altLang="en-US">
              <a:latin typeface="微软雅黑" panose="020B0503020204020204" charset="-122"/>
              <a:ea typeface="微软雅黑" panose="020B0503020204020204" charset="-122"/>
              <a:cs typeface="宋体" panose="02010600030101010101" pitchFamily="2" charset="-122"/>
            </a:endParaRPr>
          </a:p>
        </p:txBody>
      </p:sp>
      <p:grpSp>
        <p:nvGrpSpPr>
          <p:cNvPr id="52" name="组合 51"/>
          <p:cNvGrpSpPr/>
          <p:nvPr/>
        </p:nvGrpSpPr>
        <p:grpSpPr>
          <a:xfrm>
            <a:off x="1146175" y="1561465"/>
            <a:ext cx="11689080" cy="5593080"/>
            <a:chOff x="1805" y="2459"/>
            <a:chExt cx="18408" cy="8808"/>
          </a:xfrm>
        </p:grpSpPr>
        <p:pic>
          <p:nvPicPr>
            <p:cNvPr id="43" name="图片 42"/>
            <p:cNvPicPr>
              <a:picLocks noChangeAspect="1"/>
            </p:cNvPicPr>
            <p:nvPr/>
          </p:nvPicPr>
          <p:blipFill>
            <a:blip r:embed="rId3"/>
            <a:stretch>
              <a:fillRect/>
            </a:stretch>
          </p:blipFill>
          <p:spPr>
            <a:xfrm>
              <a:off x="14372" y="2459"/>
              <a:ext cx="5841" cy="7751"/>
            </a:xfrm>
            <a:prstGeom prst="rect">
              <a:avLst/>
            </a:prstGeom>
          </p:spPr>
        </p:pic>
        <p:pic>
          <p:nvPicPr>
            <p:cNvPr id="42" name="图片 41"/>
            <p:cNvPicPr>
              <a:picLocks noChangeAspect="1"/>
            </p:cNvPicPr>
            <p:nvPr/>
          </p:nvPicPr>
          <p:blipFill>
            <a:blip r:embed="rId4"/>
            <a:stretch>
              <a:fillRect/>
            </a:stretch>
          </p:blipFill>
          <p:spPr>
            <a:xfrm>
              <a:off x="1805" y="2607"/>
              <a:ext cx="12418" cy="7708"/>
            </a:xfrm>
            <a:prstGeom prst="rect">
              <a:avLst/>
            </a:prstGeom>
          </p:spPr>
        </p:pic>
        <p:cxnSp>
          <p:nvCxnSpPr>
            <p:cNvPr id="30" name="肘形连接符 29"/>
            <p:cNvCxnSpPr>
              <a:endCxn id="33" idx="0"/>
            </p:cNvCxnSpPr>
            <p:nvPr/>
          </p:nvCxnSpPr>
          <p:spPr>
            <a:xfrm rot="5400000" flipV="1">
              <a:off x="3676" y="7824"/>
              <a:ext cx="4863" cy="119"/>
            </a:xfrm>
            <a:prstGeom prst="bentConnector3">
              <a:avLst>
                <a:gd name="adj1" fmla="val 93172"/>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33" name="流程图: 过程 32"/>
            <p:cNvSpPr/>
            <p:nvPr/>
          </p:nvSpPr>
          <p:spPr>
            <a:xfrm>
              <a:off x="5110" y="10315"/>
              <a:ext cx="2113" cy="944"/>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升降夹取旋转</a:t>
              </a:r>
              <a:r>
                <a:rPr lang="en-US" altLang="zh-CN"/>
                <a:t>90</a:t>
              </a:r>
              <a:r>
                <a:rPr lang="zh-CN" altLang="en-US"/>
                <a:t>度</a:t>
              </a:r>
              <a:endParaRPr lang="zh-CN" altLang="en-US"/>
            </a:p>
          </p:txBody>
        </p:sp>
        <p:sp>
          <p:nvSpPr>
            <p:cNvPr id="44" name="流程图: 过程 43"/>
            <p:cNvSpPr/>
            <p:nvPr/>
          </p:nvSpPr>
          <p:spPr>
            <a:xfrm>
              <a:off x="8307" y="10323"/>
              <a:ext cx="1595" cy="944"/>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侧折</a:t>
              </a:r>
              <a:r>
                <a:rPr lang="zh-CN" altLang="en-US"/>
                <a:t>盖</a:t>
              </a:r>
              <a:endParaRPr lang="zh-CN" altLang="en-US"/>
            </a:p>
          </p:txBody>
        </p:sp>
        <p:cxnSp>
          <p:nvCxnSpPr>
            <p:cNvPr id="45" name="肘形连接符 44"/>
            <p:cNvCxnSpPr>
              <a:endCxn id="44" idx="0"/>
            </p:cNvCxnSpPr>
            <p:nvPr/>
          </p:nvCxnSpPr>
          <p:spPr>
            <a:xfrm rot="5400000">
              <a:off x="7782" y="8120"/>
              <a:ext cx="3526" cy="880"/>
            </a:xfrm>
            <a:prstGeom prst="bentConnector3">
              <a:avLst>
                <a:gd name="adj1" fmla="val 92058"/>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46" name="流程图: 过程 45"/>
            <p:cNvSpPr/>
            <p:nvPr/>
          </p:nvSpPr>
          <p:spPr>
            <a:xfrm>
              <a:off x="10116" y="10304"/>
              <a:ext cx="1536" cy="944"/>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折</a:t>
              </a:r>
              <a:r>
                <a:rPr lang="zh-CN" altLang="en-US"/>
                <a:t>上盖</a:t>
              </a:r>
              <a:endParaRPr lang="zh-CN" altLang="en-US"/>
            </a:p>
          </p:txBody>
        </p:sp>
        <p:cxnSp>
          <p:nvCxnSpPr>
            <p:cNvPr id="47" name="肘形连接符 46"/>
            <p:cNvCxnSpPr>
              <a:endCxn id="46" idx="0"/>
            </p:cNvCxnSpPr>
            <p:nvPr/>
          </p:nvCxnSpPr>
          <p:spPr>
            <a:xfrm rot="5400000">
              <a:off x="9301" y="8553"/>
              <a:ext cx="3334" cy="168"/>
            </a:xfrm>
            <a:prstGeom prst="bentConnector3">
              <a:avLst>
                <a:gd name="adj1" fmla="val 89322"/>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50" name="流程图: 过程 49"/>
            <p:cNvSpPr/>
            <p:nvPr/>
          </p:nvSpPr>
          <p:spPr>
            <a:xfrm>
              <a:off x="12199" y="10323"/>
              <a:ext cx="1109" cy="944"/>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中</a:t>
              </a:r>
              <a:r>
                <a:rPr lang="zh-CN" altLang="en-US"/>
                <a:t>盒缓</a:t>
              </a:r>
              <a:r>
                <a:rPr lang="zh-CN" altLang="en-US"/>
                <a:t>存</a:t>
              </a:r>
              <a:endParaRPr lang="zh-CN" altLang="en-US"/>
            </a:p>
          </p:txBody>
        </p:sp>
        <p:cxnSp>
          <p:nvCxnSpPr>
            <p:cNvPr id="51" name="肘形连接符 50"/>
            <p:cNvCxnSpPr/>
            <p:nvPr/>
          </p:nvCxnSpPr>
          <p:spPr>
            <a:xfrm rot="5400000" flipV="1">
              <a:off x="10809" y="8359"/>
              <a:ext cx="3353" cy="574"/>
            </a:xfrm>
            <a:prstGeom prst="bentConnector3">
              <a:avLst>
                <a:gd name="adj1" fmla="val 88502"/>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53" name="流程图: 过程 52"/>
            <p:cNvSpPr/>
            <p:nvPr/>
          </p:nvSpPr>
          <p:spPr>
            <a:xfrm>
              <a:off x="5051" y="10315"/>
              <a:ext cx="2113" cy="944"/>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升降夹取旋转</a:t>
              </a:r>
              <a:r>
                <a:rPr lang="en-US" altLang="zh-CN"/>
                <a:t>90</a:t>
              </a:r>
              <a:r>
                <a:rPr lang="zh-CN" altLang="en-US"/>
                <a:t>度</a:t>
              </a:r>
              <a:endParaRPr lang="zh-CN" altLang="en-US"/>
            </a:p>
          </p:txBody>
        </p:sp>
      </p:grpSp>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1430" y="1353185"/>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5" name="图片 4" descr="公司LOGI"/>
          <p:cNvPicPr>
            <a:picLocks noChangeAspect="1"/>
          </p:cNvPicPr>
          <p:nvPr/>
        </p:nvPicPr>
        <p:blipFill>
          <a:blip r:embed="rId1"/>
          <a:stretch>
            <a:fillRect/>
          </a:stretch>
        </p:blipFill>
        <p:spPr>
          <a:xfrm>
            <a:off x="11793220" y="538480"/>
            <a:ext cx="1201420" cy="971550"/>
          </a:xfrm>
          <a:prstGeom prst="rect">
            <a:avLst/>
          </a:prstGeom>
        </p:spPr>
      </p:pic>
      <p:sp>
        <p:nvSpPr>
          <p:cNvPr id="9" name="文本框 8"/>
          <p:cNvSpPr txBox="1"/>
          <p:nvPr/>
        </p:nvSpPr>
        <p:spPr>
          <a:xfrm>
            <a:off x="2706370" y="726440"/>
            <a:ext cx="6117590" cy="583565"/>
          </a:xfrm>
          <a:prstGeom prst="rect">
            <a:avLst/>
          </a:prstGeom>
          <a:noFill/>
        </p:spPr>
        <p:txBody>
          <a:bodyPr wrap="square" rtlCol="0">
            <a:spAutoFit/>
          </a:bodyPr>
          <a:p>
            <a:r>
              <a:rPr lang="zh-CN" altLang="en-US" sz="3200" b="1" dirty="0">
                <a:solidFill>
                  <a:srgbClr val="002060"/>
                </a:solidFill>
                <a:latin typeface="+mj-ea"/>
                <a:ea typeface="+mj-ea"/>
                <a:sym typeface="微软雅黑" panose="020B0503020204020204" charset="-122"/>
              </a:rPr>
              <a:t>六、</a:t>
            </a:r>
            <a:r>
              <a:rPr lang="en-US" altLang="zh-CN" sz="3200" b="1" dirty="0">
                <a:solidFill>
                  <a:srgbClr val="002060"/>
                </a:solidFill>
                <a:latin typeface="+mj-ea"/>
                <a:ea typeface="+mj-ea"/>
                <a:sym typeface="微软雅黑" panose="020B0503020204020204" charset="-122"/>
              </a:rPr>
              <a:t>AI</a:t>
            </a:r>
            <a:r>
              <a:rPr lang="zh-CN" altLang="en-US" sz="3200" b="1" dirty="0">
                <a:solidFill>
                  <a:srgbClr val="002060"/>
                </a:solidFill>
                <a:latin typeface="+mj-ea"/>
                <a:ea typeface="+mj-ea"/>
                <a:sym typeface="微软雅黑" panose="020B0503020204020204" charset="-122"/>
              </a:rPr>
              <a:t>智能检测（附加功</a:t>
            </a:r>
            <a:r>
              <a:rPr lang="zh-CN" altLang="en-US" sz="3200" b="1" dirty="0">
                <a:solidFill>
                  <a:srgbClr val="002060"/>
                </a:solidFill>
                <a:latin typeface="+mj-ea"/>
                <a:ea typeface="+mj-ea"/>
                <a:sym typeface="微软雅黑" panose="020B0503020204020204" charset="-122"/>
              </a:rPr>
              <a:t>能）</a:t>
            </a:r>
            <a:endParaRPr lang="zh-CN" altLang="en-US" sz="3200" b="1" dirty="0">
              <a:solidFill>
                <a:srgbClr val="002060"/>
              </a:solidFill>
              <a:latin typeface="+mj-ea"/>
              <a:ea typeface="+mj-ea"/>
              <a:sym typeface="微软雅黑" panose="020B0503020204020204" charset="-122"/>
            </a:endParaRPr>
          </a:p>
        </p:txBody>
      </p:sp>
      <p:grpSp>
        <p:nvGrpSpPr>
          <p:cNvPr id="3" name="组合 2"/>
          <p:cNvGrpSpPr/>
          <p:nvPr/>
        </p:nvGrpSpPr>
        <p:grpSpPr>
          <a:xfrm>
            <a:off x="1517" y="7814474"/>
            <a:ext cx="14231391" cy="1199707"/>
            <a:chOff x="1457" y="10983"/>
            <a:chExt cx="18101" cy="1526"/>
          </a:xfrm>
        </p:grpSpPr>
        <p:pic>
          <p:nvPicPr>
            <p:cNvPr id="11" name="图片 10"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6" name="文本框 5"/>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7" name="文本框 6"/>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16" name="组合 15"/>
          <p:cNvGrpSpPr/>
          <p:nvPr/>
        </p:nvGrpSpPr>
        <p:grpSpPr>
          <a:xfrm>
            <a:off x="-17639" y="360454"/>
            <a:ext cx="2407959" cy="1372892"/>
            <a:chOff x="-29" y="170"/>
            <a:chExt cx="3792" cy="2162"/>
          </a:xfrm>
        </p:grpSpPr>
        <p:sp>
          <p:nvSpPr>
            <p:cNvPr id="12" name="任意多边形 11"/>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任意多边形 9"/>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a:off x="13582" y="7814474"/>
            <a:ext cx="14231391" cy="1199707"/>
            <a:chOff x="1457" y="10983"/>
            <a:chExt cx="18101" cy="1526"/>
          </a:xfrm>
        </p:grpSpPr>
        <p:pic>
          <p:nvPicPr>
            <p:cNvPr id="17" name="图片 16"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18" name="文本框 17"/>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19" name="文本框 18"/>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24" name="组合 23"/>
          <p:cNvGrpSpPr/>
          <p:nvPr/>
        </p:nvGrpSpPr>
        <p:grpSpPr>
          <a:xfrm>
            <a:off x="635" y="360680"/>
            <a:ext cx="14085570" cy="1372870"/>
            <a:chOff x="1" y="568"/>
            <a:chExt cx="22182" cy="2162"/>
          </a:xfrm>
        </p:grpSpPr>
        <p:cxnSp>
          <p:nvCxnSpPr>
            <p:cNvPr id="4" name="直接连接符 3"/>
            <p:cNvCxnSpPr/>
            <p:nvPr/>
          </p:nvCxnSpPr>
          <p:spPr>
            <a:xfrm flipV="1">
              <a:off x="1" y="2131"/>
              <a:ext cx="22182" cy="18"/>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14" name="图片 13" descr="公司LOGI"/>
            <p:cNvPicPr>
              <a:picLocks noChangeAspect="1"/>
            </p:cNvPicPr>
            <p:nvPr/>
          </p:nvPicPr>
          <p:blipFill>
            <a:blip r:embed="rId1"/>
            <a:stretch>
              <a:fillRect/>
            </a:stretch>
          </p:blipFill>
          <p:spPr>
            <a:xfrm>
              <a:off x="18591" y="848"/>
              <a:ext cx="1892" cy="1530"/>
            </a:xfrm>
            <a:prstGeom prst="rect">
              <a:avLst/>
            </a:prstGeom>
          </p:spPr>
        </p:pic>
        <p:grpSp>
          <p:nvGrpSpPr>
            <p:cNvPr id="20" name="组合 19"/>
            <p:cNvGrpSpPr/>
            <p:nvPr/>
          </p:nvGrpSpPr>
          <p:grpSpPr>
            <a:xfrm>
              <a:off x="9" y="568"/>
              <a:ext cx="3792" cy="2162"/>
              <a:chOff x="-29" y="170"/>
              <a:chExt cx="3792" cy="2162"/>
            </a:xfrm>
          </p:grpSpPr>
          <p:sp>
            <p:nvSpPr>
              <p:cNvPr id="21" name="任意多边形 20"/>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任意多边形 21"/>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任意多边形 2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pic>
        <p:nvPicPr>
          <p:cNvPr id="28" name="图片 27" descr="1"/>
          <p:cNvPicPr>
            <a:picLocks noChangeAspect="1"/>
          </p:cNvPicPr>
          <p:nvPr/>
        </p:nvPicPr>
        <p:blipFill>
          <a:blip r:embed="rId3"/>
          <a:stretch>
            <a:fillRect/>
          </a:stretch>
        </p:blipFill>
        <p:spPr>
          <a:xfrm>
            <a:off x="1252220" y="1510030"/>
            <a:ext cx="4622800" cy="3282950"/>
          </a:xfrm>
          <a:prstGeom prst="rect">
            <a:avLst/>
          </a:prstGeom>
        </p:spPr>
      </p:pic>
      <p:pic>
        <p:nvPicPr>
          <p:cNvPr id="38" name="图片 37" descr="2"/>
          <p:cNvPicPr>
            <a:picLocks noChangeAspect="1"/>
          </p:cNvPicPr>
          <p:nvPr/>
        </p:nvPicPr>
        <p:blipFill>
          <a:blip r:embed="rId4"/>
          <a:stretch>
            <a:fillRect/>
          </a:stretch>
        </p:blipFill>
        <p:spPr>
          <a:xfrm>
            <a:off x="5245735" y="3384550"/>
            <a:ext cx="4703445" cy="3236595"/>
          </a:xfrm>
          <a:prstGeom prst="rect">
            <a:avLst/>
          </a:prstGeom>
        </p:spPr>
      </p:pic>
      <p:pic>
        <p:nvPicPr>
          <p:cNvPr id="42" name="图片 41" descr="3"/>
          <p:cNvPicPr>
            <a:picLocks noChangeAspect="1"/>
          </p:cNvPicPr>
          <p:nvPr/>
        </p:nvPicPr>
        <p:blipFill>
          <a:blip r:embed="rId5"/>
          <a:stretch>
            <a:fillRect/>
          </a:stretch>
        </p:blipFill>
        <p:spPr>
          <a:xfrm>
            <a:off x="8684895" y="5122545"/>
            <a:ext cx="4622800" cy="3211830"/>
          </a:xfrm>
          <a:prstGeom prst="rect">
            <a:avLst/>
          </a:prstGeom>
        </p:spPr>
      </p:pic>
      <p:cxnSp>
        <p:nvCxnSpPr>
          <p:cNvPr id="53" name="直接箭头连接符 52"/>
          <p:cNvCxnSpPr/>
          <p:nvPr/>
        </p:nvCxnSpPr>
        <p:spPr>
          <a:xfrm>
            <a:off x="2390140" y="3865245"/>
            <a:ext cx="0" cy="17722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1747520" y="5637530"/>
            <a:ext cx="2299970" cy="368300"/>
          </a:xfrm>
          <a:prstGeom prst="rect">
            <a:avLst/>
          </a:prstGeom>
          <a:noFill/>
        </p:spPr>
        <p:txBody>
          <a:bodyPr wrap="square" rtlCol="0">
            <a:spAutoFit/>
          </a:bodyPr>
          <a:p>
            <a:r>
              <a:rPr lang="en-US" altLang="zh-CN" b="1"/>
              <a:t>a</a:t>
            </a:r>
            <a:r>
              <a:rPr lang="zh-CN" altLang="en-US" b="1"/>
              <a:t>、整件缺失</a:t>
            </a:r>
            <a:endParaRPr lang="zh-CN" altLang="en-US" b="1"/>
          </a:p>
        </p:txBody>
      </p:sp>
      <p:cxnSp>
        <p:nvCxnSpPr>
          <p:cNvPr id="55" name="直接箭头连接符 54"/>
          <p:cNvCxnSpPr/>
          <p:nvPr/>
        </p:nvCxnSpPr>
        <p:spPr>
          <a:xfrm flipV="1">
            <a:off x="6957060" y="2769235"/>
            <a:ext cx="12700" cy="20237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6434455" y="2353310"/>
            <a:ext cx="1797050" cy="368300"/>
          </a:xfrm>
          <a:prstGeom prst="rect">
            <a:avLst/>
          </a:prstGeom>
          <a:noFill/>
        </p:spPr>
        <p:txBody>
          <a:bodyPr wrap="square" rtlCol="0">
            <a:spAutoFit/>
          </a:bodyPr>
          <a:p>
            <a:r>
              <a:rPr lang="en-US" altLang="zh-CN" b="1"/>
              <a:t>b</a:t>
            </a:r>
            <a:r>
              <a:rPr lang="zh-CN" altLang="en-US" b="1"/>
              <a:t>、针帽缺失</a:t>
            </a:r>
            <a:endParaRPr lang="zh-CN" altLang="en-US" b="1"/>
          </a:p>
        </p:txBody>
      </p:sp>
      <p:cxnSp>
        <p:nvCxnSpPr>
          <p:cNvPr id="57" name="直接箭头连接符 56"/>
          <p:cNvCxnSpPr/>
          <p:nvPr/>
        </p:nvCxnSpPr>
        <p:spPr>
          <a:xfrm flipH="1">
            <a:off x="7767955" y="6995160"/>
            <a:ext cx="2362835" cy="247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6158865" y="6898640"/>
            <a:ext cx="1609090" cy="368300"/>
          </a:xfrm>
          <a:prstGeom prst="rect">
            <a:avLst/>
          </a:prstGeom>
          <a:noFill/>
        </p:spPr>
        <p:txBody>
          <a:bodyPr wrap="square" rtlCol="0">
            <a:spAutoFit/>
          </a:bodyPr>
          <a:p>
            <a:r>
              <a:rPr lang="en-US" altLang="zh-CN" b="1"/>
              <a:t>c</a:t>
            </a:r>
            <a:r>
              <a:rPr lang="zh-CN" altLang="en-US" b="1"/>
              <a:t>、针座缺失</a:t>
            </a:r>
            <a:endParaRPr lang="zh-CN" altLang="en-US" b="1"/>
          </a:p>
        </p:txBody>
      </p:sp>
    </p:spTree>
    <p:custDataLst>
      <p:tags r:id="rId6"/>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1430" y="1353185"/>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5" name="图片 4" descr="公司LOGI"/>
          <p:cNvPicPr>
            <a:picLocks noChangeAspect="1"/>
          </p:cNvPicPr>
          <p:nvPr/>
        </p:nvPicPr>
        <p:blipFill>
          <a:blip r:embed="rId1"/>
          <a:stretch>
            <a:fillRect/>
          </a:stretch>
        </p:blipFill>
        <p:spPr>
          <a:xfrm>
            <a:off x="11793220" y="538480"/>
            <a:ext cx="1201420" cy="971550"/>
          </a:xfrm>
          <a:prstGeom prst="rect">
            <a:avLst/>
          </a:prstGeom>
        </p:spPr>
      </p:pic>
      <p:sp>
        <p:nvSpPr>
          <p:cNvPr id="9" name="文本框 8"/>
          <p:cNvSpPr txBox="1"/>
          <p:nvPr/>
        </p:nvSpPr>
        <p:spPr>
          <a:xfrm>
            <a:off x="2706370" y="726440"/>
            <a:ext cx="5323840" cy="583565"/>
          </a:xfrm>
          <a:prstGeom prst="rect">
            <a:avLst/>
          </a:prstGeom>
          <a:noFill/>
        </p:spPr>
        <p:txBody>
          <a:bodyPr wrap="square" rtlCol="0">
            <a:spAutoFit/>
          </a:bodyPr>
          <a:p>
            <a:r>
              <a:rPr lang="zh-CN" altLang="en-US" sz="3200" b="1" dirty="0">
                <a:solidFill>
                  <a:srgbClr val="002060"/>
                </a:solidFill>
                <a:latin typeface="+mj-ea"/>
                <a:ea typeface="+mj-ea"/>
                <a:sym typeface="微软雅黑" panose="020B0503020204020204" charset="-122"/>
              </a:rPr>
              <a:t>六、</a:t>
            </a:r>
            <a:r>
              <a:rPr lang="en-US" altLang="zh-CN" sz="3200" b="1" dirty="0">
                <a:solidFill>
                  <a:srgbClr val="002060"/>
                </a:solidFill>
                <a:latin typeface="+mj-ea"/>
                <a:ea typeface="+mj-ea"/>
                <a:sym typeface="微软雅黑" panose="020B0503020204020204" charset="-122"/>
              </a:rPr>
              <a:t>AI</a:t>
            </a:r>
            <a:r>
              <a:rPr lang="zh-CN" altLang="en-US" sz="3200" b="1" dirty="0">
                <a:solidFill>
                  <a:srgbClr val="002060"/>
                </a:solidFill>
                <a:latin typeface="+mj-ea"/>
                <a:ea typeface="+mj-ea"/>
                <a:sym typeface="微软雅黑" panose="020B0503020204020204" charset="-122"/>
              </a:rPr>
              <a:t>智能检测（附加功能）</a:t>
            </a:r>
            <a:endParaRPr lang="zh-CN" altLang="en-US" sz="3200" b="1" dirty="0">
              <a:solidFill>
                <a:srgbClr val="002060"/>
              </a:solidFill>
              <a:latin typeface="+mj-ea"/>
              <a:ea typeface="+mj-ea"/>
              <a:sym typeface="微软雅黑" panose="020B0503020204020204" charset="-122"/>
            </a:endParaRPr>
          </a:p>
        </p:txBody>
      </p:sp>
      <p:grpSp>
        <p:nvGrpSpPr>
          <p:cNvPr id="3" name="组合 2"/>
          <p:cNvGrpSpPr/>
          <p:nvPr/>
        </p:nvGrpSpPr>
        <p:grpSpPr>
          <a:xfrm>
            <a:off x="1517" y="7814474"/>
            <a:ext cx="14231391" cy="1199707"/>
            <a:chOff x="1457" y="10983"/>
            <a:chExt cx="18101" cy="1526"/>
          </a:xfrm>
        </p:grpSpPr>
        <p:pic>
          <p:nvPicPr>
            <p:cNvPr id="11" name="图片 10"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6" name="文本框 5"/>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7" name="文本框 6"/>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16" name="组合 15"/>
          <p:cNvGrpSpPr/>
          <p:nvPr/>
        </p:nvGrpSpPr>
        <p:grpSpPr>
          <a:xfrm>
            <a:off x="-17639" y="360454"/>
            <a:ext cx="2407959" cy="1372892"/>
            <a:chOff x="-29" y="170"/>
            <a:chExt cx="3792" cy="2162"/>
          </a:xfrm>
        </p:grpSpPr>
        <p:sp>
          <p:nvSpPr>
            <p:cNvPr id="12" name="任意多边形 11"/>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任意多边形 9"/>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a:off x="13582" y="7814474"/>
            <a:ext cx="14231391" cy="1199707"/>
            <a:chOff x="1457" y="10983"/>
            <a:chExt cx="18101" cy="1526"/>
          </a:xfrm>
        </p:grpSpPr>
        <p:pic>
          <p:nvPicPr>
            <p:cNvPr id="17" name="图片 16"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18" name="文本框 17"/>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19" name="文本框 18"/>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24" name="组合 23"/>
          <p:cNvGrpSpPr/>
          <p:nvPr/>
        </p:nvGrpSpPr>
        <p:grpSpPr>
          <a:xfrm>
            <a:off x="635" y="360680"/>
            <a:ext cx="14085570" cy="1372870"/>
            <a:chOff x="1" y="568"/>
            <a:chExt cx="22182" cy="2162"/>
          </a:xfrm>
        </p:grpSpPr>
        <p:cxnSp>
          <p:nvCxnSpPr>
            <p:cNvPr id="4" name="直接连接符 3"/>
            <p:cNvCxnSpPr/>
            <p:nvPr/>
          </p:nvCxnSpPr>
          <p:spPr>
            <a:xfrm flipV="1">
              <a:off x="1" y="2131"/>
              <a:ext cx="22182" cy="18"/>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14" name="图片 13" descr="公司LOGI"/>
            <p:cNvPicPr>
              <a:picLocks noChangeAspect="1"/>
            </p:cNvPicPr>
            <p:nvPr/>
          </p:nvPicPr>
          <p:blipFill>
            <a:blip r:embed="rId1"/>
            <a:stretch>
              <a:fillRect/>
            </a:stretch>
          </p:blipFill>
          <p:spPr>
            <a:xfrm>
              <a:off x="18591" y="848"/>
              <a:ext cx="1892" cy="1530"/>
            </a:xfrm>
            <a:prstGeom prst="rect">
              <a:avLst/>
            </a:prstGeom>
          </p:spPr>
        </p:pic>
        <p:grpSp>
          <p:nvGrpSpPr>
            <p:cNvPr id="20" name="组合 19"/>
            <p:cNvGrpSpPr/>
            <p:nvPr/>
          </p:nvGrpSpPr>
          <p:grpSpPr>
            <a:xfrm>
              <a:off x="9" y="568"/>
              <a:ext cx="3792" cy="2162"/>
              <a:chOff x="-29" y="170"/>
              <a:chExt cx="3792" cy="2162"/>
            </a:xfrm>
          </p:grpSpPr>
          <p:sp>
            <p:nvSpPr>
              <p:cNvPr id="21" name="任意多边形 20"/>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任意多边形 21"/>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任意多边形 2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pic>
        <p:nvPicPr>
          <p:cNvPr id="8" name="图片 7" descr="4"/>
          <p:cNvPicPr>
            <a:picLocks noChangeAspect="1"/>
          </p:cNvPicPr>
          <p:nvPr/>
        </p:nvPicPr>
        <p:blipFill>
          <a:blip r:embed="rId3"/>
          <a:stretch>
            <a:fillRect/>
          </a:stretch>
        </p:blipFill>
        <p:spPr>
          <a:xfrm>
            <a:off x="581660" y="1510030"/>
            <a:ext cx="5795010" cy="3987800"/>
          </a:xfrm>
          <a:prstGeom prst="rect">
            <a:avLst/>
          </a:prstGeom>
        </p:spPr>
      </p:pic>
      <p:pic>
        <p:nvPicPr>
          <p:cNvPr id="29" name="图片 28" descr="5"/>
          <p:cNvPicPr>
            <a:picLocks noChangeAspect="1"/>
          </p:cNvPicPr>
          <p:nvPr/>
        </p:nvPicPr>
        <p:blipFill>
          <a:blip r:embed="rId4"/>
          <a:stretch>
            <a:fillRect/>
          </a:stretch>
        </p:blipFill>
        <p:spPr>
          <a:xfrm>
            <a:off x="6811645" y="3630295"/>
            <a:ext cx="5829300" cy="4400550"/>
          </a:xfrm>
          <a:prstGeom prst="rect">
            <a:avLst/>
          </a:prstGeom>
        </p:spPr>
      </p:pic>
      <p:cxnSp>
        <p:nvCxnSpPr>
          <p:cNvPr id="30" name="直接箭头连接符 29"/>
          <p:cNvCxnSpPr/>
          <p:nvPr/>
        </p:nvCxnSpPr>
        <p:spPr>
          <a:xfrm flipH="1">
            <a:off x="3174365" y="4707255"/>
            <a:ext cx="12700" cy="13950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854835" y="6140450"/>
            <a:ext cx="2538730" cy="922020"/>
          </a:xfrm>
          <a:prstGeom prst="rect">
            <a:avLst/>
          </a:prstGeom>
          <a:noFill/>
          <a:ln w="19050">
            <a:solidFill>
              <a:schemeClr val="accent1"/>
            </a:solidFill>
          </a:ln>
        </p:spPr>
        <p:txBody>
          <a:bodyPr wrap="square" rtlCol="0">
            <a:spAutoFit/>
          </a:bodyPr>
          <a:p>
            <a:r>
              <a:rPr lang="zh-CN" altLang="en-US"/>
              <a:t>异物检测：可检测大于</a:t>
            </a:r>
            <a:r>
              <a:rPr lang="en-US" altLang="zh-CN"/>
              <a:t>0.5mm</a:t>
            </a:r>
            <a:r>
              <a:rPr lang="zh-CN" altLang="en-US"/>
              <a:t>的深色</a:t>
            </a:r>
            <a:r>
              <a:rPr lang="zh-CN" altLang="en-US"/>
              <a:t>不透明异物。</a:t>
            </a:r>
            <a:endParaRPr lang="zh-CN" altLang="en-US"/>
          </a:p>
        </p:txBody>
      </p:sp>
      <p:cxnSp>
        <p:nvCxnSpPr>
          <p:cNvPr id="33" name="直接箭头连接符 32"/>
          <p:cNvCxnSpPr/>
          <p:nvPr/>
        </p:nvCxnSpPr>
        <p:spPr>
          <a:xfrm flipH="1" flipV="1">
            <a:off x="9634855" y="2821940"/>
            <a:ext cx="12700" cy="1332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8390890" y="2193290"/>
            <a:ext cx="2828290" cy="645160"/>
          </a:xfrm>
          <a:prstGeom prst="rect">
            <a:avLst/>
          </a:prstGeom>
          <a:noFill/>
          <a:ln w="19050">
            <a:solidFill>
              <a:srgbClr val="00B0F0"/>
            </a:solidFill>
          </a:ln>
        </p:spPr>
        <p:txBody>
          <a:bodyPr wrap="square" rtlCol="0">
            <a:spAutoFit/>
          </a:bodyPr>
          <a:p>
            <a:r>
              <a:rPr lang="zh-CN" altLang="en-US"/>
              <a:t>长度测量</a:t>
            </a:r>
            <a:r>
              <a:rPr lang="en-US" altLang="zh-CN"/>
              <a:t>:</a:t>
            </a:r>
            <a:r>
              <a:rPr lang="zh-CN" altLang="en-US"/>
              <a:t>测量针管长度，检测精度为</a:t>
            </a:r>
            <a:r>
              <a:rPr lang="en-US" altLang="zh-CN"/>
              <a:t>0.25mm</a:t>
            </a:r>
            <a:endParaRPr lang="en-US" altLang="zh-CN"/>
          </a:p>
        </p:txBody>
      </p:sp>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1430" y="1353185"/>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5" name="图片 4" descr="公司LOGI"/>
          <p:cNvPicPr>
            <a:picLocks noChangeAspect="1"/>
          </p:cNvPicPr>
          <p:nvPr/>
        </p:nvPicPr>
        <p:blipFill>
          <a:blip r:embed="rId1"/>
          <a:stretch>
            <a:fillRect/>
          </a:stretch>
        </p:blipFill>
        <p:spPr>
          <a:xfrm>
            <a:off x="11793220" y="538480"/>
            <a:ext cx="1201420" cy="971550"/>
          </a:xfrm>
          <a:prstGeom prst="rect">
            <a:avLst/>
          </a:prstGeom>
        </p:spPr>
      </p:pic>
      <p:sp>
        <p:nvSpPr>
          <p:cNvPr id="9" name="文本框 8"/>
          <p:cNvSpPr txBox="1"/>
          <p:nvPr/>
        </p:nvSpPr>
        <p:spPr>
          <a:xfrm>
            <a:off x="2706370" y="726440"/>
            <a:ext cx="5678805" cy="583565"/>
          </a:xfrm>
          <a:prstGeom prst="rect">
            <a:avLst/>
          </a:prstGeom>
          <a:noFill/>
        </p:spPr>
        <p:txBody>
          <a:bodyPr wrap="square" rtlCol="0">
            <a:spAutoFit/>
          </a:bodyPr>
          <a:p>
            <a:r>
              <a:rPr lang="zh-CN" altLang="en-US" sz="3200" b="1" dirty="0">
                <a:solidFill>
                  <a:srgbClr val="002060"/>
                </a:solidFill>
                <a:latin typeface="+mj-ea"/>
                <a:ea typeface="+mj-ea"/>
                <a:sym typeface="微软雅黑" panose="020B0503020204020204" charset="-122"/>
              </a:rPr>
              <a:t>六、</a:t>
            </a:r>
            <a:r>
              <a:rPr lang="en-US" altLang="zh-CN" sz="3200" b="1" dirty="0">
                <a:solidFill>
                  <a:srgbClr val="002060"/>
                </a:solidFill>
                <a:latin typeface="+mj-ea"/>
                <a:ea typeface="+mj-ea"/>
                <a:sym typeface="微软雅黑" panose="020B0503020204020204" charset="-122"/>
              </a:rPr>
              <a:t>AI</a:t>
            </a:r>
            <a:r>
              <a:rPr lang="zh-CN" altLang="en-US" sz="3200" b="1" dirty="0">
                <a:solidFill>
                  <a:srgbClr val="002060"/>
                </a:solidFill>
                <a:latin typeface="+mj-ea"/>
                <a:ea typeface="+mj-ea"/>
                <a:sym typeface="微软雅黑" panose="020B0503020204020204" charset="-122"/>
              </a:rPr>
              <a:t>智能检测（附加功能）</a:t>
            </a:r>
            <a:endParaRPr lang="zh-CN" altLang="en-US" sz="3200" b="1" dirty="0">
              <a:solidFill>
                <a:srgbClr val="002060"/>
              </a:solidFill>
              <a:latin typeface="+mj-ea"/>
              <a:ea typeface="+mj-ea"/>
              <a:sym typeface="微软雅黑" panose="020B0503020204020204" charset="-122"/>
            </a:endParaRPr>
          </a:p>
        </p:txBody>
      </p:sp>
      <p:grpSp>
        <p:nvGrpSpPr>
          <p:cNvPr id="3" name="组合 2"/>
          <p:cNvGrpSpPr/>
          <p:nvPr/>
        </p:nvGrpSpPr>
        <p:grpSpPr>
          <a:xfrm>
            <a:off x="1517" y="7814474"/>
            <a:ext cx="14231391" cy="1199707"/>
            <a:chOff x="1457" y="10983"/>
            <a:chExt cx="18101" cy="1526"/>
          </a:xfrm>
        </p:grpSpPr>
        <p:pic>
          <p:nvPicPr>
            <p:cNvPr id="11" name="图片 10"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6" name="文本框 5"/>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7" name="文本框 6"/>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16" name="组合 15"/>
          <p:cNvGrpSpPr/>
          <p:nvPr/>
        </p:nvGrpSpPr>
        <p:grpSpPr>
          <a:xfrm>
            <a:off x="-17639" y="360454"/>
            <a:ext cx="2407959" cy="1372892"/>
            <a:chOff x="-29" y="170"/>
            <a:chExt cx="3792" cy="2162"/>
          </a:xfrm>
        </p:grpSpPr>
        <p:sp>
          <p:nvSpPr>
            <p:cNvPr id="12" name="任意多边形 11"/>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任意多边形 9"/>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a:off x="13582" y="7814474"/>
            <a:ext cx="14231391" cy="1199707"/>
            <a:chOff x="1457" y="10983"/>
            <a:chExt cx="18101" cy="1526"/>
          </a:xfrm>
        </p:grpSpPr>
        <p:pic>
          <p:nvPicPr>
            <p:cNvPr id="17" name="图片 16"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18" name="文本框 17"/>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19" name="文本框 18"/>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24" name="组合 23"/>
          <p:cNvGrpSpPr/>
          <p:nvPr/>
        </p:nvGrpSpPr>
        <p:grpSpPr>
          <a:xfrm>
            <a:off x="635" y="360680"/>
            <a:ext cx="14085570" cy="1372870"/>
            <a:chOff x="1" y="568"/>
            <a:chExt cx="22182" cy="2162"/>
          </a:xfrm>
        </p:grpSpPr>
        <p:cxnSp>
          <p:nvCxnSpPr>
            <p:cNvPr id="4" name="直接连接符 3"/>
            <p:cNvCxnSpPr/>
            <p:nvPr/>
          </p:nvCxnSpPr>
          <p:spPr>
            <a:xfrm flipV="1">
              <a:off x="1" y="2131"/>
              <a:ext cx="22182" cy="18"/>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14" name="图片 13" descr="公司LOGI"/>
            <p:cNvPicPr>
              <a:picLocks noChangeAspect="1"/>
            </p:cNvPicPr>
            <p:nvPr/>
          </p:nvPicPr>
          <p:blipFill>
            <a:blip r:embed="rId1"/>
            <a:stretch>
              <a:fillRect/>
            </a:stretch>
          </p:blipFill>
          <p:spPr>
            <a:xfrm>
              <a:off x="18591" y="848"/>
              <a:ext cx="1892" cy="1530"/>
            </a:xfrm>
            <a:prstGeom prst="rect">
              <a:avLst/>
            </a:prstGeom>
          </p:spPr>
        </p:pic>
        <p:grpSp>
          <p:nvGrpSpPr>
            <p:cNvPr id="20" name="组合 19"/>
            <p:cNvGrpSpPr/>
            <p:nvPr/>
          </p:nvGrpSpPr>
          <p:grpSpPr>
            <a:xfrm>
              <a:off x="9" y="568"/>
              <a:ext cx="3792" cy="2162"/>
              <a:chOff x="-29" y="170"/>
              <a:chExt cx="3792" cy="2162"/>
            </a:xfrm>
          </p:grpSpPr>
          <p:sp>
            <p:nvSpPr>
              <p:cNvPr id="21" name="任意多边形 20"/>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任意多边形 21"/>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任意多边形 2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25" name="矩形 24"/>
          <p:cNvSpPr/>
          <p:nvPr/>
        </p:nvSpPr>
        <p:spPr>
          <a:xfrm>
            <a:off x="1812290" y="4465955"/>
            <a:ext cx="5655945" cy="6159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矩形 25"/>
          <p:cNvSpPr/>
          <p:nvPr/>
        </p:nvSpPr>
        <p:spPr>
          <a:xfrm>
            <a:off x="2390140" y="1510030"/>
            <a:ext cx="1030605" cy="6413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矩形 27"/>
          <p:cNvSpPr/>
          <p:nvPr/>
        </p:nvSpPr>
        <p:spPr>
          <a:xfrm>
            <a:off x="5332730" y="1510030"/>
            <a:ext cx="1030605" cy="6413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0"/>
          <p:cNvSpPr/>
          <p:nvPr/>
        </p:nvSpPr>
        <p:spPr>
          <a:xfrm>
            <a:off x="2616835" y="2151380"/>
            <a:ext cx="577850" cy="4521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5558790" y="2151380"/>
            <a:ext cx="577850" cy="4521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矩形 35"/>
          <p:cNvSpPr/>
          <p:nvPr/>
        </p:nvSpPr>
        <p:spPr>
          <a:xfrm>
            <a:off x="894715" y="5851525"/>
            <a:ext cx="7491095" cy="389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文本框 36"/>
          <p:cNvSpPr txBox="1"/>
          <p:nvPr/>
        </p:nvSpPr>
        <p:spPr>
          <a:xfrm>
            <a:off x="8385810" y="1734185"/>
            <a:ext cx="1357630" cy="368300"/>
          </a:xfrm>
          <a:prstGeom prst="rect">
            <a:avLst/>
          </a:prstGeom>
          <a:noFill/>
        </p:spPr>
        <p:txBody>
          <a:bodyPr wrap="square" rtlCol="0">
            <a:spAutoFit/>
          </a:bodyPr>
          <a:p>
            <a:r>
              <a:rPr lang="zh-CN" altLang="en-US"/>
              <a:t>相机</a:t>
            </a:r>
            <a:endParaRPr lang="zh-CN" altLang="en-US"/>
          </a:p>
        </p:txBody>
      </p:sp>
      <p:sp>
        <p:nvSpPr>
          <p:cNvPr id="38" name="文本框 37"/>
          <p:cNvSpPr txBox="1"/>
          <p:nvPr/>
        </p:nvSpPr>
        <p:spPr>
          <a:xfrm>
            <a:off x="8385810" y="4589780"/>
            <a:ext cx="1357630" cy="368300"/>
          </a:xfrm>
          <a:prstGeom prst="rect">
            <a:avLst/>
          </a:prstGeom>
          <a:noFill/>
        </p:spPr>
        <p:txBody>
          <a:bodyPr wrap="square" rtlCol="0">
            <a:spAutoFit/>
          </a:bodyPr>
          <a:p>
            <a:r>
              <a:rPr lang="zh-CN" altLang="en-US"/>
              <a:t>样品</a:t>
            </a:r>
            <a:endParaRPr lang="zh-CN" altLang="en-US"/>
          </a:p>
        </p:txBody>
      </p:sp>
      <p:sp>
        <p:nvSpPr>
          <p:cNvPr id="39" name="文本框 38"/>
          <p:cNvSpPr txBox="1"/>
          <p:nvPr/>
        </p:nvSpPr>
        <p:spPr>
          <a:xfrm>
            <a:off x="8662670" y="5851525"/>
            <a:ext cx="1344930" cy="368300"/>
          </a:xfrm>
          <a:prstGeom prst="rect">
            <a:avLst/>
          </a:prstGeom>
          <a:noFill/>
        </p:spPr>
        <p:txBody>
          <a:bodyPr wrap="square" rtlCol="0">
            <a:spAutoFit/>
          </a:bodyPr>
          <a:p>
            <a:r>
              <a:rPr lang="zh-CN" altLang="en-US"/>
              <a:t>背光</a:t>
            </a:r>
            <a:endParaRPr lang="zh-CN" altLang="en-US"/>
          </a:p>
        </p:txBody>
      </p:sp>
      <p:cxnSp>
        <p:nvCxnSpPr>
          <p:cNvPr id="40" name="直接连接符 39"/>
          <p:cNvCxnSpPr/>
          <p:nvPr/>
        </p:nvCxnSpPr>
        <p:spPr>
          <a:xfrm flipV="1">
            <a:off x="1382395" y="1552575"/>
            <a:ext cx="1030605"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356995" y="4455795"/>
            <a:ext cx="540385"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H="1">
            <a:off x="1532890" y="1665605"/>
            <a:ext cx="12700" cy="27400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401955" y="2771775"/>
            <a:ext cx="1005205" cy="368300"/>
          </a:xfrm>
          <a:prstGeom prst="rect">
            <a:avLst/>
          </a:prstGeom>
          <a:noFill/>
        </p:spPr>
        <p:txBody>
          <a:bodyPr wrap="square" rtlCol="0">
            <a:spAutoFit/>
          </a:bodyPr>
          <a:p>
            <a:r>
              <a:rPr lang="en-US" altLang="zh-CN"/>
              <a:t>600mm</a:t>
            </a:r>
            <a:endParaRPr lang="en-US" altLang="zh-CN"/>
          </a:p>
        </p:txBody>
      </p:sp>
      <p:sp>
        <p:nvSpPr>
          <p:cNvPr id="44" name="文本框 43"/>
          <p:cNvSpPr txBox="1"/>
          <p:nvPr/>
        </p:nvSpPr>
        <p:spPr>
          <a:xfrm>
            <a:off x="9374505" y="3008630"/>
            <a:ext cx="3721100" cy="1753235"/>
          </a:xfrm>
          <a:prstGeom prst="rect">
            <a:avLst/>
          </a:prstGeom>
          <a:noFill/>
        </p:spPr>
        <p:txBody>
          <a:bodyPr wrap="square" rtlCol="0">
            <a:spAutoFit/>
          </a:bodyPr>
          <a:p>
            <a:r>
              <a:rPr lang="zh-CN" altLang="en-US"/>
              <a:t>视觉检测：</a:t>
            </a:r>
            <a:endParaRPr lang="zh-CN" altLang="en-US"/>
          </a:p>
          <a:p>
            <a:r>
              <a:rPr lang="en-US" altLang="zh-CN"/>
              <a:t>a</a:t>
            </a:r>
            <a:r>
              <a:rPr lang="zh-CN" altLang="en-US"/>
              <a:t>、两个相机并排架设</a:t>
            </a:r>
            <a:endParaRPr lang="zh-CN" altLang="en-US"/>
          </a:p>
          <a:p>
            <a:r>
              <a:rPr lang="en-US" altLang="zh-CN"/>
              <a:t>b</a:t>
            </a:r>
            <a:r>
              <a:rPr lang="zh-CN" altLang="en-US"/>
              <a:t>、背光与样品之间允许一定</a:t>
            </a:r>
            <a:r>
              <a:rPr lang="zh-CN" altLang="en-US"/>
              <a:t>间距</a:t>
            </a:r>
            <a:endParaRPr lang="zh-CN" altLang="en-US"/>
          </a:p>
          <a:p>
            <a:r>
              <a:rPr lang="en-US" altLang="zh-CN"/>
              <a:t>c</a:t>
            </a:r>
            <a:r>
              <a:rPr lang="zh-CN" altLang="en-US"/>
              <a:t>、拍照由编码器触发，一次连续拍摄两排产品。</a:t>
            </a:r>
            <a:endParaRPr lang="zh-CN" altLang="en-US"/>
          </a:p>
          <a:p>
            <a:endParaRPr lang="zh-CN" altLang="en-US"/>
          </a:p>
        </p:txBody>
      </p:sp>
      <p:sp>
        <p:nvSpPr>
          <p:cNvPr id="45" name="矩形 44"/>
          <p:cNvSpPr/>
          <p:nvPr/>
        </p:nvSpPr>
        <p:spPr>
          <a:xfrm>
            <a:off x="1800225" y="4465955"/>
            <a:ext cx="5655945" cy="6159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矩形 45"/>
          <p:cNvSpPr/>
          <p:nvPr/>
        </p:nvSpPr>
        <p:spPr>
          <a:xfrm>
            <a:off x="2378075" y="1510030"/>
            <a:ext cx="1030605" cy="6413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5320665" y="1510030"/>
            <a:ext cx="1030605" cy="6413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矩形 47"/>
          <p:cNvSpPr/>
          <p:nvPr/>
        </p:nvSpPr>
        <p:spPr>
          <a:xfrm>
            <a:off x="2604770" y="2151380"/>
            <a:ext cx="577850" cy="4521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5546725" y="2151380"/>
            <a:ext cx="577850" cy="4521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882650" y="5851525"/>
            <a:ext cx="7491095" cy="389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文本框 50"/>
          <p:cNvSpPr txBox="1"/>
          <p:nvPr/>
        </p:nvSpPr>
        <p:spPr>
          <a:xfrm>
            <a:off x="8373745" y="1734185"/>
            <a:ext cx="1357630" cy="368300"/>
          </a:xfrm>
          <a:prstGeom prst="rect">
            <a:avLst/>
          </a:prstGeom>
          <a:noFill/>
        </p:spPr>
        <p:txBody>
          <a:bodyPr wrap="square" rtlCol="0">
            <a:spAutoFit/>
          </a:bodyPr>
          <a:p>
            <a:r>
              <a:rPr lang="zh-CN" altLang="en-US"/>
              <a:t>相机</a:t>
            </a:r>
            <a:endParaRPr lang="zh-CN" altLang="en-US"/>
          </a:p>
        </p:txBody>
      </p:sp>
      <p:sp>
        <p:nvSpPr>
          <p:cNvPr id="52" name="文本框 51"/>
          <p:cNvSpPr txBox="1"/>
          <p:nvPr/>
        </p:nvSpPr>
        <p:spPr>
          <a:xfrm>
            <a:off x="8373745" y="4589780"/>
            <a:ext cx="1357630" cy="368300"/>
          </a:xfrm>
          <a:prstGeom prst="rect">
            <a:avLst/>
          </a:prstGeom>
          <a:noFill/>
        </p:spPr>
        <p:txBody>
          <a:bodyPr wrap="square" rtlCol="0">
            <a:spAutoFit/>
          </a:bodyPr>
          <a:p>
            <a:r>
              <a:rPr lang="zh-CN" altLang="en-US"/>
              <a:t>样品</a:t>
            </a:r>
            <a:endParaRPr lang="zh-CN" altLang="en-US"/>
          </a:p>
        </p:txBody>
      </p:sp>
      <p:sp>
        <p:nvSpPr>
          <p:cNvPr id="53" name="文本框 52"/>
          <p:cNvSpPr txBox="1"/>
          <p:nvPr/>
        </p:nvSpPr>
        <p:spPr>
          <a:xfrm>
            <a:off x="8650605" y="5851525"/>
            <a:ext cx="1344930" cy="368300"/>
          </a:xfrm>
          <a:prstGeom prst="rect">
            <a:avLst/>
          </a:prstGeom>
          <a:noFill/>
        </p:spPr>
        <p:txBody>
          <a:bodyPr wrap="square" rtlCol="0">
            <a:spAutoFit/>
          </a:bodyPr>
          <a:p>
            <a:r>
              <a:rPr lang="zh-CN" altLang="en-US"/>
              <a:t>背光</a:t>
            </a:r>
            <a:endParaRPr lang="zh-CN" altLang="en-US"/>
          </a:p>
        </p:txBody>
      </p:sp>
      <p:cxnSp>
        <p:nvCxnSpPr>
          <p:cNvPr id="54" name="直接连接符 53"/>
          <p:cNvCxnSpPr/>
          <p:nvPr/>
        </p:nvCxnSpPr>
        <p:spPr>
          <a:xfrm flipV="1">
            <a:off x="1370330" y="1552575"/>
            <a:ext cx="1030605"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H="1">
            <a:off x="1532890" y="1665605"/>
            <a:ext cx="12700" cy="27400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389890" y="2771775"/>
            <a:ext cx="1005205" cy="368300"/>
          </a:xfrm>
          <a:prstGeom prst="rect">
            <a:avLst/>
          </a:prstGeom>
          <a:noFill/>
        </p:spPr>
        <p:txBody>
          <a:bodyPr wrap="square" rtlCol="0">
            <a:spAutoFit/>
          </a:bodyPr>
          <a:p>
            <a:r>
              <a:rPr lang="en-US" altLang="zh-CN"/>
              <a:t>600mm</a:t>
            </a:r>
            <a:endParaRPr lang="en-US" altLang="zh-CN"/>
          </a:p>
        </p:txBody>
      </p:sp>
      <p:sp>
        <p:nvSpPr>
          <p:cNvPr id="57" name="矩形 56"/>
          <p:cNvSpPr/>
          <p:nvPr/>
        </p:nvSpPr>
        <p:spPr>
          <a:xfrm>
            <a:off x="2390140" y="1510030"/>
            <a:ext cx="1030605" cy="6413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矩形 57"/>
          <p:cNvSpPr/>
          <p:nvPr/>
        </p:nvSpPr>
        <p:spPr>
          <a:xfrm>
            <a:off x="2616835" y="2151380"/>
            <a:ext cx="577850" cy="4521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9" name="直接连接符 58"/>
          <p:cNvCxnSpPr/>
          <p:nvPr/>
        </p:nvCxnSpPr>
        <p:spPr>
          <a:xfrm flipV="1">
            <a:off x="1382395" y="1552575"/>
            <a:ext cx="1030605"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H="1">
            <a:off x="1544955" y="1665605"/>
            <a:ext cx="12700" cy="27400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401955" y="2771775"/>
            <a:ext cx="1005205" cy="368300"/>
          </a:xfrm>
          <a:prstGeom prst="rect">
            <a:avLst/>
          </a:prstGeom>
          <a:noFill/>
        </p:spPr>
        <p:txBody>
          <a:bodyPr wrap="square" rtlCol="0">
            <a:spAutoFit/>
          </a:bodyPr>
          <a:p>
            <a:r>
              <a:rPr lang="en-US" altLang="zh-CN"/>
              <a:t>600mm</a:t>
            </a:r>
            <a:endParaRPr lang="en-US" altLang="zh-CN"/>
          </a:p>
        </p:txBody>
      </p:sp>
      <p:sp>
        <p:nvSpPr>
          <p:cNvPr id="62" name="矩形 61"/>
          <p:cNvSpPr/>
          <p:nvPr/>
        </p:nvSpPr>
        <p:spPr>
          <a:xfrm>
            <a:off x="1812290" y="4465955"/>
            <a:ext cx="5655945" cy="6159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3" name="矩形 62"/>
          <p:cNvSpPr/>
          <p:nvPr/>
        </p:nvSpPr>
        <p:spPr>
          <a:xfrm>
            <a:off x="5332730" y="1510030"/>
            <a:ext cx="1030605" cy="6413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矩形 63"/>
          <p:cNvSpPr/>
          <p:nvPr/>
        </p:nvSpPr>
        <p:spPr>
          <a:xfrm>
            <a:off x="5558790" y="2151380"/>
            <a:ext cx="577850" cy="4521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矩形 64"/>
          <p:cNvSpPr/>
          <p:nvPr/>
        </p:nvSpPr>
        <p:spPr>
          <a:xfrm>
            <a:off x="2402205" y="1510030"/>
            <a:ext cx="1030605" cy="6413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矩形 65"/>
          <p:cNvSpPr/>
          <p:nvPr/>
        </p:nvSpPr>
        <p:spPr>
          <a:xfrm>
            <a:off x="2628900" y="2151380"/>
            <a:ext cx="577850" cy="4521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7" name="直接连接符 66"/>
          <p:cNvCxnSpPr/>
          <p:nvPr/>
        </p:nvCxnSpPr>
        <p:spPr>
          <a:xfrm flipV="1">
            <a:off x="1394460" y="1552575"/>
            <a:ext cx="1030605"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flipH="1">
            <a:off x="1557020" y="1665605"/>
            <a:ext cx="12700" cy="27400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414020" y="2771775"/>
            <a:ext cx="1005205" cy="368300"/>
          </a:xfrm>
          <a:prstGeom prst="rect">
            <a:avLst/>
          </a:prstGeom>
          <a:noFill/>
        </p:spPr>
        <p:txBody>
          <a:bodyPr wrap="square" rtlCol="0">
            <a:spAutoFit/>
          </a:bodyPr>
          <a:p>
            <a:r>
              <a:rPr lang="en-US" altLang="zh-CN"/>
              <a:t>600mm</a:t>
            </a:r>
            <a:endParaRPr lang="en-US" altLang="zh-CN"/>
          </a:p>
        </p:txBody>
      </p:sp>
      <p:sp>
        <p:nvSpPr>
          <p:cNvPr id="70" name="矩形 69"/>
          <p:cNvSpPr/>
          <p:nvPr/>
        </p:nvSpPr>
        <p:spPr>
          <a:xfrm>
            <a:off x="894715" y="5862320"/>
            <a:ext cx="7491095" cy="389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文本框 70"/>
          <p:cNvSpPr txBox="1"/>
          <p:nvPr/>
        </p:nvSpPr>
        <p:spPr>
          <a:xfrm>
            <a:off x="8662670" y="5862320"/>
            <a:ext cx="1344930" cy="368300"/>
          </a:xfrm>
          <a:prstGeom prst="rect">
            <a:avLst/>
          </a:prstGeom>
          <a:noFill/>
        </p:spPr>
        <p:txBody>
          <a:bodyPr wrap="square" rtlCol="0">
            <a:spAutoFit/>
          </a:bodyPr>
          <a:p>
            <a:r>
              <a:rPr lang="zh-CN" altLang="en-US"/>
              <a:t>背光</a:t>
            </a:r>
            <a:endParaRPr lang="zh-CN" altLang="en-US"/>
          </a:p>
        </p:txBody>
      </p:sp>
      <p:sp>
        <p:nvSpPr>
          <p:cNvPr id="72" name="矩形 71"/>
          <p:cNvSpPr/>
          <p:nvPr/>
        </p:nvSpPr>
        <p:spPr>
          <a:xfrm>
            <a:off x="1824355" y="4476750"/>
            <a:ext cx="5655945" cy="6159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3" name="矩形 72"/>
          <p:cNvSpPr/>
          <p:nvPr/>
        </p:nvSpPr>
        <p:spPr>
          <a:xfrm>
            <a:off x="5344795" y="1520825"/>
            <a:ext cx="1030605" cy="6413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4" name="矩形 73"/>
          <p:cNvSpPr/>
          <p:nvPr/>
        </p:nvSpPr>
        <p:spPr>
          <a:xfrm>
            <a:off x="5570855" y="2162175"/>
            <a:ext cx="577850" cy="4521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5" name="矩形 74"/>
          <p:cNvSpPr/>
          <p:nvPr/>
        </p:nvSpPr>
        <p:spPr>
          <a:xfrm>
            <a:off x="2414270" y="1510030"/>
            <a:ext cx="1030605" cy="6413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6" name="矩形 75"/>
          <p:cNvSpPr/>
          <p:nvPr/>
        </p:nvSpPr>
        <p:spPr>
          <a:xfrm>
            <a:off x="2640965" y="2162175"/>
            <a:ext cx="577850" cy="4521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77" name="直接连接符 76"/>
          <p:cNvCxnSpPr/>
          <p:nvPr/>
        </p:nvCxnSpPr>
        <p:spPr>
          <a:xfrm flipV="1">
            <a:off x="1406525" y="1563370"/>
            <a:ext cx="1030605"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接箭头连接符 77"/>
          <p:cNvCxnSpPr/>
          <p:nvPr/>
        </p:nvCxnSpPr>
        <p:spPr>
          <a:xfrm flipH="1">
            <a:off x="1569085" y="1676400"/>
            <a:ext cx="12700" cy="27400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9" name="文本框 78"/>
          <p:cNvSpPr txBox="1"/>
          <p:nvPr/>
        </p:nvSpPr>
        <p:spPr>
          <a:xfrm>
            <a:off x="426085" y="2782570"/>
            <a:ext cx="1005205" cy="368300"/>
          </a:xfrm>
          <a:prstGeom prst="rect">
            <a:avLst/>
          </a:prstGeom>
          <a:noFill/>
        </p:spPr>
        <p:txBody>
          <a:bodyPr wrap="square" rtlCol="0">
            <a:spAutoFit/>
          </a:bodyPr>
          <a:p>
            <a:r>
              <a:rPr lang="en-US" altLang="zh-CN"/>
              <a:t>600mm</a:t>
            </a:r>
            <a:endParaRPr lang="en-US" altLang="zh-CN"/>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1430" y="1353185"/>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5" name="图片 4" descr="公司LOGI"/>
          <p:cNvPicPr>
            <a:picLocks noChangeAspect="1"/>
          </p:cNvPicPr>
          <p:nvPr/>
        </p:nvPicPr>
        <p:blipFill>
          <a:blip r:embed="rId1"/>
          <a:stretch>
            <a:fillRect/>
          </a:stretch>
        </p:blipFill>
        <p:spPr>
          <a:xfrm>
            <a:off x="11793220" y="538480"/>
            <a:ext cx="1201420" cy="971550"/>
          </a:xfrm>
          <a:prstGeom prst="rect">
            <a:avLst/>
          </a:prstGeom>
        </p:spPr>
      </p:pic>
      <p:sp>
        <p:nvSpPr>
          <p:cNvPr id="9" name="文本框 8"/>
          <p:cNvSpPr txBox="1"/>
          <p:nvPr/>
        </p:nvSpPr>
        <p:spPr>
          <a:xfrm>
            <a:off x="2706370" y="726440"/>
            <a:ext cx="5910580" cy="583565"/>
          </a:xfrm>
          <a:prstGeom prst="rect">
            <a:avLst/>
          </a:prstGeom>
          <a:noFill/>
        </p:spPr>
        <p:txBody>
          <a:bodyPr wrap="square" rtlCol="0">
            <a:spAutoFit/>
          </a:bodyPr>
          <a:p>
            <a:r>
              <a:rPr lang="zh-CN" altLang="en-US" sz="3200" b="1" dirty="0">
                <a:solidFill>
                  <a:srgbClr val="002060"/>
                </a:solidFill>
                <a:latin typeface="+mj-ea"/>
                <a:ea typeface="+mj-ea"/>
                <a:sym typeface="微软雅黑" panose="020B0503020204020204" charset="-122"/>
              </a:rPr>
              <a:t>六、</a:t>
            </a:r>
            <a:r>
              <a:rPr lang="en-US" altLang="zh-CN" sz="3200" b="1" dirty="0">
                <a:solidFill>
                  <a:srgbClr val="002060"/>
                </a:solidFill>
                <a:latin typeface="+mj-ea"/>
                <a:ea typeface="+mj-ea"/>
                <a:sym typeface="微软雅黑" panose="020B0503020204020204" charset="-122"/>
              </a:rPr>
              <a:t>AI</a:t>
            </a:r>
            <a:r>
              <a:rPr lang="zh-CN" altLang="en-US" sz="3200" b="1" dirty="0">
                <a:solidFill>
                  <a:srgbClr val="002060"/>
                </a:solidFill>
                <a:latin typeface="+mj-ea"/>
                <a:ea typeface="+mj-ea"/>
                <a:sym typeface="微软雅黑" panose="020B0503020204020204" charset="-122"/>
              </a:rPr>
              <a:t>智能检测（附加功能）</a:t>
            </a:r>
            <a:endParaRPr lang="zh-CN" altLang="en-US" sz="3200" b="1" dirty="0">
              <a:solidFill>
                <a:srgbClr val="002060"/>
              </a:solidFill>
              <a:latin typeface="+mj-ea"/>
              <a:ea typeface="+mj-ea"/>
              <a:sym typeface="微软雅黑" panose="020B0503020204020204" charset="-122"/>
            </a:endParaRPr>
          </a:p>
        </p:txBody>
      </p:sp>
      <p:grpSp>
        <p:nvGrpSpPr>
          <p:cNvPr id="3" name="组合 2"/>
          <p:cNvGrpSpPr/>
          <p:nvPr/>
        </p:nvGrpSpPr>
        <p:grpSpPr>
          <a:xfrm>
            <a:off x="1517" y="7814474"/>
            <a:ext cx="14231391" cy="1199707"/>
            <a:chOff x="1457" y="10983"/>
            <a:chExt cx="18101" cy="1526"/>
          </a:xfrm>
        </p:grpSpPr>
        <p:pic>
          <p:nvPicPr>
            <p:cNvPr id="11" name="图片 10"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6" name="文本框 5"/>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7" name="文本框 6"/>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16" name="组合 15"/>
          <p:cNvGrpSpPr/>
          <p:nvPr/>
        </p:nvGrpSpPr>
        <p:grpSpPr>
          <a:xfrm>
            <a:off x="-17639" y="360454"/>
            <a:ext cx="2407959" cy="1372892"/>
            <a:chOff x="-29" y="170"/>
            <a:chExt cx="3792" cy="2162"/>
          </a:xfrm>
        </p:grpSpPr>
        <p:sp>
          <p:nvSpPr>
            <p:cNvPr id="12" name="任意多边形 11"/>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任意多边形 9"/>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a:off x="13582" y="7814474"/>
            <a:ext cx="14231391" cy="1199707"/>
            <a:chOff x="1457" y="10983"/>
            <a:chExt cx="18101" cy="1526"/>
          </a:xfrm>
        </p:grpSpPr>
        <p:pic>
          <p:nvPicPr>
            <p:cNvPr id="17" name="图片 16"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18" name="文本框 17"/>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19" name="文本框 18"/>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24" name="组合 23"/>
          <p:cNvGrpSpPr/>
          <p:nvPr/>
        </p:nvGrpSpPr>
        <p:grpSpPr>
          <a:xfrm>
            <a:off x="635" y="360680"/>
            <a:ext cx="14085570" cy="1372870"/>
            <a:chOff x="1" y="568"/>
            <a:chExt cx="22182" cy="2162"/>
          </a:xfrm>
        </p:grpSpPr>
        <p:cxnSp>
          <p:nvCxnSpPr>
            <p:cNvPr id="4" name="直接连接符 3"/>
            <p:cNvCxnSpPr/>
            <p:nvPr/>
          </p:nvCxnSpPr>
          <p:spPr>
            <a:xfrm flipV="1">
              <a:off x="1" y="2131"/>
              <a:ext cx="22182" cy="18"/>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14" name="图片 13" descr="公司LOGI"/>
            <p:cNvPicPr>
              <a:picLocks noChangeAspect="1"/>
            </p:cNvPicPr>
            <p:nvPr/>
          </p:nvPicPr>
          <p:blipFill>
            <a:blip r:embed="rId1"/>
            <a:stretch>
              <a:fillRect/>
            </a:stretch>
          </p:blipFill>
          <p:spPr>
            <a:xfrm>
              <a:off x="18591" y="848"/>
              <a:ext cx="1892" cy="1530"/>
            </a:xfrm>
            <a:prstGeom prst="rect">
              <a:avLst/>
            </a:prstGeom>
          </p:spPr>
        </p:pic>
        <p:grpSp>
          <p:nvGrpSpPr>
            <p:cNvPr id="20" name="组合 19"/>
            <p:cNvGrpSpPr/>
            <p:nvPr/>
          </p:nvGrpSpPr>
          <p:grpSpPr>
            <a:xfrm>
              <a:off x="9" y="568"/>
              <a:ext cx="3792" cy="2162"/>
              <a:chOff x="-29" y="170"/>
              <a:chExt cx="3792" cy="2162"/>
            </a:xfrm>
          </p:grpSpPr>
          <p:sp>
            <p:nvSpPr>
              <p:cNvPr id="21" name="任意多边形 20"/>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任意多边形 21"/>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任意多边形 2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39" name="文本框 38"/>
          <p:cNvSpPr txBox="1"/>
          <p:nvPr/>
        </p:nvSpPr>
        <p:spPr>
          <a:xfrm>
            <a:off x="4134485" y="6666230"/>
            <a:ext cx="8698230" cy="1322070"/>
          </a:xfrm>
          <a:prstGeom prst="rect">
            <a:avLst/>
          </a:prstGeom>
          <a:noFill/>
        </p:spPr>
        <p:txBody>
          <a:bodyPr wrap="square" rtlCol="0">
            <a:spAutoFit/>
          </a:bodyPr>
          <a:p>
            <a:r>
              <a:rPr lang="en-US" altLang="zh-CN" sz="2000" b="1">
                <a:latin typeface="新宋体" panose="02010609030101010101" charset="-122"/>
                <a:ea typeface="新宋体" panose="02010609030101010101" charset="-122"/>
                <a:cs typeface="新宋体" panose="02010609030101010101" charset="-122"/>
              </a:rPr>
              <a:t>AI</a:t>
            </a:r>
            <a:r>
              <a:rPr lang="zh-CN" altLang="en-US" sz="2000" b="1">
                <a:latin typeface="新宋体" panose="02010609030101010101" charset="-122"/>
                <a:ea typeface="新宋体" panose="02010609030101010101" charset="-122"/>
                <a:cs typeface="新宋体" panose="02010609030101010101" charset="-122"/>
              </a:rPr>
              <a:t>视觉检测</a:t>
            </a:r>
            <a:r>
              <a:rPr lang="en-US" altLang="zh-CN" sz="2000" b="1">
                <a:latin typeface="新宋体" panose="02010609030101010101" charset="-122"/>
                <a:ea typeface="新宋体" panose="02010609030101010101" charset="-122"/>
                <a:cs typeface="新宋体" panose="02010609030101010101" charset="-122"/>
              </a:rPr>
              <a:t>/NG</a:t>
            </a:r>
            <a:r>
              <a:rPr lang="zh-CN" altLang="en-US" sz="2000" b="1">
                <a:latin typeface="新宋体" panose="02010609030101010101" charset="-122"/>
                <a:ea typeface="新宋体" panose="02010609030101010101" charset="-122"/>
                <a:cs typeface="新宋体" panose="02010609030101010101" charset="-122"/>
              </a:rPr>
              <a:t>品针眼标识</a:t>
            </a:r>
            <a:endParaRPr lang="zh-CN" altLang="en-US" sz="2000" b="1">
              <a:latin typeface="新宋体" panose="02010609030101010101" charset="-122"/>
              <a:ea typeface="新宋体" panose="02010609030101010101" charset="-122"/>
              <a:cs typeface="新宋体" panose="02010609030101010101" charset="-122"/>
            </a:endParaRPr>
          </a:p>
          <a:p>
            <a:r>
              <a:rPr lang="en-US" altLang="zh-CN" sz="2000">
                <a:latin typeface="新宋体" panose="02010609030101010101" charset="-122"/>
                <a:ea typeface="新宋体" panose="02010609030101010101" charset="-122"/>
                <a:cs typeface="新宋体" panose="02010609030101010101" charset="-122"/>
              </a:rPr>
              <a:t>a.</a:t>
            </a:r>
            <a:r>
              <a:rPr lang="zh-CN" altLang="en-US" sz="2000">
                <a:latin typeface="新宋体" panose="02010609030101010101" charset="-122"/>
                <a:ea typeface="新宋体" panose="02010609030101010101" charset="-122"/>
                <a:cs typeface="新宋体" panose="02010609030101010101" charset="-122"/>
              </a:rPr>
              <a:t>采用四相机</a:t>
            </a:r>
            <a:r>
              <a:rPr lang="en-US" altLang="zh-CN" sz="2000">
                <a:latin typeface="新宋体" panose="02010609030101010101" charset="-122"/>
                <a:ea typeface="新宋体" panose="02010609030101010101" charset="-122"/>
                <a:cs typeface="新宋体" panose="02010609030101010101" charset="-122"/>
              </a:rPr>
              <a:t>AI</a:t>
            </a:r>
            <a:r>
              <a:rPr lang="zh-CN" altLang="en-US" sz="2000">
                <a:latin typeface="新宋体" panose="02010609030101010101" charset="-122"/>
                <a:ea typeface="新宋体" panose="02010609030101010101" charset="-122"/>
                <a:cs typeface="新宋体" panose="02010609030101010101" charset="-122"/>
              </a:rPr>
              <a:t>视觉检测</a:t>
            </a:r>
            <a:r>
              <a:rPr lang="zh-CN" altLang="en-US" sz="2000">
                <a:latin typeface="新宋体" panose="02010609030101010101" charset="-122"/>
                <a:ea typeface="新宋体" panose="02010609030101010101" charset="-122"/>
                <a:cs typeface="新宋体" panose="02010609030101010101" charset="-122"/>
              </a:rPr>
              <a:t>。</a:t>
            </a:r>
            <a:endParaRPr lang="zh-CN" altLang="en-US" sz="2000">
              <a:latin typeface="新宋体" panose="02010609030101010101" charset="-122"/>
              <a:ea typeface="新宋体" panose="02010609030101010101" charset="-122"/>
              <a:cs typeface="新宋体" panose="02010609030101010101" charset="-122"/>
            </a:endParaRPr>
          </a:p>
          <a:p>
            <a:r>
              <a:rPr lang="en-US" altLang="zh-CN" sz="2000">
                <a:latin typeface="新宋体" panose="02010609030101010101" charset="-122"/>
                <a:ea typeface="新宋体" panose="02010609030101010101" charset="-122"/>
                <a:cs typeface="新宋体" panose="02010609030101010101" charset="-122"/>
                <a:sym typeface="+mn-ea"/>
              </a:rPr>
              <a:t>b</a:t>
            </a:r>
            <a:r>
              <a:rPr lang="en-US" altLang="zh-CN" sz="2000">
                <a:latin typeface="新宋体" panose="02010609030101010101" charset="-122"/>
                <a:ea typeface="新宋体" panose="02010609030101010101" charset="-122"/>
                <a:cs typeface="新宋体" panose="02010609030101010101" charset="-122"/>
              </a:rPr>
              <a:t>.</a:t>
            </a:r>
            <a:r>
              <a:rPr lang="zh-CN" altLang="en-US" sz="2000">
                <a:latin typeface="新宋体" panose="02010609030101010101" charset="-122"/>
                <a:ea typeface="新宋体" panose="02010609030101010101" charset="-122"/>
                <a:cs typeface="新宋体" panose="02010609030101010101" charset="-122"/>
              </a:rPr>
              <a:t>检测出</a:t>
            </a:r>
            <a:r>
              <a:rPr lang="en-US" altLang="zh-CN" sz="2000">
                <a:latin typeface="新宋体" panose="02010609030101010101" charset="-122"/>
                <a:ea typeface="新宋体" panose="02010609030101010101" charset="-122"/>
                <a:cs typeface="新宋体" panose="02010609030101010101" charset="-122"/>
              </a:rPr>
              <a:t>NG</a:t>
            </a:r>
            <a:r>
              <a:rPr lang="zh-CN" altLang="en-US" sz="2000">
                <a:latin typeface="新宋体" panose="02010609030101010101" charset="-122"/>
                <a:ea typeface="新宋体" panose="02010609030101010101" charset="-122"/>
                <a:cs typeface="新宋体" panose="02010609030101010101" charset="-122"/>
              </a:rPr>
              <a:t>品反馈给针眼标识及中盒包装线的四轴机器人</a:t>
            </a:r>
            <a:r>
              <a:rPr lang="zh-CN" altLang="en-US" sz="2000">
                <a:latin typeface="新宋体" panose="02010609030101010101" charset="-122"/>
                <a:ea typeface="新宋体" panose="02010609030101010101" charset="-122"/>
                <a:cs typeface="新宋体" panose="02010609030101010101" charset="-122"/>
              </a:rPr>
              <a:t>。</a:t>
            </a:r>
            <a:endParaRPr lang="zh-CN" altLang="en-US" sz="2000">
              <a:latin typeface="新宋体" panose="02010609030101010101" charset="-122"/>
              <a:ea typeface="新宋体" panose="02010609030101010101" charset="-122"/>
              <a:cs typeface="新宋体" panose="02010609030101010101" charset="-122"/>
            </a:endParaRPr>
          </a:p>
          <a:p>
            <a:r>
              <a:rPr lang="en-US" altLang="zh-CN" sz="2000">
                <a:latin typeface="新宋体" panose="02010609030101010101" charset="-122"/>
                <a:ea typeface="新宋体" panose="02010609030101010101" charset="-122"/>
                <a:cs typeface="新宋体" panose="02010609030101010101" charset="-122"/>
              </a:rPr>
              <a:t>c.</a:t>
            </a:r>
            <a:r>
              <a:rPr lang="zh-CN" altLang="en-US" sz="2000">
                <a:latin typeface="新宋体" panose="02010609030101010101" charset="-122"/>
                <a:ea typeface="新宋体" panose="02010609030101010101" charset="-122"/>
                <a:cs typeface="新宋体" panose="02010609030101010101" charset="-122"/>
              </a:rPr>
              <a:t>针眼标识采用尖销轴</a:t>
            </a:r>
            <a:r>
              <a:rPr lang="en-US" altLang="zh-CN" sz="2000">
                <a:latin typeface="新宋体" panose="02010609030101010101" charset="-122"/>
                <a:ea typeface="新宋体" panose="02010609030101010101" charset="-122"/>
                <a:cs typeface="新宋体" panose="02010609030101010101" charset="-122"/>
              </a:rPr>
              <a:t>+</a:t>
            </a:r>
            <a:r>
              <a:rPr lang="zh-CN" altLang="en-US" sz="2000">
                <a:latin typeface="新宋体" panose="02010609030101010101" charset="-122"/>
                <a:ea typeface="新宋体" panose="02010609030101010101" charset="-122"/>
                <a:cs typeface="新宋体" panose="02010609030101010101" charset="-122"/>
              </a:rPr>
              <a:t>气缸，共</a:t>
            </a:r>
            <a:r>
              <a:rPr lang="en-US" altLang="zh-CN" sz="2000">
                <a:latin typeface="新宋体" panose="02010609030101010101" charset="-122"/>
                <a:ea typeface="新宋体" panose="02010609030101010101" charset="-122"/>
                <a:cs typeface="新宋体" panose="02010609030101010101" charset="-122"/>
              </a:rPr>
              <a:t>40</a:t>
            </a:r>
            <a:r>
              <a:rPr lang="zh-CN" altLang="en-US" sz="2000">
                <a:latin typeface="新宋体" panose="02010609030101010101" charset="-122"/>
                <a:ea typeface="新宋体" panose="02010609030101010101" charset="-122"/>
                <a:cs typeface="新宋体" panose="02010609030101010101" charset="-122"/>
              </a:rPr>
              <a:t>组。</a:t>
            </a:r>
            <a:endParaRPr lang="zh-CN" altLang="en-US"/>
          </a:p>
        </p:txBody>
      </p:sp>
      <p:grpSp>
        <p:nvGrpSpPr>
          <p:cNvPr id="62" name="组合 61"/>
          <p:cNvGrpSpPr/>
          <p:nvPr/>
        </p:nvGrpSpPr>
        <p:grpSpPr>
          <a:xfrm>
            <a:off x="8721090" y="1527810"/>
            <a:ext cx="4111861" cy="3284220"/>
            <a:chOff x="2785" y="7237"/>
            <a:chExt cx="7174" cy="5622"/>
          </a:xfrm>
        </p:grpSpPr>
        <p:pic>
          <p:nvPicPr>
            <p:cNvPr id="61" name="图片 60"/>
            <p:cNvPicPr>
              <a:picLocks noChangeAspect="1"/>
            </p:cNvPicPr>
            <p:nvPr/>
          </p:nvPicPr>
          <p:blipFill>
            <a:blip r:embed="rId3"/>
            <a:stretch>
              <a:fillRect/>
            </a:stretch>
          </p:blipFill>
          <p:spPr>
            <a:xfrm>
              <a:off x="2785" y="7237"/>
              <a:ext cx="4430" cy="5622"/>
            </a:xfrm>
            <a:prstGeom prst="rect">
              <a:avLst/>
            </a:prstGeom>
          </p:spPr>
        </p:pic>
        <p:sp>
          <p:nvSpPr>
            <p:cNvPr id="52" name="流程图: 过程 51"/>
            <p:cNvSpPr/>
            <p:nvPr/>
          </p:nvSpPr>
          <p:spPr>
            <a:xfrm>
              <a:off x="7262" y="9504"/>
              <a:ext cx="2697" cy="614"/>
            </a:xfrm>
            <a:prstGeom prst="flowChartProcess">
              <a:avLst/>
            </a:prstGeom>
            <a:solidFill>
              <a:schemeClr val="accent1">
                <a:lumMod val="75000"/>
              </a:schemeClr>
            </a:solidFill>
          </p:spPr>
          <p:style>
            <a:lnRef idx="2">
              <a:schemeClr val="accent6"/>
            </a:lnRef>
            <a:fillRef idx="1">
              <a:schemeClr val="lt1"/>
            </a:fillRef>
            <a:effectRef idx="0">
              <a:schemeClr val="accent6"/>
            </a:effectRef>
            <a:fontRef idx="minor">
              <a:schemeClr val="dk1"/>
            </a:fontRef>
          </p:style>
          <p:txBody>
            <a:bodyPr rtlCol="0" anchor="ctr"/>
            <a:p>
              <a:pPr algn="ctr"/>
              <a:r>
                <a:rPr lang="en-US" altLang="zh-CN"/>
                <a:t>AI</a:t>
              </a:r>
              <a:r>
                <a:rPr lang="zh-CN" altLang="en-US"/>
                <a:t>视觉</a:t>
              </a:r>
              <a:r>
                <a:rPr lang="zh-CN" altLang="en-US"/>
                <a:t>检测</a:t>
              </a:r>
              <a:endParaRPr lang="zh-CN" altLang="en-US"/>
            </a:p>
          </p:txBody>
        </p:sp>
        <p:cxnSp>
          <p:nvCxnSpPr>
            <p:cNvPr id="53" name="肘形连接符 52"/>
            <p:cNvCxnSpPr/>
            <p:nvPr/>
          </p:nvCxnSpPr>
          <p:spPr>
            <a:xfrm rot="10800000">
              <a:off x="5403" y="9531"/>
              <a:ext cx="1991" cy="364"/>
            </a:xfrm>
            <a:prstGeom prst="bentConnector3">
              <a:avLst>
                <a:gd name="adj1" fmla="val 19989"/>
              </a:avLst>
            </a:prstGeom>
            <a:ln w="38100"/>
          </p:spPr>
          <p:style>
            <a:lnRef idx="1">
              <a:schemeClr val="accent1"/>
            </a:lnRef>
            <a:fillRef idx="0">
              <a:schemeClr val="accent1"/>
            </a:fillRef>
            <a:effectRef idx="0">
              <a:schemeClr val="accent1"/>
            </a:effectRef>
            <a:fontRef idx="minor">
              <a:schemeClr val="tx1"/>
            </a:fontRef>
          </p:style>
        </p:cxnSp>
        <p:sp>
          <p:nvSpPr>
            <p:cNvPr id="54" name="流程图: 过程 53"/>
            <p:cNvSpPr/>
            <p:nvPr/>
          </p:nvSpPr>
          <p:spPr>
            <a:xfrm>
              <a:off x="7260" y="10550"/>
              <a:ext cx="2699" cy="614"/>
            </a:xfrm>
            <a:prstGeom prst="flowChartProcess">
              <a:avLst/>
            </a:prstGeom>
            <a:solidFill>
              <a:schemeClr val="accent1">
                <a:lumMod val="75000"/>
              </a:schemeClr>
            </a:solidFill>
          </p:spPr>
          <p:style>
            <a:lnRef idx="2">
              <a:schemeClr val="accent6"/>
            </a:lnRef>
            <a:fillRef idx="1">
              <a:schemeClr val="lt1"/>
            </a:fillRef>
            <a:effectRef idx="0">
              <a:schemeClr val="accent6"/>
            </a:effectRef>
            <a:fontRef idx="minor">
              <a:schemeClr val="dk1"/>
            </a:fontRef>
          </p:style>
          <p:txBody>
            <a:bodyPr rtlCol="0" anchor="ctr"/>
            <a:p>
              <a:pPr algn="ctr"/>
              <a:r>
                <a:rPr lang="zh-CN" altLang="en-US"/>
                <a:t>针眼标识</a:t>
              </a:r>
              <a:endParaRPr lang="zh-CN" altLang="en-US"/>
            </a:p>
          </p:txBody>
        </p:sp>
        <p:cxnSp>
          <p:nvCxnSpPr>
            <p:cNvPr id="55" name="肘形连接符 54"/>
            <p:cNvCxnSpPr>
              <a:stCxn id="54" idx="1"/>
            </p:cNvCxnSpPr>
            <p:nvPr/>
          </p:nvCxnSpPr>
          <p:spPr>
            <a:xfrm rot="10800000">
              <a:off x="4613" y="10399"/>
              <a:ext cx="2647" cy="459"/>
            </a:xfrm>
            <a:prstGeom prst="bentConnector3">
              <a:avLst>
                <a:gd name="adj1" fmla="val 9255"/>
              </a:avLst>
            </a:prstGeom>
            <a:ln w="38100"/>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1333500" y="1543685"/>
            <a:ext cx="7284720" cy="3215005"/>
            <a:chOff x="4612" y="2651"/>
            <a:chExt cx="11300" cy="4658"/>
          </a:xfrm>
        </p:grpSpPr>
        <p:pic>
          <p:nvPicPr>
            <p:cNvPr id="58" name="图片 57"/>
            <p:cNvPicPr>
              <a:picLocks noChangeAspect="1"/>
            </p:cNvPicPr>
            <p:nvPr/>
          </p:nvPicPr>
          <p:blipFill>
            <a:blip r:embed="rId4"/>
            <a:srcRect l="32922"/>
            <a:stretch>
              <a:fillRect/>
            </a:stretch>
          </p:blipFill>
          <p:spPr>
            <a:xfrm>
              <a:off x="4612" y="2651"/>
              <a:ext cx="11300" cy="4084"/>
            </a:xfrm>
            <a:prstGeom prst="rect">
              <a:avLst/>
            </a:prstGeom>
          </p:spPr>
        </p:pic>
        <p:sp>
          <p:nvSpPr>
            <p:cNvPr id="27" name="流程图: 过程 26"/>
            <p:cNvSpPr/>
            <p:nvPr/>
          </p:nvSpPr>
          <p:spPr>
            <a:xfrm>
              <a:off x="10818" y="6753"/>
              <a:ext cx="2207" cy="55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a:t>AI</a:t>
              </a:r>
              <a:r>
                <a:rPr lang="zh-CN" altLang="en-US"/>
                <a:t>视觉检测</a:t>
              </a:r>
              <a:endParaRPr lang="zh-CN" altLang="en-US"/>
            </a:p>
          </p:txBody>
        </p:sp>
        <p:sp>
          <p:nvSpPr>
            <p:cNvPr id="29" name="流程图: 过程 28"/>
            <p:cNvSpPr/>
            <p:nvPr/>
          </p:nvSpPr>
          <p:spPr>
            <a:xfrm>
              <a:off x="7670" y="6732"/>
              <a:ext cx="3043" cy="55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a:t>NG</a:t>
              </a:r>
              <a:r>
                <a:rPr lang="zh-CN" altLang="en-US"/>
                <a:t>品针孔标识</a:t>
              </a:r>
              <a:endParaRPr lang="zh-CN" altLang="en-US"/>
            </a:p>
          </p:txBody>
        </p:sp>
        <p:cxnSp>
          <p:nvCxnSpPr>
            <p:cNvPr id="32" name="肘形连接符 31"/>
            <p:cNvCxnSpPr>
              <a:endCxn id="27" idx="0"/>
            </p:cNvCxnSpPr>
            <p:nvPr/>
          </p:nvCxnSpPr>
          <p:spPr>
            <a:xfrm>
              <a:off x="9330" y="4585"/>
              <a:ext cx="2592" cy="2168"/>
            </a:xfrm>
            <a:prstGeom prst="bentConnector2">
              <a:avLst/>
            </a:prstGeom>
          </p:spPr>
          <p:style>
            <a:lnRef idx="3">
              <a:schemeClr val="accent2"/>
            </a:lnRef>
            <a:fillRef idx="0">
              <a:schemeClr val="accent2"/>
            </a:fillRef>
            <a:effectRef idx="2">
              <a:schemeClr val="accent2"/>
            </a:effectRef>
            <a:fontRef idx="minor">
              <a:schemeClr val="tx1"/>
            </a:fontRef>
          </p:style>
        </p:cxnSp>
        <p:cxnSp>
          <p:nvCxnSpPr>
            <p:cNvPr id="44" name="肘形连接符 43"/>
            <p:cNvCxnSpPr>
              <a:endCxn id="50" idx="0"/>
            </p:cNvCxnSpPr>
            <p:nvPr/>
          </p:nvCxnSpPr>
          <p:spPr>
            <a:xfrm rot="5400000" flipV="1">
              <a:off x="4849" y="5484"/>
              <a:ext cx="1289" cy="1184"/>
            </a:xfrm>
            <a:prstGeom prst="bentConnector3">
              <a:avLst>
                <a:gd name="adj1" fmla="val 84445"/>
              </a:avLst>
            </a:prstGeom>
          </p:spPr>
          <p:style>
            <a:lnRef idx="3">
              <a:schemeClr val="accent2"/>
            </a:lnRef>
            <a:fillRef idx="0">
              <a:schemeClr val="accent2"/>
            </a:fillRef>
            <a:effectRef idx="2">
              <a:schemeClr val="accent2"/>
            </a:effectRef>
            <a:fontRef idx="minor">
              <a:schemeClr val="tx1"/>
            </a:fontRef>
          </p:style>
        </p:cxnSp>
        <p:sp>
          <p:nvSpPr>
            <p:cNvPr id="50" name="流程图: 过程 49"/>
            <p:cNvSpPr/>
            <p:nvPr/>
          </p:nvSpPr>
          <p:spPr>
            <a:xfrm>
              <a:off x="4625" y="6721"/>
              <a:ext cx="2920" cy="55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t>中盒包装自动线</a:t>
              </a:r>
              <a:endParaRPr lang="zh-CN" altLang="en-US"/>
            </a:p>
          </p:txBody>
        </p:sp>
        <p:cxnSp>
          <p:nvCxnSpPr>
            <p:cNvPr id="25" name="肘形连接符 24"/>
            <p:cNvCxnSpPr>
              <a:endCxn id="29" idx="0"/>
            </p:cNvCxnSpPr>
            <p:nvPr/>
          </p:nvCxnSpPr>
          <p:spPr>
            <a:xfrm rot="5400000" flipV="1">
              <a:off x="8525" y="6064"/>
              <a:ext cx="741" cy="594"/>
            </a:xfrm>
            <a:prstGeom prst="bentConnector3">
              <a:avLst>
                <a:gd name="adj1" fmla="val 50000"/>
              </a:avLst>
            </a:prstGeom>
          </p:spPr>
          <p:style>
            <a:lnRef idx="3">
              <a:schemeClr val="accent2"/>
            </a:lnRef>
            <a:fillRef idx="0">
              <a:schemeClr val="accent2"/>
            </a:fillRef>
            <a:effectRef idx="2">
              <a:schemeClr val="accent2"/>
            </a:effectRef>
            <a:fontRef idx="minor">
              <a:schemeClr val="tx1"/>
            </a:fontRef>
          </p:style>
        </p:cxnSp>
      </p:grpSp>
      <p:pic>
        <p:nvPicPr>
          <p:cNvPr id="63" name="图片 62"/>
          <p:cNvPicPr>
            <a:picLocks noChangeAspect="1"/>
          </p:cNvPicPr>
          <p:nvPr/>
        </p:nvPicPr>
        <p:blipFill>
          <a:blip r:embed="rId5"/>
          <a:stretch>
            <a:fillRect/>
          </a:stretch>
        </p:blipFill>
        <p:spPr>
          <a:xfrm>
            <a:off x="1334770" y="4851400"/>
            <a:ext cx="2699385" cy="3365500"/>
          </a:xfrm>
          <a:prstGeom prst="rect">
            <a:avLst/>
          </a:prstGeom>
        </p:spPr>
      </p:pic>
      <p:pic>
        <p:nvPicPr>
          <p:cNvPr id="64" name="图片 63"/>
          <p:cNvPicPr>
            <a:picLocks noChangeAspect="1"/>
          </p:cNvPicPr>
          <p:nvPr/>
        </p:nvPicPr>
        <p:blipFill>
          <a:blip r:embed="rId6"/>
          <a:stretch>
            <a:fillRect/>
          </a:stretch>
        </p:blipFill>
        <p:spPr>
          <a:xfrm>
            <a:off x="4134485" y="4836160"/>
            <a:ext cx="3561715" cy="1652270"/>
          </a:xfrm>
          <a:prstGeom prst="rect">
            <a:avLst/>
          </a:prstGeom>
        </p:spPr>
      </p:pic>
    </p:spTree>
    <p:custDataLst>
      <p:tags r:id="rId7"/>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1430" y="1353503"/>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5" name="图片 4" descr="公司LOGI"/>
          <p:cNvPicPr>
            <a:picLocks noChangeAspect="1"/>
          </p:cNvPicPr>
          <p:nvPr/>
        </p:nvPicPr>
        <p:blipFill>
          <a:blip r:embed="rId1"/>
          <a:stretch>
            <a:fillRect/>
          </a:stretch>
        </p:blipFill>
        <p:spPr>
          <a:xfrm>
            <a:off x="11904980" y="202883"/>
            <a:ext cx="1201420" cy="971550"/>
          </a:xfrm>
          <a:prstGeom prst="rect">
            <a:avLst/>
          </a:prstGeom>
        </p:spPr>
      </p:pic>
      <p:sp>
        <p:nvSpPr>
          <p:cNvPr id="9" name="文本框 8"/>
          <p:cNvSpPr txBox="1"/>
          <p:nvPr/>
        </p:nvSpPr>
        <p:spPr>
          <a:xfrm>
            <a:off x="2706550" y="726538"/>
            <a:ext cx="4284414" cy="583565"/>
          </a:xfrm>
          <a:prstGeom prst="rect">
            <a:avLst/>
          </a:prstGeom>
          <a:noFill/>
        </p:spPr>
        <p:txBody>
          <a:bodyPr wrap="square" rtlCol="0">
            <a:spAutoFit/>
          </a:bodyPr>
          <a:lstStyle/>
          <a:p>
            <a:r>
              <a:rPr lang="zh-CN" altLang="en-US" sz="3200" b="1" dirty="0">
                <a:solidFill>
                  <a:srgbClr val="002060"/>
                </a:solidFill>
                <a:latin typeface="+mj-ea"/>
                <a:ea typeface="+mj-ea"/>
                <a:sym typeface="+mn-ea"/>
              </a:rPr>
              <a:t>七、设备参</a:t>
            </a:r>
            <a:r>
              <a:rPr lang="zh-CN" altLang="en-US" sz="3200" b="1" dirty="0">
                <a:solidFill>
                  <a:srgbClr val="002060"/>
                </a:solidFill>
                <a:latin typeface="+mj-ea"/>
                <a:ea typeface="+mj-ea"/>
                <a:sym typeface="+mn-ea"/>
              </a:rPr>
              <a:t>数</a:t>
            </a:r>
            <a:endParaRPr lang="zh-CN" altLang="en-US" sz="3200" b="1" dirty="0">
              <a:solidFill>
                <a:srgbClr val="002060"/>
              </a:solidFill>
              <a:latin typeface="+mj-ea"/>
              <a:ea typeface="+mj-ea"/>
              <a:sym typeface="+mn-ea"/>
            </a:endParaRPr>
          </a:p>
        </p:txBody>
      </p:sp>
      <p:grpSp>
        <p:nvGrpSpPr>
          <p:cNvPr id="3" name="组合 2"/>
          <p:cNvGrpSpPr/>
          <p:nvPr/>
        </p:nvGrpSpPr>
        <p:grpSpPr>
          <a:xfrm>
            <a:off x="1517" y="7814792"/>
            <a:ext cx="14231391" cy="1199707"/>
            <a:chOff x="1457" y="10983"/>
            <a:chExt cx="18101" cy="1526"/>
          </a:xfrm>
        </p:grpSpPr>
        <p:pic>
          <p:nvPicPr>
            <p:cNvPr id="11" name="图片 10"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6" name="文本框 5"/>
            <p:cNvSpPr txBox="1"/>
            <p:nvPr/>
          </p:nvSpPr>
          <p:spPr>
            <a:xfrm>
              <a:off x="7204" y="11851"/>
              <a:ext cx="4567" cy="429"/>
            </a:xfrm>
            <a:prstGeom prst="rect">
              <a:avLst/>
            </a:prstGeom>
            <a:noFill/>
          </p:spPr>
          <p:txBody>
            <a:bodyPr wrap="square" rtlCol="0" anchor="t">
              <a:spAutoFit/>
            </a:bodyPr>
            <a:lstStyle/>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7" name="文本框 6"/>
            <p:cNvSpPr txBox="1"/>
            <p:nvPr/>
          </p:nvSpPr>
          <p:spPr>
            <a:xfrm>
              <a:off x="1939" y="11859"/>
              <a:ext cx="6679" cy="468"/>
            </a:xfrm>
            <a:prstGeom prst="rect">
              <a:avLst/>
            </a:prstGeom>
            <a:noFill/>
          </p:spPr>
          <p:txBody>
            <a:bodyPr wrap="square" rtlCol="0">
              <a:spAutoFit/>
            </a:bodyPr>
            <a:lstStyle/>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8" name="组合 15"/>
          <p:cNvGrpSpPr/>
          <p:nvPr/>
        </p:nvGrpSpPr>
        <p:grpSpPr>
          <a:xfrm>
            <a:off x="-17639" y="360772"/>
            <a:ext cx="2407959" cy="1372892"/>
            <a:chOff x="-29" y="170"/>
            <a:chExt cx="3792" cy="2162"/>
          </a:xfrm>
        </p:grpSpPr>
        <p:sp>
          <p:nvSpPr>
            <p:cNvPr id="12" name="任意多边形 11"/>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4"/>
          <p:cNvGrpSpPr/>
          <p:nvPr/>
        </p:nvGrpSpPr>
        <p:grpSpPr>
          <a:xfrm>
            <a:off x="13582" y="7814792"/>
            <a:ext cx="14231391" cy="1199707"/>
            <a:chOff x="1457" y="10983"/>
            <a:chExt cx="18101" cy="1526"/>
          </a:xfrm>
        </p:grpSpPr>
        <p:pic>
          <p:nvPicPr>
            <p:cNvPr id="17" name="图片 16"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18" name="文本框 17"/>
            <p:cNvSpPr txBox="1"/>
            <p:nvPr/>
          </p:nvSpPr>
          <p:spPr>
            <a:xfrm>
              <a:off x="7204" y="11851"/>
              <a:ext cx="4567" cy="429"/>
            </a:xfrm>
            <a:prstGeom prst="rect">
              <a:avLst/>
            </a:prstGeom>
            <a:noFill/>
          </p:spPr>
          <p:txBody>
            <a:bodyPr wrap="square" rtlCol="0" anchor="t">
              <a:spAutoFit/>
            </a:bodyPr>
            <a:lstStyle/>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19" name="文本框 18"/>
            <p:cNvSpPr txBox="1"/>
            <p:nvPr/>
          </p:nvSpPr>
          <p:spPr>
            <a:xfrm>
              <a:off x="1939" y="11859"/>
              <a:ext cx="6679" cy="468"/>
            </a:xfrm>
            <a:prstGeom prst="rect">
              <a:avLst/>
            </a:prstGeom>
            <a:noFill/>
          </p:spPr>
          <p:txBody>
            <a:bodyPr wrap="square" rtlCol="0">
              <a:spAutoFit/>
            </a:bodyPr>
            <a:lstStyle/>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cxnSp>
        <p:nvCxnSpPr>
          <p:cNvPr id="4" name="直接连接符 3"/>
          <p:cNvCxnSpPr/>
          <p:nvPr/>
        </p:nvCxnSpPr>
        <p:spPr>
          <a:xfrm flipV="1">
            <a:off x="635" y="1353503"/>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grpSp>
        <p:nvGrpSpPr>
          <p:cNvPr id="15" name="组合 19"/>
          <p:cNvGrpSpPr/>
          <p:nvPr/>
        </p:nvGrpSpPr>
        <p:grpSpPr>
          <a:xfrm>
            <a:off x="5715" y="360998"/>
            <a:ext cx="2407920" cy="1372870"/>
            <a:chOff x="-29" y="170"/>
            <a:chExt cx="3792" cy="2162"/>
          </a:xfrm>
        </p:grpSpPr>
        <p:sp>
          <p:nvSpPr>
            <p:cNvPr id="21" name="任意多边形 20"/>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descr="公司LOGI"/>
          <p:cNvPicPr>
            <a:picLocks noChangeAspect="1"/>
          </p:cNvPicPr>
          <p:nvPr/>
        </p:nvPicPr>
        <p:blipFill>
          <a:blip r:embed="rId3"/>
          <a:stretch>
            <a:fillRect/>
          </a:stretch>
        </p:blipFill>
        <p:spPr>
          <a:xfrm>
            <a:off x="12176125" y="281623"/>
            <a:ext cx="1201420" cy="971550"/>
          </a:xfrm>
          <a:prstGeom prst="rect">
            <a:avLst/>
          </a:prstGeom>
        </p:spPr>
      </p:pic>
      <p:graphicFrame>
        <p:nvGraphicFramePr>
          <p:cNvPr id="16" name="表格 15"/>
          <p:cNvGraphicFramePr/>
          <p:nvPr>
            <p:custDataLst>
              <p:tags r:id="rId4"/>
            </p:custDataLst>
          </p:nvPr>
        </p:nvGraphicFramePr>
        <p:xfrm>
          <a:off x="1466215" y="1536700"/>
          <a:ext cx="11196320" cy="6685280"/>
        </p:xfrm>
        <a:graphic>
          <a:graphicData uri="http://schemas.openxmlformats.org/drawingml/2006/table">
            <a:tbl>
              <a:tblPr firstRow="1" bandRow="1">
                <a:tableStyleId>{5C22544A-7EE6-4342-B048-85BDC9FD1C3A}</a:tableStyleId>
              </a:tblPr>
              <a:tblGrid>
                <a:gridCol w="3200400"/>
                <a:gridCol w="7995920"/>
              </a:tblGrid>
              <a:tr h="545465">
                <a:tc>
                  <a:txBody>
                    <a:bodyPr/>
                    <a:lstStyle/>
                    <a:p>
                      <a:pPr>
                        <a:buNone/>
                      </a:pPr>
                      <a:r>
                        <a:rPr lang="zh-CN" altLang="en-US" dirty="0"/>
                        <a:t>参数</a:t>
                      </a:r>
                      <a:endParaRPr lang="zh-CN" altLang="en-US" dirty="0"/>
                    </a:p>
                  </a:txBody>
                  <a:tcPr/>
                </a:tc>
                <a:tc>
                  <a:txBody>
                    <a:bodyPr/>
                    <a:lstStyle/>
                    <a:p>
                      <a:pPr>
                        <a:buNone/>
                      </a:pPr>
                      <a:r>
                        <a:rPr lang="zh-CN" altLang="en-US"/>
                        <a:t>内容</a:t>
                      </a:r>
                      <a:endParaRPr lang="zh-CN" altLang="en-US"/>
                    </a:p>
                  </a:txBody>
                  <a:tcPr/>
                </a:tc>
              </a:tr>
              <a:tr h="461645">
                <a:tc>
                  <a:txBody>
                    <a:bodyPr/>
                    <a:p>
                      <a:pPr algn="ctr">
                        <a:buNone/>
                      </a:pPr>
                      <a:r>
                        <a:rPr lang="zh-CN" altLang="en-US" sz="1400">
                          <a:sym typeface="+mn-ea"/>
                        </a:rPr>
                        <a:t>生产节拍</a:t>
                      </a:r>
                      <a:endParaRPr lang="zh-CN" altLang="en-US" sz="1400">
                        <a:sym typeface="+mn-ea"/>
                      </a:endParaRPr>
                    </a:p>
                  </a:txBody>
                  <a:tcPr/>
                </a:tc>
                <a:tc>
                  <a:txBody>
                    <a:bodyPr/>
                    <a:p>
                      <a:pPr>
                        <a:buNone/>
                      </a:pPr>
                      <a:r>
                        <a:rPr lang="zh-CN" altLang="en-US" sz="1400" b="0" dirty="0">
                          <a:latin typeface="微软雅黑" panose="020B0503020204020204" charset="-122"/>
                          <a:ea typeface="微软雅黑" panose="020B0503020204020204" charset="-122"/>
                          <a:sym typeface="+mn-ea"/>
                        </a:rPr>
                        <a:t>理论产量</a:t>
                      </a:r>
                      <a:r>
                        <a:rPr lang="en-US" altLang="zh-CN" sz="1400" b="0" dirty="0">
                          <a:latin typeface="微软雅黑" panose="020B0503020204020204" charset="-122"/>
                          <a:ea typeface="微软雅黑" panose="020B0503020204020204" charset="-122"/>
                          <a:sym typeface="+mn-ea"/>
                        </a:rPr>
                        <a:t>12</a:t>
                      </a:r>
                      <a:r>
                        <a:rPr lang="zh-CN" altLang="en-US" sz="1400" b="0" dirty="0">
                          <a:latin typeface="微软雅黑" panose="020B0503020204020204" charset="-122"/>
                          <a:ea typeface="微软雅黑" panose="020B0503020204020204" charset="-122"/>
                          <a:sym typeface="+mn-ea"/>
                        </a:rPr>
                        <a:t>模</a:t>
                      </a:r>
                      <a:r>
                        <a:rPr lang="en-US" altLang="zh-CN" sz="1400" b="0" dirty="0">
                          <a:latin typeface="微软雅黑" panose="020B0503020204020204" charset="-122"/>
                          <a:ea typeface="微软雅黑" panose="020B0503020204020204" charset="-122"/>
                          <a:sym typeface="+mn-ea"/>
                        </a:rPr>
                        <a:t>/</a:t>
                      </a:r>
                      <a:r>
                        <a:rPr lang="zh-CN" altLang="en-US" sz="1400" b="0" dirty="0">
                          <a:latin typeface="微软雅黑" panose="020B0503020204020204" charset="-122"/>
                          <a:ea typeface="微软雅黑" panose="020B0503020204020204" charset="-122"/>
                          <a:sym typeface="+mn-ea"/>
                        </a:rPr>
                        <a:t>分钟</a:t>
                      </a:r>
                      <a:r>
                        <a:rPr lang="en-US" altLang="zh-CN" sz="1400" b="0" dirty="0">
                          <a:latin typeface="微软雅黑" panose="020B0503020204020204" charset="-122"/>
                          <a:ea typeface="微软雅黑" panose="020B0503020204020204" charset="-122"/>
                          <a:sym typeface="+mn-ea"/>
                        </a:rPr>
                        <a:t> </a:t>
                      </a:r>
                      <a:endParaRPr lang="zh-CN" altLang="en-US" sz="1400" b="0"/>
                    </a:p>
                  </a:txBody>
                  <a:tcPr/>
                </a:tc>
              </a:tr>
              <a:tr h="461645">
                <a:tc>
                  <a:txBody>
                    <a:bodyPr/>
                    <a:p>
                      <a:pPr algn="ctr">
                        <a:buNone/>
                      </a:pPr>
                      <a:r>
                        <a:rPr lang="zh-CN" sz="1400"/>
                        <a:t>设备良率</a:t>
                      </a:r>
                      <a:endParaRPr lang="zh-CN" sz="1400"/>
                    </a:p>
                  </a:txBody>
                  <a:tcPr/>
                </a:tc>
                <a:tc>
                  <a:txBody>
                    <a:bodyPr/>
                    <a:p>
                      <a:pPr marL="0" marR="0" lvl="0" indent="0" algn="l" defTabSz="1200150" rtl="0" eaLnBrk="1" fontAlgn="auto" latinLnBrk="0" hangingPunct="1">
                        <a:lnSpc>
                          <a:spcPct val="100000"/>
                        </a:lnSpc>
                        <a:spcBef>
                          <a:spcPts val="0"/>
                        </a:spcBef>
                        <a:spcAft>
                          <a:spcPts val="0"/>
                        </a:spcAft>
                        <a:buClrTx/>
                        <a:buSzTx/>
                        <a:buFontTx/>
                        <a:buNone/>
                        <a:defRPr/>
                      </a:pPr>
                      <a:r>
                        <a:rPr lang="en-US" altLang="zh-CN" sz="1400" dirty="0"/>
                        <a:t>≥99.8%</a:t>
                      </a:r>
                      <a:endParaRPr lang="en-US" altLang="zh-CN" sz="1400" dirty="0"/>
                    </a:p>
                  </a:txBody>
                  <a:tcPr/>
                </a:tc>
              </a:tr>
              <a:tr h="628015">
                <a:tc>
                  <a:txBody>
                    <a:bodyPr/>
                    <a:p>
                      <a:pPr algn="ctr">
                        <a:buNone/>
                      </a:pPr>
                      <a:r>
                        <a:rPr lang="zh-CN" altLang="en-US" sz="1400"/>
                        <a:t>设备稼动率</a:t>
                      </a:r>
                      <a:endParaRPr lang="zh-CN" altLang="en-US" sz="1400"/>
                    </a:p>
                    <a:p>
                      <a:pPr algn="ctr">
                        <a:buNone/>
                      </a:pPr>
                      <a:r>
                        <a:rPr lang="zh-CN" altLang="en-US" sz="1400"/>
                        <a:t>及机故率</a:t>
                      </a:r>
                      <a:endParaRPr lang="zh-CN" altLang="en-US" sz="1400"/>
                    </a:p>
                  </a:txBody>
                  <a:tcPr/>
                </a:tc>
                <a:tc>
                  <a:txBody>
                    <a:bodyPr/>
                    <a:p>
                      <a:pPr>
                        <a:buNone/>
                      </a:pPr>
                      <a:r>
                        <a:rPr lang="zh-CN" altLang="en-US" sz="1400" dirty="0">
                          <a:sym typeface="+mn-ea"/>
                        </a:rPr>
                        <a:t>稼动率</a:t>
                      </a:r>
                      <a:r>
                        <a:rPr lang="en-US" altLang="zh-CN" sz="1400" dirty="0">
                          <a:sym typeface="+mn-ea"/>
                        </a:rPr>
                        <a:t>≥99%</a:t>
                      </a:r>
                      <a:endParaRPr lang="en-US" altLang="zh-CN" sz="1400" dirty="0">
                        <a:sym typeface="+mn-ea"/>
                      </a:endParaRPr>
                    </a:p>
                    <a:p>
                      <a:pPr>
                        <a:buNone/>
                      </a:pPr>
                      <a:r>
                        <a:rPr lang="zh-CN" altLang="en-US" sz="1400" dirty="0">
                          <a:sym typeface="+mn-ea"/>
                        </a:rPr>
                        <a:t>机故率</a:t>
                      </a:r>
                      <a:r>
                        <a:rPr lang="en-US" altLang="zh-CN" sz="1400" dirty="0">
                          <a:sym typeface="+mn-ea"/>
                        </a:rPr>
                        <a:t>≤0.1%</a:t>
                      </a:r>
                      <a:endParaRPr lang="en-US" altLang="zh-CN" sz="1400" dirty="0">
                        <a:sym typeface="+mn-ea"/>
                      </a:endParaRPr>
                    </a:p>
                  </a:txBody>
                  <a:tcPr/>
                </a:tc>
              </a:tr>
              <a:tr h="461645">
                <a:tc>
                  <a:txBody>
                    <a:bodyPr/>
                    <a:lstStyle/>
                    <a:p>
                      <a:pPr algn="ctr">
                        <a:buNone/>
                      </a:pPr>
                      <a:r>
                        <a:rPr lang="zh-CN" altLang="en-US" sz="1400"/>
                        <a:t>主要部件</a:t>
                      </a:r>
                      <a:endParaRPr lang="zh-CN" altLang="en-US" sz="1400"/>
                    </a:p>
                  </a:txBody>
                  <a:tcPr/>
                </a:tc>
                <a:tc>
                  <a:txBody>
                    <a:bodyPr/>
                    <a:lstStyle/>
                    <a:p>
                      <a:pPr marL="0" marR="0" lvl="0" indent="0" algn="l" defTabSz="1200150" rtl="0" eaLnBrk="1" fontAlgn="auto" latinLnBrk="0" hangingPunct="1">
                        <a:lnSpc>
                          <a:spcPct val="100000"/>
                        </a:lnSpc>
                        <a:spcBef>
                          <a:spcPts val="0"/>
                        </a:spcBef>
                        <a:spcAft>
                          <a:spcPts val="0"/>
                        </a:spcAft>
                        <a:buClrTx/>
                        <a:buSzTx/>
                        <a:buFontTx/>
                        <a:buNone/>
                        <a:defRPr/>
                      </a:pPr>
                      <a:r>
                        <a:rPr lang="zh-CN" altLang="en-US" sz="1400" dirty="0"/>
                        <a:t>并联机器人，伺服，相机，镜头，光源，模</a:t>
                      </a:r>
                      <a:r>
                        <a:rPr lang="zh-CN" altLang="en-US" sz="1400" dirty="0"/>
                        <a:t>组</a:t>
                      </a:r>
                      <a:endParaRPr lang="zh-CN" altLang="en-US" sz="1400" dirty="0"/>
                    </a:p>
                  </a:txBody>
                  <a:tcPr/>
                </a:tc>
              </a:tr>
              <a:tr h="620395">
                <a:tc>
                  <a:txBody>
                    <a:bodyPr/>
                    <a:lstStyle/>
                    <a:p>
                      <a:pPr algn="ctr">
                        <a:buNone/>
                      </a:pPr>
                      <a:r>
                        <a:rPr lang="zh-CN" altLang="en-US" sz="1400"/>
                        <a:t>特定部件</a:t>
                      </a:r>
                      <a:endParaRPr lang="zh-CN" altLang="en-US" sz="1400"/>
                    </a:p>
                  </a:txBody>
                  <a:tcPr/>
                </a:tc>
                <a:tc>
                  <a:txBody>
                    <a:bodyPr/>
                    <a:lstStyle/>
                    <a:p>
                      <a:pPr>
                        <a:buNone/>
                      </a:pPr>
                      <a:r>
                        <a:rPr lang="zh-CN" altLang="en-US" sz="1400" dirty="0">
                          <a:sym typeface="+mn-ea"/>
                        </a:rPr>
                        <a:t>传送线，阻挡机构，翻转机构，开盒机，定位压实机构，补料机构，旋转机构，折盖机</a:t>
                      </a:r>
                      <a:r>
                        <a:rPr lang="zh-CN" altLang="en-US" sz="1400" dirty="0">
                          <a:sym typeface="+mn-ea"/>
                        </a:rPr>
                        <a:t>构</a:t>
                      </a:r>
                      <a:endParaRPr lang="zh-CN" altLang="en-US" sz="1400" dirty="0">
                        <a:sym typeface="+mn-ea"/>
                      </a:endParaRPr>
                    </a:p>
                  </a:txBody>
                  <a:tcPr/>
                </a:tc>
              </a:tr>
              <a:tr h="368300">
                <a:tc>
                  <a:txBody>
                    <a:bodyPr/>
                    <a:lstStyle/>
                    <a:p>
                      <a:pPr algn="ctr">
                        <a:buNone/>
                      </a:pPr>
                      <a:r>
                        <a:rPr lang="zh-CN" altLang="en-US" sz="1400"/>
                        <a:t>设备尺寸（长</a:t>
                      </a:r>
                      <a:r>
                        <a:rPr lang="en-US" altLang="zh-CN" sz="1400"/>
                        <a:t>*</a:t>
                      </a:r>
                      <a:r>
                        <a:rPr lang="zh-CN" altLang="en-US" sz="1400"/>
                        <a:t>宽</a:t>
                      </a:r>
                      <a:r>
                        <a:rPr lang="en-US" altLang="zh-CN" sz="1400"/>
                        <a:t>*</a:t>
                      </a:r>
                      <a:r>
                        <a:rPr lang="zh-CN" altLang="en-US" sz="1400"/>
                        <a:t>高）</a:t>
                      </a:r>
                      <a:endParaRPr lang="zh-CN" altLang="en-US" sz="1400"/>
                    </a:p>
                  </a:txBody>
                  <a:tcPr/>
                </a:tc>
                <a:tc>
                  <a:txBody>
                    <a:bodyPr/>
                    <a:lstStyle/>
                    <a:p>
                      <a:pPr>
                        <a:buNone/>
                      </a:pPr>
                      <a:r>
                        <a:rPr lang="en-US" altLang="zh-CN" sz="1400" dirty="0"/>
                        <a:t>L4900mm</a:t>
                      </a:r>
                      <a:r>
                        <a:rPr lang="zh-CN" altLang="en-US" sz="1400" dirty="0"/>
                        <a:t>*</a:t>
                      </a:r>
                      <a:r>
                        <a:rPr lang="en-US" altLang="zh-CN" sz="1400" dirty="0"/>
                        <a:t>W2900mm</a:t>
                      </a:r>
                      <a:r>
                        <a:rPr lang="zh-CN" altLang="en-US" sz="1400" dirty="0"/>
                        <a:t>*</a:t>
                      </a:r>
                      <a:r>
                        <a:rPr lang="en-US" altLang="zh-CN" sz="1400" dirty="0"/>
                        <a:t>H2500mm</a:t>
                      </a:r>
                      <a:r>
                        <a:rPr lang="zh-CN" altLang="en-US" sz="1400" dirty="0"/>
                        <a:t>（仅供参考）</a:t>
                      </a:r>
                      <a:endParaRPr lang="zh-CN" altLang="en-US" sz="1400" dirty="0"/>
                    </a:p>
                  </a:txBody>
                  <a:tcPr/>
                </a:tc>
              </a:tr>
              <a:tr h="369570">
                <a:tc>
                  <a:txBody>
                    <a:bodyPr/>
                    <a:lstStyle/>
                    <a:p>
                      <a:pPr algn="ctr">
                        <a:buNone/>
                      </a:pPr>
                      <a:r>
                        <a:rPr lang="zh-CN" altLang="en-US" sz="1400"/>
                        <a:t>设备重量</a:t>
                      </a:r>
                      <a:endParaRPr lang="zh-CN" altLang="en-US" sz="1400"/>
                    </a:p>
                  </a:txBody>
                  <a:tcPr/>
                </a:tc>
                <a:tc>
                  <a:txBody>
                    <a:bodyPr/>
                    <a:lstStyle/>
                    <a:p>
                      <a:pPr>
                        <a:buNone/>
                      </a:pPr>
                      <a:r>
                        <a:rPr lang="zh-CN" altLang="en-US" sz="1400" dirty="0"/>
                        <a:t>约</a:t>
                      </a:r>
                      <a:r>
                        <a:rPr lang="en-US" altLang="zh-CN" sz="1400" dirty="0"/>
                        <a:t>0.5T</a:t>
                      </a:r>
                      <a:endParaRPr lang="zh-CN" altLang="en-US" sz="1400" dirty="0"/>
                    </a:p>
                  </a:txBody>
                  <a:tcPr/>
                </a:tc>
              </a:tr>
              <a:tr h="368935">
                <a:tc>
                  <a:txBody>
                    <a:bodyPr/>
                    <a:lstStyle/>
                    <a:p>
                      <a:pPr algn="ctr">
                        <a:buNone/>
                      </a:pPr>
                      <a:r>
                        <a:rPr lang="zh-CN" altLang="en-US" sz="1400"/>
                        <a:t>电压</a:t>
                      </a:r>
                      <a:endParaRPr lang="zh-CN" altLang="en-US" sz="1400"/>
                    </a:p>
                  </a:txBody>
                  <a:tcPr/>
                </a:tc>
                <a:tc>
                  <a:txBody>
                    <a:bodyPr/>
                    <a:lstStyle/>
                    <a:p>
                      <a:pPr>
                        <a:buNone/>
                      </a:pPr>
                      <a:r>
                        <a:rPr lang="zh-CN" altLang="en-US" sz="1400">
                          <a:sym typeface="+mn-ea"/>
                        </a:rPr>
                        <a:t>三项</a:t>
                      </a:r>
                      <a:r>
                        <a:rPr lang="zh-CN" altLang="en-US" sz="1400">
                          <a:sym typeface="+mn-ea"/>
                        </a:rPr>
                        <a:t>电，</a:t>
                      </a:r>
                      <a:r>
                        <a:rPr lang="en-US" altLang="zh-CN" sz="1400">
                          <a:sym typeface="+mn-ea"/>
                        </a:rPr>
                        <a:t>38</a:t>
                      </a:r>
                      <a:r>
                        <a:rPr lang="en-US" altLang="zh-CN" sz="1400">
                          <a:sym typeface="+mn-ea"/>
                        </a:rPr>
                        <a:t>0V</a:t>
                      </a:r>
                      <a:r>
                        <a:rPr lang="zh-CN" altLang="en-US" sz="1400">
                          <a:sym typeface="+mn-ea"/>
                        </a:rPr>
                        <a:t>±</a:t>
                      </a:r>
                      <a:r>
                        <a:rPr lang="en-US" altLang="zh-CN" sz="1400">
                          <a:sym typeface="+mn-ea"/>
                        </a:rPr>
                        <a:t>10%</a:t>
                      </a:r>
                      <a:endParaRPr lang="en-US" altLang="zh-CN" sz="1400" dirty="0"/>
                    </a:p>
                  </a:txBody>
                  <a:tcPr/>
                </a:tc>
              </a:tr>
              <a:tr h="1144270">
                <a:tc>
                  <a:txBody>
                    <a:bodyPr/>
                    <a:lstStyle/>
                    <a:p>
                      <a:pPr algn="ctr">
                        <a:buNone/>
                      </a:pPr>
                      <a:r>
                        <a:rPr lang="zh-CN" altLang="en-US" sz="1400">
                          <a:sym typeface="+mn-ea"/>
                        </a:rPr>
                        <a:t>气源需求</a:t>
                      </a:r>
                      <a:endParaRPr lang="zh-CN" altLang="en-US" sz="1400"/>
                    </a:p>
                  </a:txBody>
                  <a:tcPr/>
                </a:tc>
                <a:tc>
                  <a:txBody>
                    <a:bodyPr/>
                    <a:lstStyle/>
                    <a:p>
                      <a:pPr>
                        <a:buNone/>
                      </a:pPr>
                      <a:r>
                        <a:rPr lang="zh-CN" altLang="en-US" sz="1400">
                          <a:sym typeface="+mn-ea"/>
                        </a:rPr>
                        <a:t>气源压力：</a:t>
                      </a:r>
                      <a:r>
                        <a:rPr lang="en-US" altLang="zh-CN" sz="1400">
                          <a:sym typeface="+mn-ea"/>
                        </a:rPr>
                        <a:t>≥0.5-0.7Mpa</a:t>
                      </a:r>
                      <a:endParaRPr lang="en-US" altLang="zh-CN" sz="1400"/>
                    </a:p>
                    <a:p>
                      <a:pPr>
                        <a:buNone/>
                      </a:pPr>
                      <a:r>
                        <a:rPr lang="zh-CN" altLang="en-US" sz="1400">
                          <a:sym typeface="+mn-ea"/>
                        </a:rPr>
                        <a:t>耗气量：</a:t>
                      </a:r>
                      <a:r>
                        <a:rPr lang="en-US" altLang="zh-CN" sz="1400">
                          <a:sym typeface="+mn-ea"/>
                        </a:rPr>
                        <a:t>≈1000L/min</a:t>
                      </a:r>
                      <a:endParaRPr lang="en-US" altLang="zh-CN" sz="1400"/>
                    </a:p>
                    <a:p>
                      <a:pPr>
                        <a:buNone/>
                      </a:pPr>
                      <a:r>
                        <a:rPr lang="zh-CN" altLang="en-US" sz="1400">
                          <a:sym typeface="+mn-ea"/>
                        </a:rPr>
                        <a:t>气源要求：干燥</a:t>
                      </a:r>
                      <a:r>
                        <a:rPr lang="en-US" altLang="zh-CN" sz="1400">
                          <a:sym typeface="+mn-ea"/>
                        </a:rPr>
                        <a:t>.</a:t>
                      </a:r>
                      <a:r>
                        <a:rPr lang="zh-CN" altLang="en-US" sz="1400">
                          <a:sym typeface="+mn-ea"/>
                        </a:rPr>
                        <a:t>除尘</a:t>
                      </a:r>
                      <a:r>
                        <a:rPr lang="en-US" altLang="zh-CN" sz="1400">
                          <a:sym typeface="+mn-ea"/>
                        </a:rPr>
                        <a:t>.</a:t>
                      </a:r>
                      <a:r>
                        <a:rPr lang="zh-CN" altLang="en-US" sz="1400">
                          <a:sym typeface="+mn-ea"/>
                        </a:rPr>
                        <a:t>除油</a:t>
                      </a:r>
                      <a:endParaRPr lang="zh-CN" altLang="en-US" sz="1400"/>
                    </a:p>
                    <a:p>
                      <a:pPr>
                        <a:buNone/>
                      </a:pPr>
                      <a:r>
                        <a:rPr lang="zh-CN" altLang="en-US" sz="1400">
                          <a:sym typeface="+mn-ea"/>
                        </a:rPr>
                        <a:t>气管接口：</a:t>
                      </a:r>
                      <a:r>
                        <a:rPr lang="en-US" altLang="zh-CN" sz="1400">
                          <a:sym typeface="+mn-ea"/>
                        </a:rPr>
                        <a:t>φ12</a:t>
                      </a:r>
                      <a:endParaRPr lang="zh-CN" altLang="en-US" sz="1400"/>
                    </a:p>
                  </a:txBody>
                  <a:tcPr/>
                </a:tc>
              </a:tr>
              <a:tr h="885825">
                <a:tc>
                  <a:txBody>
                    <a:bodyPr/>
                    <a:lstStyle/>
                    <a:p>
                      <a:pPr algn="ctr">
                        <a:buNone/>
                      </a:pPr>
                      <a:endParaRPr lang="zh-CN" altLang="en-US" sz="1400"/>
                    </a:p>
                    <a:p>
                      <a:pPr algn="ctr">
                        <a:buNone/>
                      </a:pPr>
                      <a:r>
                        <a:rPr lang="zh-CN" altLang="en-US" sz="1400"/>
                        <a:t>真空需求</a:t>
                      </a:r>
                      <a:endParaRPr lang="zh-CN" altLang="en-US" sz="1400"/>
                    </a:p>
                  </a:txBody>
                  <a:tcPr/>
                </a:tc>
                <a:tc>
                  <a:txBody>
                    <a:bodyPr/>
                    <a:lstStyle/>
                    <a:p>
                      <a:pPr>
                        <a:buNone/>
                      </a:pPr>
                      <a:r>
                        <a:rPr lang="zh-CN" altLang="en-US" sz="1400">
                          <a:sym typeface="+mn-ea"/>
                        </a:rPr>
                        <a:t>气管接口：</a:t>
                      </a:r>
                      <a:r>
                        <a:rPr lang="en-US" altLang="zh-CN" sz="1400">
                          <a:sym typeface="+mn-ea"/>
                        </a:rPr>
                        <a:t>φ12</a:t>
                      </a:r>
                      <a:endParaRPr lang="en-US" altLang="zh-CN" sz="1400">
                        <a:sym typeface="+mn-ea"/>
                      </a:endParaRPr>
                    </a:p>
                    <a:p>
                      <a:pPr>
                        <a:buNone/>
                      </a:pPr>
                      <a:r>
                        <a:rPr lang="zh-CN" altLang="en-US" sz="1400" dirty="0"/>
                        <a:t>真空度：</a:t>
                      </a:r>
                      <a:r>
                        <a:rPr lang="en-US" altLang="zh-CN" sz="1400" dirty="0"/>
                        <a:t>-60KPa~-90KPa</a:t>
                      </a:r>
                      <a:endParaRPr lang="en-US" altLang="zh-CN" sz="1400" dirty="0"/>
                    </a:p>
                    <a:p>
                      <a:pPr>
                        <a:buNone/>
                      </a:pPr>
                      <a:r>
                        <a:rPr lang="zh-CN" altLang="en-US" sz="1400" dirty="0"/>
                        <a:t>真空流量：</a:t>
                      </a:r>
                      <a:r>
                        <a:rPr lang="en-US" altLang="zh-CN" sz="1400" dirty="0"/>
                        <a:t>≈200L/min</a:t>
                      </a:r>
                      <a:endParaRPr lang="en-US" altLang="zh-CN" sz="1400" dirty="0"/>
                    </a:p>
                  </a:txBody>
                  <a:tcPr/>
                </a:tc>
              </a:tr>
              <a:tr h="369570">
                <a:tc>
                  <a:txBody>
                    <a:bodyPr/>
                    <a:p>
                      <a:pPr algn="ctr">
                        <a:buNone/>
                      </a:pPr>
                      <a:r>
                        <a:rPr lang="zh-CN" altLang="en-US" sz="1400"/>
                        <a:t>设备外观颜色</a:t>
                      </a:r>
                      <a:endParaRPr lang="zh-CN" altLang="en-US" sz="1400"/>
                    </a:p>
                  </a:txBody>
                  <a:tcPr/>
                </a:tc>
                <a:tc>
                  <a:txBody>
                    <a:bodyPr/>
                    <a:p>
                      <a:pPr>
                        <a:buNone/>
                      </a:pPr>
                      <a:r>
                        <a:rPr lang="zh-CN" altLang="en-US" sz="1400"/>
                        <a:t>默认</a:t>
                      </a:r>
                      <a:r>
                        <a:rPr lang="en-US" altLang="zh-CN" sz="1400"/>
                        <a:t>7032</a:t>
                      </a:r>
                      <a:r>
                        <a:rPr lang="zh-CN" altLang="en-US" sz="1400"/>
                        <a:t>烤漆（可按客户色</a:t>
                      </a:r>
                      <a:r>
                        <a:rPr lang="zh-CN" altLang="en-US" sz="1400"/>
                        <a:t>卡要</a:t>
                      </a:r>
                      <a:r>
                        <a:rPr lang="zh-CN" altLang="en-US" sz="1400"/>
                        <a:t>求）</a:t>
                      </a:r>
                      <a:endParaRPr lang="zh-CN" altLang="en-US" sz="1400"/>
                    </a:p>
                  </a:txBody>
                  <a:tcPr/>
                </a:tc>
              </a:tr>
            </a:tbl>
          </a:graphicData>
        </a:graphic>
      </p:graphicFrame>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1430" y="1353503"/>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5" name="图片 4" descr="公司LOGI"/>
          <p:cNvPicPr>
            <a:picLocks noChangeAspect="1"/>
          </p:cNvPicPr>
          <p:nvPr/>
        </p:nvPicPr>
        <p:blipFill>
          <a:blip r:embed="rId1"/>
          <a:stretch>
            <a:fillRect/>
          </a:stretch>
        </p:blipFill>
        <p:spPr>
          <a:xfrm>
            <a:off x="11904980" y="202883"/>
            <a:ext cx="1201420" cy="971550"/>
          </a:xfrm>
          <a:prstGeom prst="rect">
            <a:avLst/>
          </a:prstGeom>
        </p:spPr>
      </p:pic>
      <p:sp>
        <p:nvSpPr>
          <p:cNvPr id="9" name="文本框 8"/>
          <p:cNvSpPr txBox="1"/>
          <p:nvPr/>
        </p:nvSpPr>
        <p:spPr>
          <a:xfrm>
            <a:off x="2706550" y="669388"/>
            <a:ext cx="4284414" cy="583565"/>
          </a:xfrm>
          <a:prstGeom prst="rect">
            <a:avLst/>
          </a:prstGeom>
          <a:noFill/>
        </p:spPr>
        <p:txBody>
          <a:bodyPr wrap="square" rtlCol="0">
            <a:spAutoFit/>
          </a:bodyPr>
          <a:lstStyle/>
          <a:p>
            <a:r>
              <a:rPr lang="zh-CN" altLang="en-US" sz="3200" b="1" dirty="0">
                <a:solidFill>
                  <a:srgbClr val="002060"/>
                </a:solidFill>
                <a:latin typeface="+mj-ea"/>
                <a:ea typeface="+mj-ea"/>
                <a:sym typeface="+mn-ea"/>
              </a:rPr>
              <a:t>八、周期</a:t>
            </a:r>
            <a:endParaRPr lang="zh-CN" altLang="en-US" sz="3200" b="1" dirty="0">
              <a:solidFill>
                <a:srgbClr val="002060"/>
              </a:solidFill>
              <a:latin typeface="+mj-ea"/>
              <a:ea typeface="+mj-ea"/>
              <a:sym typeface="+mn-ea"/>
            </a:endParaRPr>
          </a:p>
        </p:txBody>
      </p:sp>
      <p:grpSp>
        <p:nvGrpSpPr>
          <p:cNvPr id="3" name="组合 2"/>
          <p:cNvGrpSpPr/>
          <p:nvPr/>
        </p:nvGrpSpPr>
        <p:grpSpPr>
          <a:xfrm>
            <a:off x="1517" y="7814792"/>
            <a:ext cx="14231391" cy="1199707"/>
            <a:chOff x="1457" y="10983"/>
            <a:chExt cx="18101" cy="1526"/>
          </a:xfrm>
        </p:grpSpPr>
        <p:pic>
          <p:nvPicPr>
            <p:cNvPr id="11" name="图片 10"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6" name="文本框 5"/>
            <p:cNvSpPr txBox="1"/>
            <p:nvPr/>
          </p:nvSpPr>
          <p:spPr>
            <a:xfrm>
              <a:off x="7204" y="11851"/>
              <a:ext cx="4567" cy="429"/>
            </a:xfrm>
            <a:prstGeom prst="rect">
              <a:avLst/>
            </a:prstGeom>
            <a:noFill/>
          </p:spPr>
          <p:txBody>
            <a:bodyPr wrap="square" rtlCol="0" anchor="t">
              <a:spAutoFit/>
            </a:bodyPr>
            <a:lstStyle/>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7" name="文本框 6"/>
            <p:cNvSpPr txBox="1"/>
            <p:nvPr/>
          </p:nvSpPr>
          <p:spPr>
            <a:xfrm>
              <a:off x="1939" y="11859"/>
              <a:ext cx="6679" cy="468"/>
            </a:xfrm>
            <a:prstGeom prst="rect">
              <a:avLst/>
            </a:prstGeom>
            <a:noFill/>
          </p:spPr>
          <p:txBody>
            <a:bodyPr wrap="square" rtlCol="0">
              <a:spAutoFit/>
            </a:bodyPr>
            <a:lstStyle/>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8" name="组合 15"/>
          <p:cNvGrpSpPr/>
          <p:nvPr/>
        </p:nvGrpSpPr>
        <p:grpSpPr>
          <a:xfrm>
            <a:off x="-17639" y="360772"/>
            <a:ext cx="2407959" cy="1372892"/>
            <a:chOff x="-29" y="170"/>
            <a:chExt cx="3792" cy="2162"/>
          </a:xfrm>
        </p:grpSpPr>
        <p:sp>
          <p:nvSpPr>
            <p:cNvPr id="12" name="任意多边形 11"/>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4"/>
          <p:cNvGrpSpPr/>
          <p:nvPr/>
        </p:nvGrpSpPr>
        <p:grpSpPr>
          <a:xfrm>
            <a:off x="24377" y="7814792"/>
            <a:ext cx="14231391" cy="1199707"/>
            <a:chOff x="1457" y="10983"/>
            <a:chExt cx="18101" cy="1526"/>
          </a:xfrm>
        </p:grpSpPr>
        <p:pic>
          <p:nvPicPr>
            <p:cNvPr id="17" name="图片 16"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18" name="文本框 17"/>
            <p:cNvSpPr txBox="1"/>
            <p:nvPr/>
          </p:nvSpPr>
          <p:spPr>
            <a:xfrm>
              <a:off x="7204" y="11851"/>
              <a:ext cx="4567" cy="429"/>
            </a:xfrm>
            <a:prstGeom prst="rect">
              <a:avLst/>
            </a:prstGeom>
            <a:noFill/>
          </p:spPr>
          <p:txBody>
            <a:bodyPr wrap="square" rtlCol="0" anchor="t">
              <a:spAutoFit/>
            </a:bodyPr>
            <a:lstStyle/>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19" name="文本框 18"/>
            <p:cNvSpPr txBox="1"/>
            <p:nvPr/>
          </p:nvSpPr>
          <p:spPr>
            <a:xfrm>
              <a:off x="1939" y="11859"/>
              <a:ext cx="6679" cy="468"/>
            </a:xfrm>
            <a:prstGeom prst="rect">
              <a:avLst/>
            </a:prstGeom>
            <a:noFill/>
          </p:spPr>
          <p:txBody>
            <a:bodyPr wrap="square" rtlCol="0">
              <a:spAutoFit/>
            </a:bodyPr>
            <a:lstStyle/>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cxnSp>
        <p:nvCxnSpPr>
          <p:cNvPr id="4" name="直接连接符 3"/>
          <p:cNvCxnSpPr/>
          <p:nvPr/>
        </p:nvCxnSpPr>
        <p:spPr>
          <a:xfrm flipV="1">
            <a:off x="635" y="1353503"/>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grpSp>
        <p:nvGrpSpPr>
          <p:cNvPr id="15" name="组合 19"/>
          <p:cNvGrpSpPr/>
          <p:nvPr/>
        </p:nvGrpSpPr>
        <p:grpSpPr>
          <a:xfrm>
            <a:off x="5715" y="360998"/>
            <a:ext cx="2407920" cy="1372870"/>
            <a:chOff x="-29" y="170"/>
            <a:chExt cx="3792" cy="2162"/>
          </a:xfrm>
        </p:grpSpPr>
        <p:sp>
          <p:nvSpPr>
            <p:cNvPr id="21" name="任意多边形 20"/>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descr="公司LOGI"/>
          <p:cNvPicPr>
            <a:picLocks noChangeAspect="1"/>
          </p:cNvPicPr>
          <p:nvPr/>
        </p:nvPicPr>
        <p:blipFill>
          <a:blip r:embed="rId3"/>
          <a:stretch>
            <a:fillRect/>
          </a:stretch>
        </p:blipFill>
        <p:spPr>
          <a:xfrm>
            <a:off x="12176125" y="281623"/>
            <a:ext cx="1201420" cy="971550"/>
          </a:xfrm>
          <a:prstGeom prst="rect">
            <a:avLst/>
          </a:prstGeom>
        </p:spPr>
      </p:pic>
      <p:graphicFrame>
        <p:nvGraphicFramePr>
          <p:cNvPr id="25" name="表格 24"/>
          <p:cNvGraphicFramePr/>
          <p:nvPr>
            <p:custDataLst>
              <p:tags r:id="rId4"/>
            </p:custDataLst>
          </p:nvPr>
        </p:nvGraphicFramePr>
        <p:xfrm>
          <a:off x="1429385" y="1839595"/>
          <a:ext cx="11141710" cy="5928360"/>
        </p:xfrm>
        <a:graphic>
          <a:graphicData uri="http://schemas.openxmlformats.org/drawingml/2006/table">
            <a:tbl>
              <a:tblPr firstRow="1" bandRow="1">
                <a:tableStyleId>{5C22544A-7EE6-4342-B048-85BDC9FD1C3A}</a:tableStyleId>
              </a:tblPr>
              <a:tblGrid>
                <a:gridCol w="2183130"/>
                <a:gridCol w="987425"/>
                <a:gridCol w="864235"/>
                <a:gridCol w="964565"/>
                <a:gridCol w="915035"/>
                <a:gridCol w="902335"/>
                <a:gridCol w="840740"/>
                <a:gridCol w="879475"/>
                <a:gridCol w="853440"/>
                <a:gridCol w="864235"/>
                <a:gridCol w="887095"/>
              </a:tblGrid>
              <a:tr h="379730">
                <a:tc>
                  <a:txBody>
                    <a:bodyPr/>
                    <a:p>
                      <a:pPr indent="0">
                        <a:buNone/>
                      </a:pPr>
                      <a:r>
                        <a:rPr lang="zh-CN" sz="1800" b="0">
                          <a:solidFill>
                            <a:srgbClr val="000000"/>
                          </a:solidFill>
                          <a:latin typeface="微软雅黑" panose="020B0503020204020204" charset="-122"/>
                          <a:ea typeface="微软雅黑" panose="020B0503020204020204" charset="-122"/>
                        </a:rPr>
                        <a:t>时间</a:t>
                      </a:r>
                      <a:endParaRPr lang="zh-CN"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微软雅黑" panose="020B0503020204020204" charset="-122"/>
                          <a:ea typeface="微软雅黑" panose="020B0503020204020204" charset="-122"/>
                        </a:rPr>
                        <a:t>0.5</a:t>
                      </a: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800" b="0">
                          <a:solidFill>
                            <a:srgbClr val="000000"/>
                          </a:solidFill>
                          <a:latin typeface="微软雅黑" panose="020B0503020204020204" charset="-122"/>
                          <a:ea typeface="微软雅黑" panose="020B0503020204020204" charset="-122"/>
                        </a:rPr>
                        <a:t>1</a:t>
                      </a: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微软雅黑" panose="020B0503020204020204" charset="-122"/>
                          <a:ea typeface="微软雅黑" panose="020B0503020204020204" charset="-122"/>
                        </a:rPr>
                        <a:t>1.5</a:t>
                      </a: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800" b="0">
                          <a:solidFill>
                            <a:srgbClr val="000000"/>
                          </a:solidFill>
                          <a:latin typeface="微软雅黑" panose="020B0503020204020204" charset="-122"/>
                          <a:ea typeface="微软雅黑" panose="020B0503020204020204" charset="-122"/>
                        </a:rPr>
                        <a:t>2</a:t>
                      </a: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微软雅黑" panose="020B0503020204020204" charset="-122"/>
                          <a:ea typeface="微软雅黑" panose="020B0503020204020204" charset="-122"/>
                        </a:rPr>
                        <a:t>2.5</a:t>
                      </a: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微软雅黑" panose="020B0503020204020204" charset="-122"/>
                          <a:ea typeface="微软雅黑" panose="020B0503020204020204" charset="-122"/>
                        </a:rPr>
                        <a:t>3</a:t>
                      </a: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微软雅黑" panose="020B0503020204020204" charset="-122"/>
                          <a:ea typeface="微软雅黑" panose="020B0503020204020204" charset="-122"/>
                        </a:rPr>
                        <a:t>3.5</a:t>
                      </a: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微软雅黑" panose="020B0503020204020204" charset="-122"/>
                          <a:ea typeface="微软雅黑" panose="020B0503020204020204" charset="-122"/>
                        </a:rPr>
                        <a:t>4</a:t>
                      </a: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微软雅黑" panose="020B0503020204020204" charset="-122"/>
                          <a:ea typeface="微软雅黑" panose="020B0503020204020204" charset="-122"/>
                        </a:rPr>
                        <a:t>4.5</a:t>
                      </a: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800" b="0">
                          <a:solidFill>
                            <a:srgbClr val="000000"/>
                          </a:solidFill>
                          <a:latin typeface="微软雅黑" panose="020B0503020204020204" charset="-122"/>
                          <a:ea typeface="微软雅黑" panose="020B0503020204020204" charset="-122"/>
                        </a:rPr>
                        <a:t>5</a:t>
                      </a: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6725">
                <a:tc>
                  <a:txBody>
                    <a:bodyPr/>
                    <a:p>
                      <a:pPr indent="0">
                        <a:buNone/>
                      </a:pPr>
                      <a:r>
                        <a:rPr lang="zh-CN" altLang="en-US" sz="1800" b="0">
                          <a:solidFill>
                            <a:srgbClr val="000000"/>
                          </a:solidFill>
                          <a:latin typeface="微软雅黑" panose="020B0503020204020204" charset="-122"/>
                          <a:ea typeface="微软雅黑" panose="020B0503020204020204" charset="-122"/>
                        </a:rPr>
                        <a:t>阻挡分离机构</a:t>
                      </a:r>
                      <a:endParaRPr lang="zh-CN"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FFFF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endParaRPr lang="en-US" altLang="en-US" sz="1800" b="0">
                        <a:solidFill>
                          <a:srgbClr val="FFFF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endParaRPr lang="en-US" altLang="en-US" sz="1800" b="0">
                        <a:solidFill>
                          <a:srgbClr val="FFFF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endParaRPr lang="en-US" altLang="en-US" sz="1800" b="0">
                        <a:solidFill>
                          <a:srgbClr val="FFFF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endParaRPr lang="en-US" altLang="en-US" sz="1800" b="0">
                        <a:solidFill>
                          <a:srgbClr val="FFFF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FFFF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FFFF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FFFF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FFFF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FFFF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15620">
                <a:tc>
                  <a:txBody>
                    <a:bodyPr/>
                    <a:p>
                      <a:pPr indent="0">
                        <a:buNone/>
                      </a:pPr>
                      <a:r>
                        <a:rPr lang="zh-CN" altLang="en-US" sz="1800" b="0">
                          <a:solidFill>
                            <a:srgbClr val="000000"/>
                          </a:solidFill>
                          <a:latin typeface="微软雅黑" panose="020B0503020204020204" charset="-122"/>
                          <a:ea typeface="微软雅黑" panose="020B0503020204020204" charset="-122"/>
                        </a:rPr>
                        <a:t>传送翻转机构</a:t>
                      </a:r>
                      <a:endParaRPr lang="zh-CN"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77520">
                <a:tc>
                  <a:txBody>
                    <a:bodyPr/>
                    <a:p>
                      <a:pPr indent="0">
                        <a:buNone/>
                      </a:pPr>
                      <a:r>
                        <a:rPr lang="zh-CN" altLang="en-US" sz="1800" b="0">
                          <a:solidFill>
                            <a:srgbClr val="000000"/>
                          </a:solidFill>
                          <a:latin typeface="微软雅黑" panose="020B0503020204020204" charset="-122"/>
                          <a:ea typeface="微软雅黑" panose="020B0503020204020204" charset="-122"/>
                          <a:cs typeface="微软雅黑" panose="020B0503020204020204" charset="-122"/>
                        </a:rPr>
                        <a:t>视觉拍</a:t>
                      </a:r>
                      <a:r>
                        <a:rPr lang="zh-CN" altLang="en-US" sz="1800" b="0">
                          <a:solidFill>
                            <a:srgbClr val="000000"/>
                          </a:solidFill>
                          <a:latin typeface="微软雅黑" panose="020B0503020204020204" charset="-122"/>
                          <a:ea typeface="微软雅黑" panose="020B0503020204020204" charset="-122"/>
                          <a:cs typeface="微软雅黑" panose="020B0503020204020204" charset="-122"/>
                        </a:rPr>
                        <a:t>照</a:t>
                      </a:r>
                      <a:endParaRPr lang="zh-CN" altLang="en-US" sz="18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37845">
                <a:tc>
                  <a:txBody>
                    <a:bodyPr/>
                    <a:p>
                      <a:pPr indent="0">
                        <a:buNone/>
                      </a:pPr>
                      <a:r>
                        <a:rPr lang="zh-CN" altLang="en-US" sz="1800" b="0">
                          <a:solidFill>
                            <a:srgbClr val="000000"/>
                          </a:solidFill>
                          <a:latin typeface="微软雅黑" panose="020B0503020204020204" charset="-122"/>
                          <a:ea typeface="微软雅黑" panose="020B0503020204020204" charset="-122"/>
                          <a:cs typeface="微软雅黑" panose="020B0503020204020204" charset="-122"/>
                        </a:rPr>
                        <a:t>机器人拾取单板装</a:t>
                      </a:r>
                      <a:r>
                        <a:rPr lang="zh-CN" altLang="en-US" sz="1800" b="0">
                          <a:solidFill>
                            <a:srgbClr val="000000"/>
                          </a:solidFill>
                          <a:latin typeface="微软雅黑" panose="020B0503020204020204" charset="-122"/>
                          <a:ea typeface="微软雅黑" panose="020B0503020204020204" charset="-122"/>
                          <a:cs typeface="微软雅黑" panose="020B0503020204020204" charset="-122"/>
                        </a:rPr>
                        <a:t>盒</a:t>
                      </a:r>
                      <a:endParaRPr lang="zh-CN" altLang="en-US" sz="18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7030A0"/>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7030A0"/>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39115">
                <a:tc>
                  <a:txBody>
                    <a:bodyPr/>
                    <a:p>
                      <a:pPr indent="0">
                        <a:buNone/>
                      </a:pPr>
                      <a:r>
                        <a:rPr lang="zh-CN" altLang="en-US" sz="1800" b="0">
                          <a:solidFill>
                            <a:srgbClr val="000000"/>
                          </a:solidFill>
                          <a:latin typeface="微软雅黑" panose="020B0503020204020204" charset="-122"/>
                          <a:ea typeface="微软雅黑" panose="020B0503020204020204" charset="-122"/>
                          <a:cs typeface="微软雅黑" panose="020B0503020204020204" charset="-122"/>
                        </a:rPr>
                        <a:t>开盒</a:t>
                      </a:r>
                      <a:r>
                        <a:rPr lang="zh-CN" altLang="en-US" sz="1800" b="0">
                          <a:solidFill>
                            <a:srgbClr val="000000"/>
                          </a:solidFill>
                          <a:latin typeface="微软雅黑" panose="020B0503020204020204" charset="-122"/>
                          <a:ea typeface="微软雅黑" panose="020B0503020204020204" charset="-122"/>
                          <a:cs typeface="微软雅黑" panose="020B0503020204020204" charset="-122"/>
                        </a:rPr>
                        <a:t>机</a:t>
                      </a:r>
                      <a:endParaRPr lang="zh-CN" altLang="en-US" sz="18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60000"/>
                        <a:lumOff val="40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60000"/>
                        <a:lumOff val="40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60000"/>
                        <a:lumOff val="40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60000"/>
                        <a:lumOff val="40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60000"/>
                        <a:lumOff val="40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60000"/>
                        <a:lumOff val="40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60000"/>
                        <a:lumOff val="40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60000"/>
                        <a:lumOff val="40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60000"/>
                        <a:lumOff val="40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4820">
                <a:tc>
                  <a:txBody>
                    <a:bodyPr/>
                    <a:p>
                      <a:pPr indent="0">
                        <a:buNone/>
                      </a:pPr>
                      <a:r>
                        <a:rPr lang="zh-CN" altLang="en-US" sz="1800" b="0">
                          <a:solidFill>
                            <a:srgbClr val="000000"/>
                          </a:solidFill>
                          <a:latin typeface="微软雅黑" panose="020B0503020204020204" charset="-122"/>
                          <a:ea typeface="微软雅黑" panose="020B0503020204020204" charset="-122"/>
                        </a:rPr>
                        <a:t>中盒传送定</a:t>
                      </a:r>
                      <a:r>
                        <a:rPr lang="zh-CN" altLang="en-US" sz="1800" b="0">
                          <a:solidFill>
                            <a:srgbClr val="000000"/>
                          </a:solidFill>
                          <a:latin typeface="微软雅黑" panose="020B0503020204020204" charset="-122"/>
                          <a:ea typeface="微软雅黑" panose="020B0503020204020204" charset="-122"/>
                        </a:rPr>
                        <a:t>位</a:t>
                      </a:r>
                      <a:endParaRPr lang="zh-CN"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1">
                        <a:lumMod val="65000"/>
                        <a:lumOff val="35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10870">
                <a:tc>
                  <a:txBody>
                    <a:bodyPr/>
                    <a:p>
                      <a:pPr indent="0">
                        <a:buNone/>
                      </a:pPr>
                      <a:r>
                        <a:rPr lang="zh-CN" altLang="en-US" sz="1800" b="0">
                          <a:solidFill>
                            <a:srgbClr val="000000"/>
                          </a:solidFill>
                          <a:latin typeface="微软雅黑" panose="020B0503020204020204" charset="-122"/>
                          <a:ea typeface="微软雅黑" panose="020B0503020204020204" charset="-122"/>
                          <a:cs typeface="微软雅黑" panose="020B0503020204020204" charset="-122"/>
                        </a:rPr>
                        <a:t>定</a:t>
                      </a:r>
                      <a:r>
                        <a:rPr lang="zh-CN" altLang="en-US" sz="1800" b="0">
                          <a:solidFill>
                            <a:srgbClr val="000000"/>
                          </a:solidFill>
                          <a:latin typeface="微软雅黑" panose="020B0503020204020204" charset="-122"/>
                          <a:ea typeface="微软雅黑" panose="020B0503020204020204" charset="-122"/>
                          <a:cs typeface="微软雅黑" panose="020B0503020204020204" charset="-122"/>
                        </a:rPr>
                        <a:t>位压</a:t>
                      </a:r>
                      <a:r>
                        <a:rPr lang="zh-CN" altLang="en-US" sz="1800" b="0">
                          <a:solidFill>
                            <a:srgbClr val="000000"/>
                          </a:solidFill>
                          <a:latin typeface="微软雅黑" panose="020B0503020204020204" charset="-122"/>
                          <a:ea typeface="微软雅黑" panose="020B0503020204020204" charset="-122"/>
                          <a:cs typeface="微软雅黑" panose="020B0503020204020204" charset="-122"/>
                        </a:rPr>
                        <a:t>实</a:t>
                      </a:r>
                      <a:endParaRPr lang="zh-CN" altLang="en-US" sz="18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chemeClr val="accent4">
                            <a:lumMod val="60000"/>
                            <a:lumOff val="40000"/>
                          </a:schemeClr>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p>
                      <a:pPr indent="0" algn="ctr">
                        <a:buNone/>
                      </a:pPr>
                      <a:endParaRPr lang="en-US" altLang="en-US" sz="1800" b="0">
                        <a:solidFill>
                          <a:schemeClr val="accent4">
                            <a:lumMod val="60000"/>
                            <a:lumOff val="40000"/>
                          </a:schemeClr>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p>
                      <a:pPr indent="0" algn="ctr">
                        <a:buNone/>
                      </a:pPr>
                      <a:endParaRPr lang="en-US" altLang="en-US" sz="1800" b="0">
                        <a:solidFill>
                          <a:schemeClr val="accent4">
                            <a:lumMod val="60000"/>
                            <a:lumOff val="40000"/>
                          </a:schemeClr>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p>
                      <a:pPr indent="0" algn="ctr">
                        <a:buNone/>
                      </a:pPr>
                      <a:endParaRPr lang="en-US" altLang="en-US" sz="1800" b="0">
                        <a:solidFill>
                          <a:schemeClr val="accent4">
                            <a:lumMod val="60000"/>
                            <a:lumOff val="40000"/>
                          </a:schemeClr>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2920">
                <a:tc>
                  <a:txBody>
                    <a:bodyPr/>
                    <a:p>
                      <a:pPr indent="0">
                        <a:buNone/>
                      </a:pPr>
                      <a:r>
                        <a:rPr lang="zh-CN" altLang="en-US" sz="1800" b="0">
                          <a:solidFill>
                            <a:srgbClr val="000000"/>
                          </a:solidFill>
                          <a:latin typeface="微软雅黑" panose="020B0503020204020204" charset="-122"/>
                          <a:ea typeface="微软雅黑" panose="020B0503020204020204" charset="-122"/>
                        </a:rPr>
                        <a:t>补料（</a:t>
                      </a:r>
                      <a:r>
                        <a:rPr lang="en-US" altLang="zh-CN" sz="1800" b="0">
                          <a:solidFill>
                            <a:srgbClr val="000000"/>
                          </a:solidFill>
                          <a:latin typeface="微软雅黑" panose="020B0503020204020204" charset="-122"/>
                          <a:ea typeface="微软雅黑" panose="020B0503020204020204" charset="-122"/>
                        </a:rPr>
                        <a:t>1</a:t>
                      </a:r>
                      <a:r>
                        <a:rPr lang="zh-CN" altLang="en-US" sz="1800" b="0">
                          <a:solidFill>
                            <a:srgbClr val="000000"/>
                          </a:solidFill>
                          <a:latin typeface="微软雅黑" panose="020B0503020204020204" charset="-122"/>
                          <a:ea typeface="微软雅黑" panose="020B0503020204020204" charset="-122"/>
                        </a:rPr>
                        <a:t>支）</a:t>
                      </a:r>
                      <a:endParaRPr lang="zh-CN"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75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75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75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75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75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75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3390">
                <a:tc>
                  <a:txBody>
                    <a:bodyPr/>
                    <a:p>
                      <a:pPr indent="0">
                        <a:buNone/>
                      </a:pPr>
                      <a:r>
                        <a:rPr lang="zh-CN" altLang="en-US" sz="1800" b="0">
                          <a:solidFill>
                            <a:srgbClr val="000000"/>
                          </a:solidFill>
                          <a:latin typeface="微软雅黑" panose="020B0503020204020204" charset="-122"/>
                          <a:ea typeface="微软雅黑" panose="020B0503020204020204" charset="-122"/>
                        </a:rPr>
                        <a:t>升降夹取旋</a:t>
                      </a:r>
                      <a:r>
                        <a:rPr lang="zh-CN" altLang="en-US" sz="1800" b="0">
                          <a:solidFill>
                            <a:srgbClr val="000000"/>
                          </a:solidFill>
                          <a:latin typeface="微软雅黑" panose="020B0503020204020204" charset="-122"/>
                          <a:ea typeface="微软雅黑" panose="020B0503020204020204" charset="-122"/>
                        </a:rPr>
                        <a:t>转</a:t>
                      </a:r>
                      <a:endParaRPr lang="zh-CN"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65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65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65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65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65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65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5455">
                <a:tc>
                  <a:txBody>
                    <a:bodyPr/>
                    <a:p>
                      <a:pPr indent="0">
                        <a:buNone/>
                      </a:pPr>
                      <a:r>
                        <a:rPr lang="zh-CN" altLang="en-US" sz="1800" b="0">
                          <a:solidFill>
                            <a:srgbClr val="000000"/>
                          </a:solidFill>
                          <a:latin typeface="微软雅黑" panose="020B0503020204020204" charset="-122"/>
                          <a:ea typeface="微软雅黑" panose="020B0503020204020204" charset="-122"/>
                        </a:rPr>
                        <a:t>折侧盖</a:t>
                      </a:r>
                      <a:r>
                        <a:rPr lang="en-US" altLang="zh-CN" sz="1800" b="0">
                          <a:solidFill>
                            <a:srgbClr val="000000"/>
                          </a:solidFill>
                          <a:latin typeface="微软雅黑" panose="020B0503020204020204" charset="-122"/>
                          <a:ea typeface="微软雅黑" panose="020B0503020204020204" charset="-122"/>
                        </a:rPr>
                        <a:t>/</a:t>
                      </a:r>
                      <a:r>
                        <a:rPr lang="zh-CN" altLang="en-US" sz="1800" b="0">
                          <a:solidFill>
                            <a:srgbClr val="000000"/>
                          </a:solidFill>
                          <a:latin typeface="微软雅黑" panose="020B0503020204020204" charset="-122"/>
                          <a:ea typeface="微软雅黑" panose="020B0503020204020204" charset="-122"/>
                        </a:rPr>
                        <a:t>预折上</a:t>
                      </a:r>
                      <a:r>
                        <a:rPr lang="zh-CN" altLang="en-US" sz="1800" b="0">
                          <a:solidFill>
                            <a:srgbClr val="000000"/>
                          </a:solidFill>
                          <a:latin typeface="微软雅黑" panose="020B0503020204020204" charset="-122"/>
                          <a:ea typeface="微软雅黑" panose="020B0503020204020204" charset="-122"/>
                        </a:rPr>
                        <a:t>盖</a:t>
                      </a:r>
                      <a:endParaRPr lang="zh-CN"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14350">
                <a:tc>
                  <a:txBody>
                    <a:bodyPr/>
                    <a:p>
                      <a:pPr indent="0">
                        <a:buNone/>
                      </a:pPr>
                      <a:r>
                        <a:rPr lang="zh-CN" altLang="en-US" sz="1800" b="0">
                          <a:solidFill>
                            <a:srgbClr val="000000"/>
                          </a:solidFill>
                          <a:latin typeface="微软雅黑" panose="020B0503020204020204" charset="-122"/>
                          <a:ea typeface="微软雅黑" panose="020B0503020204020204" charset="-122"/>
                        </a:rPr>
                        <a:t>折上盖</a:t>
                      </a:r>
                      <a:r>
                        <a:rPr lang="en-US" altLang="zh-CN" sz="1800" b="0">
                          <a:solidFill>
                            <a:srgbClr val="000000"/>
                          </a:solidFill>
                          <a:latin typeface="微软雅黑" panose="020B0503020204020204" charset="-122"/>
                          <a:ea typeface="微软雅黑" panose="020B0503020204020204" charset="-122"/>
                        </a:rPr>
                        <a:t>/</a:t>
                      </a:r>
                      <a:r>
                        <a:rPr lang="zh-CN" altLang="en-US" sz="1800" b="0">
                          <a:solidFill>
                            <a:srgbClr val="000000"/>
                          </a:solidFill>
                          <a:latin typeface="微软雅黑" panose="020B0503020204020204" charset="-122"/>
                          <a:ea typeface="微软雅黑" panose="020B0503020204020204" charset="-122"/>
                        </a:rPr>
                        <a:t>侧扣</a:t>
                      </a:r>
                      <a:endParaRPr lang="zh-CN"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5">
                        <a:lumMod val="40000"/>
                        <a:lumOff val="60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5">
                        <a:lumMod val="40000"/>
                        <a:lumOff val="60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5">
                        <a:lumMod val="40000"/>
                        <a:lumOff val="60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5">
                        <a:lumMod val="40000"/>
                        <a:lumOff val="60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5">
                        <a:lumMod val="40000"/>
                        <a:lumOff val="60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5">
                        <a:lumMod val="40000"/>
                        <a:lumOff val="60000"/>
                      </a:schemeClr>
                    </a:solid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微软雅黑" panose="020B0503020204020204" charset="-122"/>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1430" y="1353185"/>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5" name="图片 4" descr="公司LOGI"/>
          <p:cNvPicPr>
            <a:picLocks noChangeAspect="1"/>
          </p:cNvPicPr>
          <p:nvPr/>
        </p:nvPicPr>
        <p:blipFill>
          <a:blip r:embed="rId1"/>
          <a:stretch>
            <a:fillRect/>
          </a:stretch>
        </p:blipFill>
        <p:spPr>
          <a:xfrm>
            <a:off x="11793220" y="538480"/>
            <a:ext cx="1201420" cy="971550"/>
          </a:xfrm>
          <a:prstGeom prst="rect">
            <a:avLst/>
          </a:prstGeom>
        </p:spPr>
      </p:pic>
      <p:sp>
        <p:nvSpPr>
          <p:cNvPr id="9" name="文本框 8"/>
          <p:cNvSpPr txBox="1"/>
          <p:nvPr/>
        </p:nvSpPr>
        <p:spPr>
          <a:xfrm>
            <a:off x="2706550" y="726220"/>
            <a:ext cx="4284414" cy="583565"/>
          </a:xfrm>
          <a:prstGeom prst="rect">
            <a:avLst/>
          </a:prstGeom>
          <a:noFill/>
        </p:spPr>
        <p:txBody>
          <a:bodyPr wrap="square" rtlCol="0">
            <a:spAutoFit/>
          </a:bodyPr>
          <a:p>
            <a:r>
              <a:rPr lang="zh-CN" altLang="en-US" sz="3200" b="1" dirty="0">
                <a:solidFill>
                  <a:srgbClr val="002060"/>
                </a:solidFill>
                <a:latin typeface="+mj-ea"/>
                <a:ea typeface="+mj-ea"/>
                <a:sym typeface="微软雅黑" panose="020B0503020204020204" charset="-122"/>
              </a:rPr>
              <a:t>目录介绍</a:t>
            </a:r>
            <a:endParaRPr lang="zh-CN" altLang="en-US" sz="3200" b="1" dirty="0">
              <a:solidFill>
                <a:srgbClr val="002060"/>
              </a:solidFill>
              <a:latin typeface="+mj-ea"/>
              <a:ea typeface="+mj-ea"/>
              <a:sym typeface="微软雅黑" panose="020B0503020204020204" charset="-122"/>
            </a:endParaRPr>
          </a:p>
        </p:txBody>
      </p:sp>
      <p:grpSp>
        <p:nvGrpSpPr>
          <p:cNvPr id="3" name="组合 2"/>
          <p:cNvGrpSpPr/>
          <p:nvPr/>
        </p:nvGrpSpPr>
        <p:grpSpPr>
          <a:xfrm>
            <a:off x="1517" y="7814474"/>
            <a:ext cx="14231391" cy="1199707"/>
            <a:chOff x="1457" y="10983"/>
            <a:chExt cx="18101" cy="1526"/>
          </a:xfrm>
        </p:grpSpPr>
        <p:pic>
          <p:nvPicPr>
            <p:cNvPr id="11" name="图片 10"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6" name="文本框 5"/>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7" name="文本框 6"/>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sp>
        <p:nvSpPr>
          <p:cNvPr id="7173" name="文本框 9"/>
          <p:cNvSpPr txBox="1"/>
          <p:nvPr/>
        </p:nvSpPr>
        <p:spPr>
          <a:xfrm>
            <a:off x="1969770" y="1470025"/>
            <a:ext cx="8952865" cy="6892925"/>
          </a:xfrm>
          <a:prstGeom prst="rect">
            <a:avLst/>
          </a:prstGeom>
          <a:noFill/>
          <a:ln w="9525">
            <a:noFill/>
          </a:ln>
        </p:spPr>
        <p:txBody>
          <a:bodyPr anchor="t">
            <a:spAutoFit/>
          </a:bodyPr>
          <a:p>
            <a:pPr algn="l" eaLnBrk="0" hangingPunct="0">
              <a:buClrTx/>
              <a:buSzTx/>
              <a:buFont typeface="Arial" panose="020B0604020202020204" pitchFamily="34" charset="0"/>
              <a:buNone/>
            </a:pPr>
            <a:r>
              <a:rPr lang="zh-CN" altLang="en-US" sz="2000" b="1" dirty="0">
                <a:solidFill>
                  <a:srgbClr val="002060"/>
                </a:solidFill>
                <a:latin typeface="+mj-ea"/>
                <a:ea typeface="+mj-ea"/>
              </a:rPr>
              <a:t>一、项目概述</a:t>
            </a:r>
            <a:endParaRPr lang="zh-CN" altLang="en-US" sz="2000" b="1" dirty="0">
              <a:solidFill>
                <a:srgbClr val="002060"/>
              </a:solidFill>
              <a:latin typeface="+mj-ea"/>
              <a:ea typeface="+mj-ea"/>
            </a:endParaRPr>
          </a:p>
          <a:p>
            <a:pPr algn="l" eaLnBrk="0" hangingPunct="0">
              <a:buClrTx/>
              <a:buSzTx/>
              <a:buFont typeface="Arial" panose="020B0604020202020204" pitchFamily="34" charset="0"/>
              <a:buNone/>
            </a:pPr>
            <a:r>
              <a:rPr lang="en-US" altLang="zh-CN" b="1" dirty="0">
                <a:solidFill>
                  <a:srgbClr val="002060"/>
                </a:solidFill>
                <a:latin typeface="+mj-ea"/>
                <a:ea typeface="+mj-ea"/>
              </a:rPr>
              <a:t>1.</a:t>
            </a:r>
            <a:r>
              <a:rPr lang="zh-CN" altLang="en-US" b="1" dirty="0">
                <a:solidFill>
                  <a:srgbClr val="002060"/>
                </a:solidFill>
                <a:latin typeface="+mj-ea"/>
                <a:ea typeface="+mj-ea"/>
              </a:rPr>
              <a:t>项目说明</a:t>
            </a:r>
            <a:br>
              <a:rPr lang="zh-CN" altLang="en-US" b="1" dirty="0">
                <a:solidFill>
                  <a:srgbClr val="002060"/>
                </a:solidFill>
                <a:latin typeface="+mj-ea"/>
                <a:ea typeface="+mj-ea"/>
              </a:rPr>
            </a:br>
            <a:r>
              <a:rPr lang="en-US" altLang="zh-CN" b="1" dirty="0">
                <a:solidFill>
                  <a:srgbClr val="002060"/>
                </a:solidFill>
                <a:latin typeface="+mj-ea"/>
                <a:ea typeface="+mj-ea"/>
              </a:rPr>
              <a:t>2.</a:t>
            </a:r>
            <a:r>
              <a:rPr lang="zh-CN" altLang="en-US" b="1" dirty="0">
                <a:solidFill>
                  <a:srgbClr val="002060"/>
                </a:solidFill>
                <a:latin typeface="+mj-ea"/>
                <a:ea typeface="+mj-ea"/>
              </a:rPr>
              <a:t>项目简述</a:t>
            </a:r>
            <a:br>
              <a:rPr lang="zh-CN" altLang="en-US" b="1" dirty="0">
                <a:solidFill>
                  <a:srgbClr val="002060"/>
                </a:solidFill>
                <a:latin typeface="+mj-ea"/>
                <a:ea typeface="+mj-ea"/>
              </a:rPr>
            </a:br>
            <a:r>
              <a:rPr lang="en-US" altLang="zh-CN" b="1" dirty="0">
                <a:solidFill>
                  <a:srgbClr val="002060"/>
                </a:solidFill>
                <a:latin typeface="+mj-ea"/>
                <a:ea typeface="+mj-ea"/>
              </a:rPr>
              <a:t>3.</a:t>
            </a:r>
            <a:r>
              <a:rPr lang="zh-CN" altLang="en-US" b="1" dirty="0">
                <a:solidFill>
                  <a:srgbClr val="002060"/>
                </a:solidFill>
                <a:latin typeface="+mj-ea"/>
                <a:ea typeface="+mj-ea"/>
              </a:rPr>
              <a:t>规划节拍</a:t>
            </a:r>
            <a:endParaRPr lang="zh-CN" altLang="en-US" b="1" dirty="0">
              <a:solidFill>
                <a:srgbClr val="002060"/>
              </a:solidFill>
              <a:latin typeface="+mj-ea"/>
              <a:ea typeface="+mj-ea"/>
            </a:endParaRPr>
          </a:p>
          <a:p>
            <a:pPr algn="l" eaLnBrk="0" hangingPunct="0">
              <a:buClrTx/>
              <a:buSzTx/>
              <a:buFont typeface="Arial" panose="020B0604020202020204" pitchFamily="34" charset="0"/>
              <a:buNone/>
            </a:pPr>
            <a:r>
              <a:rPr lang="zh-CN" altLang="en-US" sz="2000" b="1" dirty="0">
                <a:solidFill>
                  <a:srgbClr val="002060"/>
                </a:solidFill>
                <a:latin typeface="+mj-ea"/>
                <a:ea typeface="+mj-ea"/>
                <a:sym typeface="宋体" panose="02010600030101010101" pitchFamily="2" charset="-122"/>
              </a:rPr>
              <a:t>二、</a:t>
            </a:r>
            <a:r>
              <a:rPr lang="zh-CN" altLang="en-US" sz="2000" b="1" dirty="0">
                <a:solidFill>
                  <a:srgbClr val="002060"/>
                </a:solidFill>
                <a:latin typeface="+mj-ea"/>
                <a:ea typeface="+mj-ea"/>
                <a:sym typeface="+mn-ea"/>
              </a:rPr>
              <a:t>布局说明</a:t>
            </a:r>
            <a:endParaRPr lang="zh-CN" altLang="en-US" sz="2000" b="1" dirty="0">
              <a:solidFill>
                <a:srgbClr val="002060"/>
              </a:solidFill>
              <a:latin typeface="+mj-ea"/>
              <a:ea typeface="+mj-ea"/>
              <a:sym typeface="+mn-ea"/>
            </a:endParaRPr>
          </a:p>
          <a:p>
            <a:pPr algn="l" eaLnBrk="0" hangingPunct="0">
              <a:buClrTx/>
              <a:buSzTx/>
              <a:buFont typeface="Arial" panose="020B0604020202020204" pitchFamily="34" charset="0"/>
              <a:buNone/>
            </a:pPr>
            <a:r>
              <a:rPr lang="en-US" altLang="zh-CN" b="1" dirty="0">
                <a:solidFill>
                  <a:srgbClr val="002060"/>
                </a:solidFill>
                <a:latin typeface="+mj-ea"/>
                <a:ea typeface="+mj-ea"/>
                <a:sym typeface="+mn-ea"/>
              </a:rPr>
              <a:t>1.</a:t>
            </a:r>
            <a:r>
              <a:rPr lang="zh-CN" altLang="en-US" b="1" dirty="0">
                <a:solidFill>
                  <a:srgbClr val="002060"/>
                </a:solidFill>
                <a:latin typeface="+mj-ea"/>
                <a:ea typeface="+mj-ea"/>
                <a:sym typeface="+mn-ea"/>
              </a:rPr>
              <a:t>主要说明</a:t>
            </a:r>
            <a:endParaRPr lang="zh-CN" altLang="en-US" b="1" dirty="0">
              <a:solidFill>
                <a:srgbClr val="002060"/>
              </a:solidFill>
              <a:latin typeface="+mj-ea"/>
              <a:ea typeface="+mj-ea"/>
              <a:sym typeface="+mn-ea"/>
            </a:endParaRPr>
          </a:p>
          <a:p>
            <a:pPr algn="l" eaLnBrk="0" hangingPunct="0">
              <a:buClrTx/>
              <a:buSzTx/>
              <a:buFont typeface="Arial" panose="020B0604020202020204" pitchFamily="34" charset="0"/>
              <a:buNone/>
            </a:pPr>
            <a:r>
              <a:rPr lang="en-US" altLang="zh-CN" b="1" dirty="0">
                <a:solidFill>
                  <a:srgbClr val="002060"/>
                </a:solidFill>
                <a:latin typeface="+mj-ea"/>
                <a:ea typeface="+mj-ea"/>
                <a:sym typeface="+mn-ea"/>
              </a:rPr>
              <a:t>2.</a:t>
            </a:r>
            <a:r>
              <a:rPr lang="zh-CN" altLang="en-US" b="1" dirty="0">
                <a:solidFill>
                  <a:srgbClr val="002060"/>
                </a:solidFill>
                <a:latin typeface="+mj-ea"/>
                <a:ea typeface="+mj-ea"/>
                <a:sym typeface="+mn-ea"/>
              </a:rPr>
              <a:t>设备由五大模块组成</a:t>
            </a:r>
            <a:endParaRPr lang="zh-CN" altLang="en-US" b="1" dirty="0">
              <a:solidFill>
                <a:srgbClr val="002060"/>
              </a:solidFill>
              <a:latin typeface="+mj-ea"/>
              <a:ea typeface="+mj-ea"/>
              <a:sym typeface="+mn-ea"/>
            </a:endParaRPr>
          </a:p>
          <a:p>
            <a:pPr algn="l" eaLnBrk="0" hangingPunct="0">
              <a:buClrTx/>
              <a:buSzTx/>
              <a:buFont typeface="Arial" panose="020B0604020202020204" pitchFamily="34" charset="0"/>
              <a:buNone/>
            </a:pPr>
            <a:r>
              <a:rPr lang="en-US" altLang="zh-CN" b="1" dirty="0">
                <a:solidFill>
                  <a:srgbClr val="002060"/>
                </a:solidFill>
                <a:latin typeface="+mj-ea"/>
                <a:ea typeface="+mj-ea"/>
                <a:sym typeface="+mn-ea"/>
              </a:rPr>
              <a:t>3.</a:t>
            </a:r>
            <a:r>
              <a:rPr lang="zh-CN" altLang="en-US" b="1" dirty="0">
                <a:solidFill>
                  <a:srgbClr val="002060"/>
                </a:solidFill>
                <a:latin typeface="+mj-ea"/>
                <a:ea typeface="+mj-ea"/>
                <a:sym typeface="+mn-ea"/>
              </a:rPr>
              <a:t>尺寸布局</a:t>
            </a:r>
            <a:endParaRPr lang="zh-CN" altLang="en-US" b="1" dirty="0">
              <a:solidFill>
                <a:srgbClr val="002060"/>
              </a:solidFill>
              <a:latin typeface="+mj-ea"/>
              <a:ea typeface="+mj-ea"/>
              <a:sym typeface="+mn-ea"/>
            </a:endParaRPr>
          </a:p>
          <a:p>
            <a:pPr algn="l" eaLnBrk="0" hangingPunct="0">
              <a:buClrTx/>
              <a:buSzTx/>
              <a:buFont typeface="Arial" panose="020B0604020202020204" pitchFamily="34" charset="0"/>
              <a:buNone/>
            </a:pPr>
            <a:r>
              <a:rPr lang="zh-CN" altLang="en-US" sz="2000" b="1" dirty="0">
                <a:solidFill>
                  <a:srgbClr val="002060"/>
                </a:solidFill>
                <a:latin typeface="+mj-ea"/>
                <a:ea typeface="+mj-ea"/>
                <a:sym typeface="+mn-ea"/>
              </a:rPr>
              <a:t>三、工艺流程</a:t>
            </a:r>
            <a:endParaRPr lang="zh-CN" altLang="en-US" sz="2000" b="1" dirty="0">
              <a:solidFill>
                <a:srgbClr val="002060"/>
              </a:solidFill>
              <a:latin typeface="+mj-ea"/>
              <a:ea typeface="+mj-ea"/>
              <a:sym typeface="+mn-ea"/>
            </a:endParaRPr>
          </a:p>
          <a:p>
            <a:pPr algn="l" eaLnBrk="0" hangingPunct="0">
              <a:buClrTx/>
              <a:buSzTx/>
              <a:buFont typeface="Arial" panose="020B0604020202020204" pitchFamily="34" charset="0"/>
              <a:buNone/>
            </a:pPr>
            <a:r>
              <a:rPr lang="zh-CN" altLang="en-US" sz="2000" b="1" dirty="0">
                <a:solidFill>
                  <a:srgbClr val="002060"/>
                </a:solidFill>
                <a:latin typeface="+mj-ea"/>
                <a:ea typeface="+mj-ea"/>
                <a:sym typeface="+mn-ea"/>
              </a:rPr>
              <a:t>四、设备主体结构</a:t>
            </a:r>
            <a:endParaRPr lang="zh-CN" altLang="en-US" sz="2000" b="1" dirty="0">
              <a:solidFill>
                <a:srgbClr val="002060"/>
              </a:solidFill>
              <a:latin typeface="+mj-ea"/>
              <a:ea typeface="+mj-ea"/>
              <a:sym typeface="+mn-ea"/>
            </a:endParaRPr>
          </a:p>
          <a:p>
            <a:pPr algn="l" eaLnBrk="0" hangingPunct="0">
              <a:buClrTx/>
              <a:buSzTx/>
              <a:buFont typeface="Arial" panose="020B0604020202020204" pitchFamily="34" charset="0"/>
              <a:buNone/>
            </a:pPr>
            <a:r>
              <a:rPr lang="zh-CN" altLang="en-US" sz="2000" b="1" dirty="0">
                <a:solidFill>
                  <a:srgbClr val="002060"/>
                </a:solidFill>
                <a:latin typeface="+mj-ea"/>
                <a:ea typeface="+mj-ea"/>
                <a:sym typeface="+mn-ea"/>
              </a:rPr>
              <a:t>五、技术分析</a:t>
            </a:r>
            <a:endParaRPr lang="zh-CN" altLang="en-US" sz="2000" b="1" dirty="0">
              <a:solidFill>
                <a:srgbClr val="002060"/>
              </a:solidFill>
              <a:latin typeface="+mj-ea"/>
              <a:ea typeface="+mj-ea"/>
              <a:sym typeface="+mn-ea"/>
            </a:endParaRPr>
          </a:p>
          <a:p>
            <a:pPr algn="l" eaLnBrk="0" hangingPunct="0">
              <a:buClrTx/>
              <a:buSzTx/>
              <a:buFont typeface="Arial" panose="020B0604020202020204" pitchFamily="34" charset="0"/>
              <a:buNone/>
            </a:pPr>
            <a:r>
              <a:rPr lang="en-US" altLang="zh-CN" b="1" dirty="0">
                <a:solidFill>
                  <a:srgbClr val="002060"/>
                </a:solidFill>
                <a:latin typeface="+mj-ea"/>
                <a:ea typeface="+mj-ea"/>
                <a:sym typeface="+mn-ea"/>
              </a:rPr>
              <a:t>1.</a:t>
            </a:r>
            <a:r>
              <a:rPr lang="zh-CN" altLang="en-US" b="1" dirty="0">
                <a:solidFill>
                  <a:srgbClr val="002060"/>
                </a:solidFill>
                <a:latin typeface="+mj-ea"/>
                <a:ea typeface="+mj-ea"/>
                <a:sym typeface="+mn-ea"/>
              </a:rPr>
              <a:t>视觉拍照定位</a:t>
            </a:r>
            <a:endParaRPr lang="zh-CN" altLang="en-US" b="1" dirty="0">
              <a:solidFill>
                <a:srgbClr val="002060"/>
              </a:solidFill>
              <a:latin typeface="+mj-ea"/>
              <a:ea typeface="+mj-ea"/>
              <a:sym typeface="+mn-ea"/>
            </a:endParaRPr>
          </a:p>
          <a:p>
            <a:pPr algn="l" eaLnBrk="0" hangingPunct="0">
              <a:buClrTx/>
              <a:buSzTx/>
              <a:buFont typeface="Arial" panose="020B0604020202020204" pitchFamily="34" charset="0"/>
              <a:buNone/>
            </a:pPr>
            <a:r>
              <a:rPr lang="en-US" altLang="zh-CN" b="1" dirty="0">
                <a:solidFill>
                  <a:srgbClr val="002060"/>
                </a:solidFill>
                <a:latin typeface="+mj-ea"/>
                <a:ea typeface="+mj-ea"/>
                <a:sym typeface="+mn-ea"/>
              </a:rPr>
              <a:t>2.</a:t>
            </a:r>
            <a:r>
              <a:rPr lang="zh-CN" altLang="en-US" b="1" dirty="0">
                <a:solidFill>
                  <a:srgbClr val="002060"/>
                </a:solidFill>
                <a:latin typeface="+mj-ea"/>
                <a:ea typeface="+mj-ea"/>
                <a:sym typeface="+mn-ea"/>
              </a:rPr>
              <a:t>机器人拾取装盒</a:t>
            </a:r>
            <a:br>
              <a:rPr lang="zh-CN" altLang="en-US" b="1" dirty="0">
                <a:solidFill>
                  <a:srgbClr val="002060"/>
                </a:solidFill>
                <a:latin typeface="+mj-ea"/>
                <a:ea typeface="+mj-ea"/>
                <a:sym typeface="+mn-ea"/>
              </a:rPr>
            </a:br>
            <a:r>
              <a:rPr lang="en-US" altLang="zh-CN" b="1" dirty="0">
                <a:solidFill>
                  <a:srgbClr val="002060"/>
                </a:solidFill>
                <a:latin typeface="微软雅黑" panose="020B0503020204020204" charset="-122"/>
                <a:ea typeface="微软雅黑" panose="020B0503020204020204" charset="-122"/>
                <a:cs typeface="微软雅黑" panose="020B0503020204020204" charset="-122"/>
                <a:sym typeface="+mn-ea"/>
              </a:rPr>
              <a:t>3.</a:t>
            </a:r>
            <a:r>
              <a:rPr lang="zh-CN" altLang="en-US" b="1" dirty="0">
                <a:solidFill>
                  <a:srgbClr val="002060"/>
                </a:solidFill>
                <a:latin typeface="微软雅黑" panose="020B0503020204020204" charset="-122"/>
                <a:ea typeface="微软雅黑" panose="020B0503020204020204" charset="-122"/>
                <a:cs typeface="微软雅黑" panose="020B0503020204020204" charset="-122"/>
                <a:sym typeface="+mn-ea"/>
              </a:rPr>
              <a:t>开盒机</a:t>
            </a:r>
            <a:br>
              <a:rPr lang="zh-CN" altLang="en-US" b="1" dirty="0">
                <a:solidFill>
                  <a:srgbClr val="002060"/>
                </a:solidFill>
                <a:latin typeface="微软雅黑" panose="020B0503020204020204" charset="-122"/>
                <a:ea typeface="微软雅黑" panose="020B0503020204020204" charset="-122"/>
                <a:cs typeface="微软雅黑" panose="020B0503020204020204" charset="-122"/>
                <a:sym typeface="+mn-ea"/>
              </a:rPr>
            </a:br>
            <a:r>
              <a:rPr lang="en-US" altLang="zh-CN" b="1" dirty="0">
                <a:solidFill>
                  <a:srgbClr val="002060"/>
                </a:solidFill>
                <a:latin typeface="微软雅黑" panose="020B0503020204020204" charset="-122"/>
                <a:ea typeface="微软雅黑" panose="020B0503020204020204" charset="-122"/>
                <a:cs typeface="微软雅黑" panose="020B0503020204020204" charset="-122"/>
                <a:sym typeface="+mn-ea"/>
              </a:rPr>
              <a:t>4.</a:t>
            </a:r>
            <a:r>
              <a:rPr lang="zh-CN" altLang="en-US" b="1">
                <a:solidFill>
                  <a:srgbClr val="002060"/>
                </a:solidFill>
                <a:latin typeface="微软雅黑" panose="020B0503020204020204" charset="-122"/>
                <a:ea typeface="微软雅黑" panose="020B0503020204020204" charset="-122"/>
                <a:cs typeface="微软雅黑" panose="020B0503020204020204" charset="-122"/>
                <a:sym typeface="+mn-ea"/>
              </a:rPr>
              <a:t>注射器补料</a:t>
            </a:r>
            <a:r>
              <a:rPr lang="en-US" altLang="zh-CN" b="1">
                <a:solidFill>
                  <a:srgbClr val="002060"/>
                </a:solidFill>
                <a:latin typeface="微软雅黑" panose="020B0503020204020204" charset="-122"/>
                <a:ea typeface="微软雅黑" panose="020B0503020204020204" charset="-122"/>
                <a:cs typeface="微软雅黑" panose="020B0503020204020204" charset="-122"/>
                <a:sym typeface="+mn-ea"/>
              </a:rPr>
              <a:t>(1</a:t>
            </a:r>
            <a:r>
              <a:rPr lang="zh-CN" altLang="en-US" b="1">
                <a:solidFill>
                  <a:srgbClr val="002060"/>
                </a:solidFill>
                <a:latin typeface="微软雅黑" panose="020B0503020204020204" charset="-122"/>
                <a:ea typeface="微软雅黑" panose="020B0503020204020204" charset="-122"/>
                <a:cs typeface="微软雅黑" panose="020B0503020204020204" charset="-122"/>
                <a:sym typeface="+mn-ea"/>
              </a:rPr>
              <a:t>支</a:t>
            </a:r>
            <a:r>
              <a:rPr lang="en-US" altLang="zh-CN" b="1">
                <a:solidFill>
                  <a:srgbClr val="002060"/>
                </a:solidFill>
                <a:latin typeface="微软雅黑" panose="020B0503020204020204" charset="-122"/>
                <a:ea typeface="微软雅黑" panose="020B0503020204020204" charset="-122"/>
                <a:cs typeface="微软雅黑" panose="020B0503020204020204" charset="-122"/>
                <a:sym typeface="+mn-ea"/>
              </a:rPr>
              <a:t>)</a:t>
            </a:r>
            <a:br>
              <a:rPr lang="en-US" altLang="zh-CN" b="1">
                <a:solidFill>
                  <a:srgbClr val="002060"/>
                </a:solidFill>
                <a:latin typeface="微软雅黑" panose="020B0503020204020204" charset="-122"/>
                <a:ea typeface="微软雅黑" panose="020B0503020204020204" charset="-122"/>
                <a:cs typeface="微软雅黑" panose="020B0503020204020204" charset="-122"/>
                <a:sym typeface="+mn-ea"/>
              </a:rPr>
            </a:br>
            <a:r>
              <a:rPr lang="en-US" altLang="zh-CN" b="1">
                <a:solidFill>
                  <a:srgbClr val="002060"/>
                </a:solidFill>
                <a:latin typeface="微软雅黑" panose="020B0503020204020204" charset="-122"/>
                <a:ea typeface="微软雅黑" panose="020B0503020204020204" charset="-122"/>
                <a:cs typeface="微软雅黑" panose="020B0503020204020204" charset="-122"/>
                <a:sym typeface="+mn-ea"/>
              </a:rPr>
              <a:t>5.</a:t>
            </a:r>
            <a:r>
              <a:rPr lang="zh-CN" altLang="en-US" b="1" kern="2000" spc="70">
                <a:solidFill>
                  <a:srgbClr val="002060"/>
                </a:solidFill>
                <a:latin typeface="微软雅黑" panose="020B0503020204020204" charset="-122"/>
                <a:ea typeface="微软雅黑" panose="020B0503020204020204" charset="-122"/>
                <a:cs typeface="微软雅黑" panose="020B0503020204020204" charset="-122"/>
                <a:sym typeface="+mn-ea"/>
              </a:rPr>
              <a:t>折上盖：</a:t>
            </a:r>
            <a:endParaRPr lang="zh-CN" altLang="en-US" kern="2000" spc="70">
              <a:solidFill>
                <a:srgbClr val="002060"/>
              </a:solidFill>
              <a:latin typeface="微软雅黑" panose="020B0503020204020204" charset="-122"/>
              <a:ea typeface="微软雅黑" panose="020B0503020204020204" charset="-122"/>
              <a:cs typeface="宋体" panose="02010600030101010101" pitchFamily="2" charset="-122"/>
              <a:sym typeface="+mn-ea"/>
            </a:endParaRPr>
          </a:p>
          <a:p>
            <a:pPr algn="l" eaLnBrk="0" hangingPunct="0">
              <a:buClrTx/>
              <a:buSzTx/>
              <a:buFont typeface="Arial" panose="020B0604020202020204" pitchFamily="34" charset="0"/>
              <a:buNone/>
            </a:pPr>
            <a:r>
              <a:rPr lang="zh-CN" altLang="en-US" b="1" dirty="0">
                <a:solidFill>
                  <a:srgbClr val="002060"/>
                </a:solidFill>
                <a:latin typeface="+mj-ea"/>
                <a:ea typeface="+mj-ea"/>
                <a:sym typeface="微软雅黑" panose="020B0503020204020204" charset="-122"/>
              </a:rPr>
              <a:t>六、</a:t>
            </a:r>
            <a:r>
              <a:rPr lang="en-US" altLang="zh-CN" b="1" dirty="0">
                <a:solidFill>
                  <a:srgbClr val="002060"/>
                </a:solidFill>
                <a:latin typeface="+mj-ea"/>
                <a:ea typeface="+mj-ea"/>
                <a:sym typeface="微软雅黑" panose="020B0503020204020204" charset="-122"/>
              </a:rPr>
              <a:t>AI</a:t>
            </a:r>
            <a:r>
              <a:rPr lang="zh-CN" altLang="en-US" b="1" dirty="0">
                <a:solidFill>
                  <a:srgbClr val="002060"/>
                </a:solidFill>
                <a:latin typeface="+mj-ea"/>
                <a:ea typeface="+mj-ea"/>
                <a:sym typeface="微软雅黑" panose="020B0503020204020204" charset="-122"/>
              </a:rPr>
              <a:t>智能检测（附加功能）</a:t>
            </a:r>
            <a:endParaRPr lang="zh-CN" altLang="en-US" b="1" dirty="0">
              <a:solidFill>
                <a:srgbClr val="002060"/>
              </a:solidFill>
              <a:latin typeface="+mj-ea"/>
              <a:ea typeface="+mj-ea"/>
              <a:sym typeface="+mn-ea"/>
            </a:endParaRPr>
          </a:p>
          <a:p>
            <a:pPr algn="l" eaLnBrk="0" hangingPunct="0">
              <a:buClrTx/>
              <a:buSzTx/>
              <a:buFont typeface="Arial" panose="020B0604020202020204" pitchFamily="34" charset="0"/>
              <a:buNone/>
            </a:pPr>
            <a:r>
              <a:rPr lang="en-US" altLang="zh-CN" b="1" dirty="0">
                <a:solidFill>
                  <a:srgbClr val="002060"/>
                </a:solidFill>
                <a:latin typeface="+mj-ea"/>
                <a:ea typeface="+mj-ea"/>
                <a:sym typeface="+mn-ea"/>
              </a:rPr>
              <a:t>1.</a:t>
            </a:r>
            <a:r>
              <a:rPr lang="zh-CN" altLang="en-US" b="1" dirty="0">
                <a:solidFill>
                  <a:srgbClr val="002060"/>
                </a:solidFill>
                <a:latin typeface="+mj-ea"/>
                <a:ea typeface="+mj-ea"/>
                <a:sym typeface="+mn-ea"/>
              </a:rPr>
              <a:t>检测内容</a:t>
            </a:r>
            <a:br>
              <a:rPr lang="zh-CN" altLang="en-US" b="1" dirty="0">
                <a:solidFill>
                  <a:srgbClr val="002060"/>
                </a:solidFill>
                <a:latin typeface="+mj-ea"/>
                <a:ea typeface="+mj-ea"/>
                <a:sym typeface="+mn-ea"/>
              </a:rPr>
            </a:br>
            <a:r>
              <a:rPr lang="en-US" altLang="zh-CN" b="1" dirty="0">
                <a:solidFill>
                  <a:srgbClr val="002060"/>
                </a:solidFill>
                <a:latin typeface="+mj-ea"/>
                <a:ea typeface="+mj-ea"/>
                <a:sym typeface="+mn-ea"/>
              </a:rPr>
              <a:t>2.</a:t>
            </a:r>
            <a:r>
              <a:rPr lang="zh-CN" altLang="en-US" b="1" dirty="0">
                <a:solidFill>
                  <a:srgbClr val="002060"/>
                </a:solidFill>
                <a:latin typeface="+mj-ea"/>
                <a:ea typeface="+mj-ea"/>
                <a:sym typeface="+mn-ea"/>
              </a:rPr>
              <a:t>相机架设方式</a:t>
            </a:r>
            <a:endParaRPr lang="zh-CN" altLang="en-US" b="1" dirty="0">
              <a:solidFill>
                <a:srgbClr val="002060"/>
              </a:solidFill>
              <a:latin typeface="+mj-ea"/>
              <a:ea typeface="+mj-ea"/>
              <a:sym typeface="+mn-ea"/>
            </a:endParaRPr>
          </a:p>
          <a:p>
            <a:pPr algn="l" eaLnBrk="0" hangingPunct="0">
              <a:buClrTx/>
              <a:buSzTx/>
              <a:buFont typeface="Arial" panose="020B0604020202020204" pitchFamily="34" charset="0"/>
              <a:buNone/>
            </a:pPr>
            <a:r>
              <a:rPr lang="en-US" altLang="zh-CN" b="1" dirty="0">
                <a:solidFill>
                  <a:srgbClr val="002060"/>
                </a:solidFill>
                <a:latin typeface="+mj-ea"/>
                <a:ea typeface="+mj-ea"/>
                <a:sym typeface="+mn-ea"/>
              </a:rPr>
              <a:t>3.</a:t>
            </a:r>
            <a:r>
              <a:rPr lang="en-US" altLang="zh-CN" b="1">
                <a:solidFill>
                  <a:srgbClr val="002060"/>
                </a:solidFill>
                <a:latin typeface="+mj-ea"/>
                <a:ea typeface="+mj-ea"/>
                <a:cs typeface="+mj-ea"/>
                <a:sym typeface="+mn-ea"/>
              </a:rPr>
              <a:t>AI</a:t>
            </a:r>
            <a:r>
              <a:rPr lang="zh-CN" altLang="en-US" b="1">
                <a:solidFill>
                  <a:srgbClr val="002060"/>
                </a:solidFill>
                <a:latin typeface="+mj-ea"/>
                <a:ea typeface="+mj-ea"/>
                <a:cs typeface="+mj-ea"/>
                <a:sym typeface="+mn-ea"/>
              </a:rPr>
              <a:t>视觉检测</a:t>
            </a:r>
            <a:r>
              <a:rPr lang="en-US" altLang="zh-CN" b="1">
                <a:solidFill>
                  <a:srgbClr val="002060"/>
                </a:solidFill>
                <a:latin typeface="+mj-ea"/>
                <a:ea typeface="+mj-ea"/>
                <a:cs typeface="+mj-ea"/>
                <a:sym typeface="+mn-ea"/>
              </a:rPr>
              <a:t>/NG</a:t>
            </a:r>
            <a:r>
              <a:rPr lang="zh-CN" altLang="en-US" b="1">
                <a:solidFill>
                  <a:srgbClr val="002060"/>
                </a:solidFill>
                <a:latin typeface="+mj-ea"/>
                <a:ea typeface="+mj-ea"/>
                <a:cs typeface="+mj-ea"/>
                <a:sym typeface="+mn-ea"/>
              </a:rPr>
              <a:t>品针眼标识</a:t>
            </a:r>
            <a:endParaRPr lang="zh-CN" altLang="en-US" b="1">
              <a:solidFill>
                <a:srgbClr val="002060"/>
              </a:solidFill>
              <a:latin typeface="新宋体" panose="02010609030101010101" charset="-122"/>
              <a:ea typeface="新宋体" panose="02010609030101010101" charset="-122"/>
              <a:cs typeface="新宋体" panose="02010609030101010101" charset="-122"/>
            </a:endParaRPr>
          </a:p>
          <a:p>
            <a:pPr algn="l" eaLnBrk="0" hangingPunct="0">
              <a:buClrTx/>
              <a:buSzTx/>
              <a:buFont typeface="Arial" panose="020B0604020202020204" pitchFamily="34" charset="0"/>
              <a:buNone/>
            </a:pPr>
            <a:r>
              <a:rPr lang="zh-CN" altLang="en-US" b="1" dirty="0">
                <a:solidFill>
                  <a:srgbClr val="002060"/>
                </a:solidFill>
                <a:latin typeface="+mj-ea"/>
                <a:ea typeface="+mj-ea"/>
                <a:sym typeface="+mn-ea"/>
              </a:rPr>
              <a:t>七、设备参数</a:t>
            </a:r>
            <a:br>
              <a:rPr lang="zh-CN" altLang="en-US" b="1" dirty="0">
                <a:solidFill>
                  <a:srgbClr val="002060"/>
                </a:solidFill>
                <a:latin typeface="+mj-ea"/>
                <a:ea typeface="+mj-ea"/>
                <a:sym typeface="+mn-ea"/>
              </a:rPr>
            </a:br>
            <a:r>
              <a:rPr lang="zh-CN" altLang="en-US" b="1" dirty="0">
                <a:solidFill>
                  <a:srgbClr val="002060"/>
                </a:solidFill>
                <a:latin typeface="+mj-ea"/>
                <a:ea typeface="+mj-ea"/>
                <a:sym typeface="+mn-ea"/>
              </a:rPr>
              <a:t>八、周期</a:t>
            </a:r>
            <a:br>
              <a:rPr lang="zh-CN" altLang="en-US" b="1" dirty="0">
                <a:solidFill>
                  <a:srgbClr val="002060"/>
                </a:solidFill>
                <a:latin typeface="+mj-ea"/>
                <a:ea typeface="+mj-ea"/>
                <a:sym typeface="+mn-ea"/>
              </a:rPr>
            </a:br>
            <a:r>
              <a:rPr lang="zh-CN" altLang="en-US" b="1" dirty="0">
                <a:solidFill>
                  <a:srgbClr val="002060"/>
                </a:solidFill>
                <a:latin typeface="+mj-ea"/>
                <a:ea typeface="+mj-ea"/>
                <a:sym typeface="+mn-ea"/>
              </a:rPr>
              <a:t>九、报价</a:t>
            </a:r>
            <a:r>
              <a:rPr lang="zh-CN" altLang="en-US" b="1" dirty="0">
                <a:solidFill>
                  <a:srgbClr val="002060"/>
                </a:solidFill>
                <a:latin typeface="+mj-ea"/>
                <a:ea typeface="+mj-ea"/>
                <a:sym typeface="+mn-ea"/>
              </a:rPr>
              <a:t>单</a:t>
            </a:r>
            <a:endParaRPr lang="zh-CN" altLang="en-US" b="1" dirty="0">
              <a:solidFill>
                <a:srgbClr val="002060"/>
              </a:solidFill>
              <a:latin typeface="+mj-ea"/>
              <a:ea typeface="+mj-ea"/>
              <a:sym typeface="+mn-ea"/>
            </a:endParaRPr>
          </a:p>
          <a:p>
            <a:pPr algn="l" eaLnBrk="0" hangingPunct="0">
              <a:buClrTx/>
              <a:buSzTx/>
              <a:buFont typeface="Arial" panose="020B0604020202020204" pitchFamily="34" charset="0"/>
              <a:buNone/>
            </a:pPr>
            <a:endParaRPr lang="zh-CN" altLang="en-US" b="1" dirty="0">
              <a:solidFill>
                <a:srgbClr val="002060"/>
              </a:solidFill>
              <a:latin typeface="+mj-ea"/>
              <a:ea typeface="+mj-ea"/>
            </a:endParaRPr>
          </a:p>
        </p:txBody>
      </p:sp>
      <p:grpSp>
        <p:nvGrpSpPr>
          <p:cNvPr id="16" name="组合 15"/>
          <p:cNvGrpSpPr/>
          <p:nvPr/>
        </p:nvGrpSpPr>
        <p:grpSpPr>
          <a:xfrm>
            <a:off x="-17639" y="360454"/>
            <a:ext cx="2407959" cy="1372892"/>
            <a:chOff x="-29" y="170"/>
            <a:chExt cx="3792" cy="2162"/>
          </a:xfrm>
        </p:grpSpPr>
        <p:sp>
          <p:nvSpPr>
            <p:cNvPr id="12" name="任意多边形 11"/>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任意多边形 9"/>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a:off x="13582" y="7814474"/>
            <a:ext cx="14231391" cy="1199707"/>
            <a:chOff x="1457" y="10983"/>
            <a:chExt cx="18101" cy="1526"/>
          </a:xfrm>
        </p:grpSpPr>
        <p:pic>
          <p:nvPicPr>
            <p:cNvPr id="17" name="图片 16"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18" name="文本框 17"/>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19" name="文本框 18"/>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24" name="组合 23"/>
          <p:cNvGrpSpPr/>
          <p:nvPr/>
        </p:nvGrpSpPr>
        <p:grpSpPr>
          <a:xfrm>
            <a:off x="635" y="360680"/>
            <a:ext cx="14085570" cy="1372870"/>
            <a:chOff x="1" y="568"/>
            <a:chExt cx="22182" cy="2162"/>
          </a:xfrm>
        </p:grpSpPr>
        <p:cxnSp>
          <p:nvCxnSpPr>
            <p:cNvPr id="4" name="直接连接符 3"/>
            <p:cNvCxnSpPr/>
            <p:nvPr/>
          </p:nvCxnSpPr>
          <p:spPr>
            <a:xfrm flipV="1">
              <a:off x="1" y="2131"/>
              <a:ext cx="22182" cy="18"/>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14" name="图片 13" descr="公司LOGI"/>
            <p:cNvPicPr>
              <a:picLocks noChangeAspect="1"/>
            </p:cNvPicPr>
            <p:nvPr/>
          </p:nvPicPr>
          <p:blipFill>
            <a:blip r:embed="rId1"/>
            <a:stretch>
              <a:fillRect/>
            </a:stretch>
          </p:blipFill>
          <p:spPr>
            <a:xfrm>
              <a:off x="18591" y="848"/>
              <a:ext cx="1892" cy="1530"/>
            </a:xfrm>
            <a:prstGeom prst="rect">
              <a:avLst/>
            </a:prstGeom>
          </p:spPr>
        </p:pic>
        <p:grpSp>
          <p:nvGrpSpPr>
            <p:cNvPr id="20" name="组合 19"/>
            <p:cNvGrpSpPr/>
            <p:nvPr/>
          </p:nvGrpSpPr>
          <p:grpSpPr>
            <a:xfrm>
              <a:off x="9" y="568"/>
              <a:ext cx="3792" cy="2162"/>
              <a:chOff x="-29" y="170"/>
              <a:chExt cx="3792" cy="2162"/>
            </a:xfrm>
          </p:grpSpPr>
          <p:sp>
            <p:nvSpPr>
              <p:cNvPr id="21" name="任意多边形 20"/>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任意多边形 21"/>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任意多边形 2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1430" y="1353503"/>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5" name="图片 4" descr="公司LOGI"/>
          <p:cNvPicPr>
            <a:picLocks noChangeAspect="1"/>
          </p:cNvPicPr>
          <p:nvPr/>
        </p:nvPicPr>
        <p:blipFill>
          <a:blip r:embed="rId1"/>
          <a:stretch>
            <a:fillRect/>
          </a:stretch>
        </p:blipFill>
        <p:spPr>
          <a:xfrm>
            <a:off x="11904980" y="202883"/>
            <a:ext cx="1201420" cy="971550"/>
          </a:xfrm>
          <a:prstGeom prst="rect">
            <a:avLst/>
          </a:prstGeom>
        </p:spPr>
      </p:pic>
      <p:sp>
        <p:nvSpPr>
          <p:cNvPr id="9" name="文本框 8"/>
          <p:cNvSpPr txBox="1"/>
          <p:nvPr/>
        </p:nvSpPr>
        <p:spPr>
          <a:xfrm>
            <a:off x="2706550" y="726538"/>
            <a:ext cx="4284414" cy="583565"/>
          </a:xfrm>
          <a:prstGeom prst="rect">
            <a:avLst/>
          </a:prstGeom>
          <a:noFill/>
        </p:spPr>
        <p:txBody>
          <a:bodyPr wrap="square" rtlCol="0">
            <a:spAutoFit/>
          </a:bodyPr>
          <a:lstStyle/>
          <a:p>
            <a:r>
              <a:rPr lang="zh-CN" altLang="en-US" sz="3200" b="1" dirty="0">
                <a:solidFill>
                  <a:srgbClr val="002060"/>
                </a:solidFill>
                <a:latin typeface="+mj-ea"/>
                <a:sym typeface="+mn-ea"/>
              </a:rPr>
              <a:t>九、报价单</a:t>
            </a:r>
            <a:endParaRPr lang="zh-CN" altLang="en-US" sz="3200" b="1" dirty="0">
              <a:solidFill>
                <a:srgbClr val="002060"/>
              </a:solidFill>
              <a:latin typeface="+mj-ea"/>
              <a:ea typeface="+mj-ea"/>
              <a:sym typeface="+mn-ea"/>
            </a:endParaRPr>
          </a:p>
        </p:txBody>
      </p:sp>
      <p:grpSp>
        <p:nvGrpSpPr>
          <p:cNvPr id="3" name="组合 2"/>
          <p:cNvGrpSpPr/>
          <p:nvPr/>
        </p:nvGrpSpPr>
        <p:grpSpPr>
          <a:xfrm>
            <a:off x="1517" y="7814792"/>
            <a:ext cx="14231391" cy="1199707"/>
            <a:chOff x="1457" y="10983"/>
            <a:chExt cx="18101" cy="1526"/>
          </a:xfrm>
        </p:grpSpPr>
        <p:pic>
          <p:nvPicPr>
            <p:cNvPr id="11" name="图片 10"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6" name="文本框 5"/>
            <p:cNvSpPr txBox="1"/>
            <p:nvPr/>
          </p:nvSpPr>
          <p:spPr>
            <a:xfrm>
              <a:off x="7204" y="11851"/>
              <a:ext cx="4567" cy="429"/>
            </a:xfrm>
            <a:prstGeom prst="rect">
              <a:avLst/>
            </a:prstGeom>
            <a:noFill/>
          </p:spPr>
          <p:txBody>
            <a:bodyPr wrap="square" rtlCol="0" anchor="t">
              <a:spAutoFit/>
            </a:bodyPr>
            <a:lstStyle/>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7" name="文本框 6"/>
            <p:cNvSpPr txBox="1"/>
            <p:nvPr/>
          </p:nvSpPr>
          <p:spPr>
            <a:xfrm>
              <a:off x="1939" y="11859"/>
              <a:ext cx="6679" cy="468"/>
            </a:xfrm>
            <a:prstGeom prst="rect">
              <a:avLst/>
            </a:prstGeom>
            <a:noFill/>
          </p:spPr>
          <p:txBody>
            <a:bodyPr wrap="square" rtlCol="0">
              <a:spAutoFit/>
            </a:bodyPr>
            <a:lstStyle/>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8" name="组合 15"/>
          <p:cNvGrpSpPr/>
          <p:nvPr/>
        </p:nvGrpSpPr>
        <p:grpSpPr>
          <a:xfrm>
            <a:off x="-17639" y="360772"/>
            <a:ext cx="2407959" cy="1372892"/>
            <a:chOff x="-29" y="170"/>
            <a:chExt cx="3792" cy="2162"/>
          </a:xfrm>
        </p:grpSpPr>
        <p:sp>
          <p:nvSpPr>
            <p:cNvPr id="12" name="任意多边形 11"/>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4"/>
          <p:cNvGrpSpPr/>
          <p:nvPr/>
        </p:nvGrpSpPr>
        <p:grpSpPr>
          <a:xfrm>
            <a:off x="-11183" y="7814792"/>
            <a:ext cx="14231391" cy="1199707"/>
            <a:chOff x="1457" y="10983"/>
            <a:chExt cx="18101" cy="1526"/>
          </a:xfrm>
        </p:grpSpPr>
        <p:pic>
          <p:nvPicPr>
            <p:cNvPr id="17" name="图片 16"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18" name="文本框 17"/>
            <p:cNvSpPr txBox="1"/>
            <p:nvPr/>
          </p:nvSpPr>
          <p:spPr>
            <a:xfrm>
              <a:off x="7204" y="11851"/>
              <a:ext cx="4567" cy="429"/>
            </a:xfrm>
            <a:prstGeom prst="rect">
              <a:avLst/>
            </a:prstGeom>
            <a:noFill/>
          </p:spPr>
          <p:txBody>
            <a:bodyPr wrap="square" rtlCol="0" anchor="t">
              <a:spAutoFit/>
            </a:bodyPr>
            <a:lstStyle/>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19" name="文本框 18"/>
            <p:cNvSpPr txBox="1"/>
            <p:nvPr/>
          </p:nvSpPr>
          <p:spPr>
            <a:xfrm>
              <a:off x="1939" y="11859"/>
              <a:ext cx="6679" cy="468"/>
            </a:xfrm>
            <a:prstGeom prst="rect">
              <a:avLst/>
            </a:prstGeom>
            <a:noFill/>
          </p:spPr>
          <p:txBody>
            <a:bodyPr wrap="square" rtlCol="0">
              <a:spAutoFit/>
            </a:bodyPr>
            <a:lstStyle/>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cxnSp>
        <p:nvCxnSpPr>
          <p:cNvPr id="4" name="直接连接符 3"/>
          <p:cNvCxnSpPr/>
          <p:nvPr/>
        </p:nvCxnSpPr>
        <p:spPr>
          <a:xfrm flipV="1">
            <a:off x="635" y="1353503"/>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grpSp>
        <p:nvGrpSpPr>
          <p:cNvPr id="15" name="组合 19"/>
          <p:cNvGrpSpPr/>
          <p:nvPr/>
        </p:nvGrpSpPr>
        <p:grpSpPr>
          <a:xfrm>
            <a:off x="5715" y="360998"/>
            <a:ext cx="2407920" cy="1372870"/>
            <a:chOff x="-29" y="170"/>
            <a:chExt cx="3792" cy="2162"/>
          </a:xfrm>
        </p:grpSpPr>
        <p:sp>
          <p:nvSpPr>
            <p:cNvPr id="21" name="任意多边形 20"/>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descr="公司LOGI"/>
          <p:cNvPicPr>
            <a:picLocks noChangeAspect="1"/>
          </p:cNvPicPr>
          <p:nvPr/>
        </p:nvPicPr>
        <p:blipFill>
          <a:blip r:embed="rId3"/>
          <a:stretch>
            <a:fillRect/>
          </a:stretch>
        </p:blipFill>
        <p:spPr>
          <a:xfrm>
            <a:off x="12176125" y="281623"/>
            <a:ext cx="1201420" cy="971550"/>
          </a:xfrm>
          <a:prstGeom prst="rect">
            <a:avLst/>
          </a:prstGeom>
        </p:spPr>
      </p:pic>
      <p:graphicFrame>
        <p:nvGraphicFramePr>
          <p:cNvPr id="16" name="表格 15"/>
          <p:cNvGraphicFramePr/>
          <p:nvPr>
            <p:custDataLst>
              <p:tags r:id="rId4"/>
            </p:custDataLst>
          </p:nvPr>
        </p:nvGraphicFramePr>
        <p:xfrm>
          <a:off x="1466215" y="1544320"/>
          <a:ext cx="11075670" cy="5245100"/>
        </p:xfrm>
        <a:graphic>
          <a:graphicData uri="http://schemas.openxmlformats.org/drawingml/2006/table">
            <a:tbl>
              <a:tblPr firstRow="1" bandRow="1">
                <a:tableStyleId>{5C22544A-7EE6-4342-B048-85BDC9FD1C3A}</a:tableStyleId>
              </a:tblPr>
              <a:tblGrid>
                <a:gridCol w="2299970"/>
                <a:gridCol w="2130425"/>
                <a:gridCol w="2214880"/>
                <a:gridCol w="2215515"/>
                <a:gridCol w="2214880"/>
              </a:tblGrid>
              <a:tr h="600075">
                <a:tc gridSpan="5">
                  <a:txBody>
                    <a:bodyPr/>
                    <a:lstStyle/>
                    <a:p>
                      <a:pPr algn="ctr">
                        <a:buNone/>
                      </a:pPr>
                      <a:r>
                        <a:rPr lang="zh-CN" altLang="en-US"/>
                        <a:t>报价单</a:t>
                      </a:r>
                      <a:endParaRPr lang="zh-CN" altLang="en-US"/>
                    </a:p>
                  </a:txBody>
                  <a:tcPr/>
                </a:tc>
                <a:tc hMerge="1">
                  <a:tcPr/>
                </a:tc>
                <a:tc hMerge="1">
                  <a:tcPr/>
                </a:tc>
                <a:tc hMerge="1">
                  <a:tcPr/>
                </a:tc>
                <a:tc hMerge="1">
                  <a:tcPr/>
                </a:tc>
              </a:tr>
              <a:tr h="507365">
                <a:tc>
                  <a:txBody>
                    <a:bodyPr/>
                    <a:lstStyle/>
                    <a:p>
                      <a:pPr algn="ctr"/>
                      <a:r>
                        <a:rPr lang="zh-CN" altLang="en-US" sz="1600" b="0" dirty="0">
                          <a:solidFill>
                            <a:schemeClr val="tx1"/>
                          </a:solidFill>
                          <a:latin typeface="新宋体" panose="02010609030101010101" charset="-122"/>
                          <a:ea typeface="新宋体" panose="02010609030101010101" charset="-122"/>
                        </a:rPr>
                        <a:t>报价日期</a:t>
                      </a:r>
                      <a:endParaRPr lang="zh-CN" altLang="en-US" sz="1600" b="0" dirty="0">
                        <a:solidFill>
                          <a:schemeClr val="tx1"/>
                        </a:solidFill>
                        <a:latin typeface="新宋体" panose="02010609030101010101" charset="-122"/>
                        <a:ea typeface="新宋体" panose="02010609030101010101" charset="-122"/>
                      </a:endParaRPr>
                    </a:p>
                  </a:txBody>
                  <a:tcPr marL="91422" marR="91422" marT="45688" marB="45688"/>
                </a:tc>
                <a:tc>
                  <a:txBody>
                    <a:bodyPr/>
                    <a:lstStyle/>
                    <a:p>
                      <a:pPr algn="ctr"/>
                      <a:endParaRPr lang="en-US" sz="1600" b="0" dirty="0">
                        <a:solidFill>
                          <a:schemeClr val="tx1"/>
                        </a:solidFill>
                        <a:latin typeface="新宋体" panose="02010609030101010101" charset="-122"/>
                        <a:ea typeface="新宋体" panose="02010609030101010101" charset="-122"/>
                      </a:endParaRPr>
                    </a:p>
                  </a:txBody>
                  <a:tcPr marL="91422" marR="91422" marT="45688" marB="45688"/>
                </a:tc>
                <a:tc gridSpan="2">
                  <a:txBody>
                    <a:bodyPr/>
                    <a:lstStyle/>
                    <a:p>
                      <a:pPr algn="ctr"/>
                      <a:r>
                        <a:rPr lang="zh-CN" altLang="en-US" sz="1600" b="0" dirty="0">
                          <a:solidFill>
                            <a:schemeClr val="tx1"/>
                          </a:solidFill>
                          <a:latin typeface="新宋体" panose="02010609030101010101" charset="-122"/>
                          <a:ea typeface="新宋体" panose="02010609030101010101" charset="-122"/>
                        </a:rPr>
                        <a:t>报价编号</a:t>
                      </a:r>
                      <a:endParaRPr lang="zh-CN" altLang="en-US" sz="1600" b="0" dirty="0">
                        <a:solidFill>
                          <a:schemeClr val="tx1"/>
                        </a:solidFill>
                        <a:latin typeface="新宋体" panose="02010609030101010101" charset="-122"/>
                        <a:ea typeface="新宋体" panose="02010609030101010101" charset="-122"/>
                      </a:endParaRPr>
                    </a:p>
                  </a:txBody>
                  <a:tcPr marL="91422" marR="91422" marT="45688" marB="45688"/>
                </a:tc>
                <a:tc hMerge="1">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600" b="0" dirty="0">
                        <a:solidFill>
                          <a:schemeClr val="tx1"/>
                        </a:solidFill>
                        <a:latin typeface="宋体" panose="02010600030101010101" pitchFamily="2" charset="-122"/>
                        <a:ea typeface="宋体" panose="02010600030101010101" pitchFamily="2" charset="-122"/>
                      </a:endParaRPr>
                    </a:p>
                  </a:txBody>
                  <a:tcPr marL="91422" marR="91422" marT="45688" marB="45688"/>
                </a:tc>
              </a:tr>
              <a:tr h="506730">
                <a:tc>
                  <a:txBody>
                    <a:bodyPr/>
                    <a:lstStyle/>
                    <a:p>
                      <a:pPr algn="ctr"/>
                      <a:r>
                        <a:rPr lang="zh-CN" altLang="en-US" sz="1600" b="0" dirty="0">
                          <a:solidFill>
                            <a:schemeClr val="tx1"/>
                          </a:solidFill>
                          <a:latin typeface="新宋体" panose="02010609030101010101" charset="-122"/>
                          <a:ea typeface="新宋体" panose="02010609030101010101" charset="-122"/>
                        </a:rPr>
                        <a:t>客户名称</a:t>
                      </a:r>
                      <a:endParaRPr lang="zh-CN" altLang="en-US" sz="1600" b="0" dirty="0">
                        <a:solidFill>
                          <a:schemeClr val="tx1"/>
                        </a:solidFill>
                        <a:latin typeface="新宋体" panose="02010609030101010101" charset="-122"/>
                        <a:ea typeface="新宋体" panose="02010609030101010101" charset="-122"/>
                      </a:endParaRPr>
                    </a:p>
                  </a:txBody>
                  <a:tcPr marL="91422" marR="91422" marT="45688" marB="45688"/>
                </a:tc>
                <a:tc gridSpan="4">
                  <a:txBody>
                    <a:bodyPr/>
                    <a:lstStyle/>
                    <a:p>
                      <a:pPr algn="ctr"/>
                      <a:endParaRPr lang="zh-CN" altLang="en-US" sz="1600" b="0" dirty="0">
                        <a:solidFill>
                          <a:schemeClr val="tx1"/>
                        </a:solidFill>
                        <a:latin typeface="新宋体" panose="02010609030101010101" charset="-122"/>
                        <a:ea typeface="新宋体" panose="02010609030101010101" charset="-122"/>
                      </a:endParaRPr>
                    </a:p>
                  </a:txBody>
                  <a:tcPr marL="91422" marR="91422" marT="45688" marB="45688"/>
                </a:tc>
                <a:tc hMerge="1">
                  <a:tcPr/>
                </a:tc>
                <a:tc hMerge="1">
                  <a:tcPr/>
                </a:tc>
                <a:tc hMerge="1">
                  <a:tcPr/>
                </a:tc>
              </a:tr>
              <a:tr h="507365">
                <a:tc>
                  <a:txBody>
                    <a:bodyPr/>
                    <a:lstStyle/>
                    <a:p>
                      <a:pPr algn="ctr"/>
                      <a:r>
                        <a:rPr lang="zh-CN" altLang="en-US" sz="1600" b="0" dirty="0">
                          <a:solidFill>
                            <a:schemeClr val="tx1"/>
                          </a:solidFill>
                          <a:latin typeface="新宋体" panose="02010609030101010101" charset="-122"/>
                          <a:ea typeface="新宋体" panose="02010609030101010101" charset="-122"/>
                        </a:rPr>
                        <a:t>序号</a:t>
                      </a:r>
                      <a:endParaRPr lang="zh-CN" altLang="en-US" sz="1600" b="0" dirty="0">
                        <a:solidFill>
                          <a:schemeClr val="tx1"/>
                        </a:solidFill>
                        <a:latin typeface="新宋体" panose="02010609030101010101" charset="-122"/>
                        <a:ea typeface="新宋体" panose="02010609030101010101" charset="-122"/>
                      </a:endParaRPr>
                    </a:p>
                  </a:txBody>
                  <a:tcPr marL="91422" marR="91422" marT="45688" marB="45688"/>
                </a:tc>
                <a:tc>
                  <a:txBody>
                    <a:bodyPr/>
                    <a:lstStyle/>
                    <a:p>
                      <a:pPr algn="ctr"/>
                      <a:r>
                        <a:rPr lang="zh-CN" altLang="en-US" sz="1600" b="0" dirty="0">
                          <a:solidFill>
                            <a:schemeClr val="tx1"/>
                          </a:solidFill>
                          <a:latin typeface="新宋体" panose="02010609030101010101" charset="-122"/>
                          <a:ea typeface="新宋体" panose="02010609030101010101" charset="-122"/>
                        </a:rPr>
                        <a:t>产品名称</a:t>
                      </a:r>
                      <a:endParaRPr lang="zh-CN" altLang="en-US" sz="1600" b="0" dirty="0">
                        <a:solidFill>
                          <a:schemeClr val="tx1"/>
                        </a:solidFill>
                        <a:latin typeface="新宋体" panose="02010609030101010101" charset="-122"/>
                        <a:ea typeface="新宋体" panose="02010609030101010101" charset="-122"/>
                      </a:endParaRPr>
                    </a:p>
                  </a:txBody>
                  <a:tcPr marL="91422" marR="91422" marT="45688" marB="45688"/>
                </a:tc>
                <a:tc>
                  <a:txBody>
                    <a:bodyPr/>
                    <a:lstStyle/>
                    <a:p>
                      <a:pPr algn="ctr"/>
                      <a:r>
                        <a:rPr lang="zh-CN" altLang="en-US" sz="1600" b="0" dirty="0">
                          <a:solidFill>
                            <a:schemeClr val="tx1"/>
                          </a:solidFill>
                          <a:latin typeface="新宋体" panose="02010609030101010101" charset="-122"/>
                          <a:ea typeface="新宋体" panose="02010609030101010101" charset="-122"/>
                        </a:rPr>
                        <a:t>单价</a:t>
                      </a:r>
                      <a:endParaRPr lang="zh-CN" altLang="en-US" sz="1600" b="0" dirty="0">
                        <a:solidFill>
                          <a:schemeClr val="tx1"/>
                        </a:solidFill>
                        <a:latin typeface="新宋体" panose="02010609030101010101" charset="-122"/>
                        <a:ea typeface="新宋体" panose="02010609030101010101" charset="-122"/>
                      </a:endParaRPr>
                    </a:p>
                  </a:txBody>
                  <a:tcPr marL="91422" marR="91422" marT="45688" marB="45688"/>
                </a:tc>
                <a:tc>
                  <a:txBody>
                    <a:bodyPr/>
                    <a:lstStyle/>
                    <a:p>
                      <a:pPr algn="ctr"/>
                      <a:r>
                        <a:rPr lang="zh-CN" altLang="en-US" sz="1600" b="0" dirty="0">
                          <a:solidFill>
                            <a:schemeClr val="tx1"/>
                          </a:solidFill>
                          <a:latin typeface="新宋体" panose="02010609030101010101" charset="-122"/>
                          <a:ea typeface="新宋体" panose="02010609030101010101" charset="-122"/>
                        </a:rPr>
                        <a:t>数量</a:t>
                      </a:r>
                      <a:endParaRPr lang="zh-CN" altLang="en-US" sz="1600" b="0" dirty="0">
                        <a:solidFill>
                          <a:schemeClr val="tx1"/>
                        </a:solidFill>
                        <a:latin typeface="新宋体" panose="02010609030101010101" charset="-122"/>
                        <a:ea typeface="新宋体" panose="02010609030101010101" charset="-122"/>
                      </a:endParaRPr>
                    </a:p>
                  </a:txBody>
                  <a:tcPr marL="91422" marR="91422" marT="45688" marB="45688"/>
                </a:tc>
                <a:tc>
                  <a:txBody>
                    <a:bodyPr/>
                    <a:lstStyle/>
                    <a:p>
                      <a:pPr algn="ctr"/>
                      <a:r>
                        <a:rPr lang="zh-CN" altLang="en-US" sz="1600" b="0" dirty="0">
                          <a:solidFill>
                            <a:schemeClr val="tx1"/>
                          </a:solidFill>
                          <a:latin typeface="宋体" panose="02010600030101010101" pitchFamily="2" charset="-122"/>
                          <a:ea typeface="宋体" panose="02010600030101010101" pitchFamily="2" charset="-122"/>
                        </a:rPr>
                        <a:t>总价</a:t>
                      </a:r>
                      <a:endParaRPr lang="zh-CN" altLang="en-US" sz="1600" b="0" dirty="0">
                        <a:solidFill>
                          <a:schemeClr val="tx1"/>
                        </a:solidFill>
                        <a:latin typeface="宋体" panose="02010600030101010101" pitchFamily="2" charset="-122"/>
                        <a:ea typeface="宋体" panose="02010600030101010101" pitchFamily="2" charset="-122"/>
                      </a:endParaRPr>
                    </a:p>
                  </a:txBody>
                  <a:tcPr marL="91422" marR="91422" marT="45688" marB="45688"/>
                </a:tc>
              </a:tr>
              <a:tr h="507365">
                <a:tc>
                  <a:txBody>
                    <a:bodyPr/>
                    <a:lstStyle/>
                    <a:p>
                      <a:pPr algn="ctr"/>
                      <a:endParaRPr lang="zh-CN" altLang="en-US" sz="1600" b="1" dirty="0">
                        <a:solidFill>
                          <a:schemeClr val="tx1"/>
                        </a:solidFill>
                        <a:latin typeface="新宋体" panose="02010609030101010101" charset="-122"/>
                        <a:ea typeface="新宋体" panose="02010609030101010101" charset="-122"/>
                      </a:endParaRPr>
                    </a:p>
                  </a:txBody>
                  <a:tcPr marL="91422" marR="91422" marT="45688" marB="45688"/>
                </a:tc>
                <a:tc>
                  <a:txBody>
                    <a:bodyPr/>
                    <a:lstStyle/>
                    <a:p>
                      <a:pPr algn="ctr"/>
                      <a:endParaRPr lang="zh-CN" altLang="en-US" sz="1600" b="1" dirty="0">
                        <a:solidFill>
                          <a:schemeClr val="tx1"/>
                        </a:solidFill>
                        <a:latin typeface="新宋体" panose="02010609030101010101" charset="-122"/>
                        <a:ea typeface="新宋体" panose="02010609030101010101" charset="-122"/>
                      </a:endParaRPr>
                    </a:p>
                  </a:txBody>
                  <a:tcPr marL="91422" marR="91422" marT="45688" marB="45688"/>
                </a:tc>
                <a:tc>
                  <a:txBody>
                    <a:bodyPr/>
                    <a:lstStyle/>
                    <a:p>
                      <a:endParaRPr lang="zh-CN" altLang="en-US" sz="1600">
                        <a:latin typeface="新宋体" panose="02010609030101010101" charset="-122"/>
                        <a:ea typeface="新宋体" panose="02010609030101010101" charset="-122"/>
                      </a:endParaRPr>
                    </a:p>
                  </a:txBody>
                  <a:tcPr marL="91422" marR="91422" marT="45688" marB="45688"/>
                </a:tc>
                <a:tc>
                  <a:txBody>
                    <a:bodyPr/>
                    <a:lstStyle/>
                    <a:p>
                      <a:pPr algn="ctr"/>
                      <a:endParaRPr lang="zh-CN" altLang="en-US" sz="1600" b="1" dirty="0">
                        <a:solidFill>
                          <a:schemeClr val="tx1"/>
                        </a:solidFill>
                        <a:latin typeface="新宋体" panose="02010609030101010101" charset="-122"/>
                        <a:ea typeface="新宋体" panose="02010609030101010101" charset="-122"/>
                      </a:endParaRPr>
                    </a:p>
                  </a:txBody>
                  <a:tcPr marL="91422" marR="91422" marT="45688" marB="45688"/>
                </a:tc>
                <a:tc>
                  <a:txBody>
                    <a:bodyPr/>
                    <a:lstStyle/>
                    <a:p>
                      <a:pPr algn="ctr"/>
                      <a:endParaRPr lang="zh-CN" altLang="en-US" sz="1600" b="0" dirty="0">
                        <a:solidFill>
                          <a:schemeClr val="tx1"/>
                        </a:solidFill>
                        <a:latin typeface="宋体" panose="02010600030101010101" pitchFamily="2" charset="-122"/>
                        <a:ea typeface="宋体" panose="02010600030101010101" pitchFamily="2" charset="-122"/>
                      </a:endParaRPr>
                    </a:p>
                  </a:txBody>
                  <a:tcPr marL="91422" marR="91422" marT="45688" marB="45688"/>
                </a:tc>
              </a:tr>
              <a:tr h="506730">
                <a:tc>
                  <a:txBody>
                    <a:bodyPr/>
                    <a:lstStyle/>
                    <a:p>
                      <a:pPr algn="ctr"/>
                      <a:r>
                        <a:rPr lang="zh-CN" altLang="en-US" sz="1600" b="0" dirty="0">
                          <a:solidFill>
                            <a:schemeClr val="tx1"/>
                          </a:solidFill>
                          <a:latin typeface="新宋体" panose="02010609030101010101" charset="-122"/>
                          <a:ea typeface="新宋体" panose="02010609030101010101" charset="-122"/>
                        </a:rPr>
                        <a:t>总计金额（人民币）：</a:t>
                      </a:r>
                      <a:endParaRPr lang="zh-CN" altLang="en-US" sz="1600" b="0" dirty="0">
                        <a:solidFill>
                          <a:schemeClr val="tx1"/>
                        </a:solidFill>
                        <a:latin typeface="新宋体" panose="02010609030101010101" charset="-122"/>
                        <a:ea typeface="新宋体" panose="02010609030101010101" charset="-122"/>
                      </a:endParaRPr>
                    </a:p>
                  </a:txBody>
                  <a:tcPr marL="91422" marR="91422" marT="45688" marB="45688"/>
                </a:tc>
                <a:tc gridSpan="4">
                  <a:txBody>
                    <a:bodyPr/>
                    <a:lstStyle/>
                    <a:p>
                      <a:pPr algn="ctr"/>
                      <a:endParaRPr lang="zh-CN" altLang="en-US" sz="1600" b="0" dirty="0">
                        <a:solidFill>
                          <a:schemeClr val="tx1"/>
                        </a:solidFill>
                        <a:latin typeface="新宋体" panose="02010609030101010101" charset="-122"/>
                        <a:ea typeface="新宋体" panose="02010609030101010101" charset="-122"/>
                      </a:endParaRPr>
                    </a:p>
                  </a:txBody>
                  <a:tcPr marL="91422" marR="91422" marT="45688" marB="45688"/>
                </a:tc>
                <a:tc hMerge="1">
                  <a:tcPr/>
                </a:tc>
                <a:tc hMerge="1">
                  <a:tcPr/>
                </a:tc>
                <a:tc hMerge="1">
                  <a:tcPr/>
                </a:tc>
              </a:tr>
              <a:tr h="507365">
                <a:tc>
                  <a:txBody>
                    <a:bodyPr/>
                    <a:lstStyle/>
                    <a:p>
                      <a:pPr algn="ctr"/>
                      <a:r>
                        <a:rPr lang="zh-CN" altLang="en-US" sz="1600" b="0" dirty="0">
                          <a:solidFill>
                            <a:schemeClr val="tx1"/>
                          </a:solidFill>
                          <a:latin typeface="新宋体" panose="02010609030101010101" charset="-122"/>
                          <a:ea typeface="新宋体" panose="02010609030101010101" charset="-122"/>
                        </a:rPr>
                        <a:t>交货日期</a:t>
                      </a:r>
                      <a:endParaRPr lang="zh-CN" altLang="en-US" sz="1600" b="0" dirty="0">
                        <a:solidFill>
                          <a:schemeClr val="tx1"/>
                        </a:solidFill>
                        <a:latin typeface="新宋体" panose="02010609030101010101" charset="-122"/>
                        <a:ea typeface="新宋体" panose="02010609030101010101" charset="-122"/>
                      </a:endParaRPr>
                    </a:p>
                  </a:txBody>
                  <a:tcPr marL="91422" marR="91422" marT="45688" marB="45688"/>
                </a:tc>
                <a:tc gridSpan="4">
                  <a:txBody>
                    <a:bodyPr/>
                    <a:lstStyle/>
                    <a:p>
                      <a:pPr algn="l"/>
                      <a:r>
                        <a:rPr lang="zh-CN" altLang="en-US" sz="1600" b="0" dirty="0">
                          <a:solidFill>
                            <a:schemeClr val="tx1"/>
                          </a:solidFill>
                          <a:latin typeface="新宋体" panose="02010609030101010101" charset="-122"/>
                          <a:ea typeface="新宋体" panose="02010609030101010101" charset="-122"/>
                        </a:rPr>
                        <a:t>款到发货</a:t>
                      </a:r>
                      <a:endParaRPr lang="zh-CN" altLang="en-US" sz="1600" b="0" dirty="0">
                        <a:solidFill>
                          <a:schemeClr val="tx1"/>
                        </a:solidFill>
                        <a:latin typeface="新宋体" panose="02010609030101010101" charset="-122"/>
                        <a:ea typeface="新宋体" panose="02010609030101010101" charset="-122"/>
                      </a:endParaRPr>
                    </a:p>
                  </a:txBody>
                  <a:tcPr marL="91422" marR="91422" marT="45688" marB="45688"/>
                </a:tc>
                <a:tc hMerge="1">
                  <a:tcPr/>
                </a:tc>
                <a:tc hMerge="1">
                  <a:tcPr/>
                </a:tc>
                <a:tc hMerge="1">
                  <a:tcPr/>
                </a:tc>
              </a:tr>
              <a:tr h="506730">
                <a:tc>
                  <a:txBody>
                    <a:bodyPr/>
                    <a:lstStyle/>
                    <a:p>
                      <a:pPr algn="ctr"/>
                      <a:r>
                        <a:rPr lang="zh-CN" altLang="en-US" sz="1600" b="0" dirty="0">
                          <a:solidFill>
                            <a:schemeClr val="tx1"/>
                          </a:solidFill>
                          <a:latin typeface="新宋体" panose="02010609030101010101" charset="-122"/>
                          <a:ea typeface="新宋体" panose="02010609030101010101" charset="-122"/>
                        </a:rPr>
                        <a:t>付款方式</a:t>
                      </a:r>
                      <a:endParaRPr lang="zh-CN" altLang="en-US" sz="1600" b="0" dirty="0">
                        <a:solidFill>
                          <a:schemeClr val="tx1"/>
                        </a:solidFill>
                        <a:latin typeface="新宋体" panose="02010609030101010101" charset="-122"/>
                        <a:ea typeface="新宋体" panose="02010609030101010101" charset="-122"/>
                      </a:endParaRPr>
                    </a:p>
                  </a:txBody>
                  <a:tcPr marL="91422" marR="91422" marT="45688" marB="45688"/>
                </a:tc>
                <a:tc gridSpan="4">
                  <a:txBody>
                    <a:bodyPr/>
                    <a:lstStyle/>
                    <a:p>
                      <a:pPr algn="l"/>
                      <a:r>
                        <a:rPr lang="zh-CN" altLang="en-US" sz="1600" b="0" dirty="0">
                          <a:solidFill>
                            <a:schemeClr val="tx1"/>
                          </a:solidFill>
                          <a:latin typeface="新宋体" panose="02010609030101010101" charset="-122"/>
                          <a:ea typeface="新宋体" panose="02010609030101010101" charset="-122"/>
                        </a:rPr>
                        <a:t>款到发货</a:t>
                      </a:r>
                      <a:endParaRPr lang="zh-CN" altLang="en-US" sz="1600" b="0" dirty="0">
                        <a:solidFill>
                          <a:schemeClr val="tx1"/>
                        </a:solidFill>
                        <a:latin typeface="新宋体" panose="02010609030101010101" charset="-122"/>
                        <a:ea typeface="新宋体" panose="02010609030101010101" charset="-122"/>
                      </a:endParaRPr>
                    </a:p>
                  </a:txBody>
                  <a:tcPr marL="91422" marR="91422" marT="45688" marB="45688"/>
                </a:tc>
                <a:tc hMerge="1">
                  <a:tcPr/>
                </a:tc>
                <a:tc hMerge="1">
                  <a:tcPr/>
                </a:tc>
                <a:tc hMerge="1">
                  <a:tcPr/>
                </a:tc>
              </a:tr>
              <a:tr h="1095375">
                <a:tc>
                  <a:txBody>
                    <a:bodyPr/>
                    <a:lstStyle/>
                    <a:p>
                      <a:pPr algn="ctr"/>
                      <a:r>
                        <a:rPr lang="zh-CN" altLang="en-US" sz="1600" b="0" dirty="0">
                          <a:solidFill>
                            <a:schemeClr val="tx1"/>
                          </a:solidFill>
                          <a:latin typeface="新宋体" panose="02010609030101010101" charset="-122"/>
                          <a:ea typeface="新宋体" panose="02010609030101010101" charset="-122"/>
                        </a:rPr>
                        <a:t>说明</a:t>
                      </a:r>
                      <a:endParaRPr lang="zh-CN" altLang="en-US" sz="1600" b="0" dirty="0">
                        <a:solidFill>
                          <a:schemeClr val="tx1"/>
                        </a:solidFill>
                        <a:latin typeface="新宋体" panose="02010609030101010101" charset="-122"/>
                        <a:ea typeface="新宋体" panose="02010609030101010101" charset="-122"/>
                      </a:endParaRPr>
                    </a:p>
                  </a:txBody>
                  <a:tcPr marL="91422" marR="91422" marT="45688" marB="45688"/>
                </a:tc>
                <a:tc gridSpan="4">
                  <a:txBody>
                    <a:bodyPr/>
                    <a:lstStyle/>
                    <a:p>
                      <a:pPr algn="l"/>
                      <a:r>
                        <a:rPr lang="en-US" altLang="zh-CN" sz="1600" b="0" dirty="0">
                          <a:solidFill>
                            <a:schemeClr val="tx1"/>
                          </a:solidFill>
                          <a:latin typeface="新宋体" panose="02010609030101010101" charset="-122"/>
                          <a:ea typeface="新宋体" panose="02010609030101010101" charset="-122"/>
                          <a:cs typeface="新宋体" panose="02010609030101010101" charset="-122"/>
                        </a:rPr>
                        <a:t>1</a:t>
                      </a:r>
                      <a:r>
                        <a:rPr lang="zh-CN" altLang="en-US" sz="1600" b="0" dirty="0">
                          <a:solidFill>
                            <a:schemeClr val="tx1"/>
                          </a:solidFill>
                          <a:latin typeface="新宋体" panose="02010609030101010101" charset="-122"/>
                          <a:ea typeface="新宋体" panose="02010609030101010101" charset="-122"/>
                          <a:cs typeface="新宋体" panose="02010609030101010101" charset="-122"/>
                        </a:rPr>
                        <a:t>、以上报价含</a:t>
                      </a:r>
                      <a:r>
                        <a:rPr lang="en-US" altLang="zh-CN" sz="1600" b="0" dirty="0">
                          <a:solidFill>
                            <a:schemeClr val="tx1"/>
                          </a:solidFill>
                          <a:latin typeface="新宋体" panose="02010609030101010101" charset="-122"/>
                          <a:ea typeface="新宋体" panose="02010609030101010101" charset="-122"/>
                          <a:cs typeface="新宋体" panose="02010609030101010101" charset="-122"/>
                        </a:rPr>
                        <a:t>13%</a:t>
                      </a:r>
                      <a:r>
                        <a:rPr lang="zh-CN" altLang="en-US" sz="1600" b="0" dirty="0">
                          <a:solidFill>
                            <a:schemeClr val="tx1"/>
                          </a:solidFill>
                          <a:latin typeface="新宋体" panose="02010609030101010101" charset="-122"/>
                          <a:ea typeface="新宋体" panose="02010609030101010101" charset="-122"/>
                          <a:cs typeface="新宋体" panose="02010609030101010101" charset="-122"/>
                        </a:rPr>
                        <a:t>增值税；</a:t>
                      </a:r>
                      <a:endParaRPr lang="en-US" altLang="zh-CN" sz="1600" b="0" dirty="0">
                        <a:solidFill>
                          <a:schemeClr val="tx1"/>
                        </a:solidFill>
                        <a:latin typeface="新宋体" panose="02010609030101010101" charset="-122"/>
                        <a:ea typeface="新宋体" panose="02010609030101010101" charset="-122"/>
                        <a:cs typeface="新宋体" panose="02010609030101010101" charset="-122"/>
                      </a:endParaRPr>
                    </a:p>
                    <a:p>
                      <a:pPr algn="l"/>
                      <a:r>
                        <a:rPr lang="en-US" altLang="zh-CN" sz="1600" b="0" dirty="0">
                          <a:solidFill>
                            <a:schemeClr val="tx1"/>
                          </a:solidFill>
                          <a:latin typeface="新宋体" panose="02010609030101010101" charset="-122"/>
                          <a:ea typeface="新宋体" panose="02010609030101010101" charset="-122"/>
                          <a:cs typeface="新宋体" panose="02010609030101010101" charset="-122"/>
                        </a:rPr>
                        <a:t>2</a:t>
                      </a:r>
                      <a:r>
                        <a:rPr lang="zh-CN" altLang="en-US" sz="1600" b="0" dirty="0">
                          <a:solidFill>
                            <a:schemeClr val="tx1"/>
                          </a:solidFill>
                          <a:latin typeface="新宋体" panose="02010609030101010101" charset="-122"/>
                          <a:ea typeface="新宋体" panose="02010609030101010101" charset="-122"/>
                          <a:cs typeface="新宋体" panose="02010609030101010101" charset="-122"/>
                        </a:rPr>
                        <a:t>、卖方送货至买方工工厂并安装调试；</a:t>
                      </a:r>
                      <a:endParaRPr lang="en-US" altLang="zh-CN" sz="1600" b="0" dirty="0">
                        <a:solidFill>
                          <a:schemeClr val="tx1"/>
                        </a:solidFill>
                        <a:latin typeface="新宋体" panose="02010609030101010101" charset="-122"/>
                        <a:ea typeface="新宋体" panose="02010609030101010101" charset="-122"/>
                        <a:cs typeface="新宋体" panose="02010609030101010101" charset="-122"/>
                      </a:endParaRPr>
                    </a:p>
                    <a:p>
                      <a:pPr algn="l"/>
                      <a:r>
                        <a:rPr lang="en-US" altLang="zh-CN" sz="1600" b="0" dirty="0">
                          <a:solidFill>
                            <a:schemeClr val="tx1"/>
                          </a:solidFill>
                          <a:latin typeface="新宋体" panose="02010609030101010101" charset="-122"/>
                          <a:ea typeface="新宋体" panose="02010609030101010101" charset="-122"/>
                          <a:cs typeface="新宋体" panose="02010609030101010101" charset="-122"/>
                        </a:rPr>
                        <a:t>3</a:t>
                      </a:r>
                      <a:r>
                        <a:rPr lang="zh-CN" altLang="en-US" sz="1600" b="0" dirty="0">
                          <a:solidFill>
                            <a:schemeClr val="tx1"/>
                          </a:solidFill>
                          <a:latin typeface="新宋体" panose="02010609030101010101" charset="-122"/>
                          <a:ea typeface="新宋体" panose="02010609030101010101" charset="-122"/>
                          <a:cs typeface="新宋体" panose="02010609030101010101" charset="-122"/>
                        </a:rPr>
                        <a:t>、正常使用情况下保固期为壹年；</a:t>
                      </a:r>
                      <a:endParaRPr lang="zh-CN" altLang="en-US" sz="1600" b="0" dirty="0">
                        <a:solidFill>
                          <a:schemeClr val="tx1"/>
                        </a:solidFill>
                        <a:latin typeface="新宋体" panose="02010609030101010101" charset="-122"/>
                        <a:ea typeface="新宋体" panose="02010609030101010101" charset="-122"/>
                        <a:cs typeface="新宋体" panose="02010609030101010101" charset="-122"/>
                      </a:endParaRPr>
                    </a:p>
                  </a:txBody>
                  <a:tcPr marL="91422" marR="91422" marT="45688" marB="45688"/>
                </a:tc>
                <a:tc hMerge="1">
                  <a:tcPr/>
                </a:tc>
                <a:tc hMerge="1">
                  <a:tcPr/>
                </a:tc>
                <a:tc hMerge="1">
                  <a:tcPr/>
                </a:tc>
              </a:tr>
            </a:tbl>
          </a:graphicData>
        </a:graphic>
      </p:graphicFrame>
      <p:sp>
        <p:nvSpPr>
          <p:cNvPr id="18478" name="文本框 5"/>
          <p:cNvSpPr txBox="1"/>
          <p:nvPr/>
        </p:nvSpPr>
        <p:spPr>
          <a:xfrm>
            <a:off x="1465898" y="6988493"/>
            <a:ext cx="2195512" cy="368300"/>
          </a:xfrm>
          <a:prstGeom prst="rect">
            <a:avLst/>
          </a:prstGeom>
          <a:noFill/>
          <a:ln w="9525">
            <a:noFill/>
          </a:ln>
        </p:spPr>
        <p:txBody>
          <a:bodyPr anchor="t">
            <a:spAutoFit/>
          </a:bodyPr>
          <a:lstStyle/>
          <a:p>
            <a:pPr eaLnBrk="0" hangingPunct="0">
              <a:buFont typeface="Arial" panose="020B0604020202020204" pitchFamily="34" charset="0"/>
              <a:buNone/>
            </a:pPr>
            <a:r>
              <a:rPr lang="zh-CN" altLang="en-US" dirty="0">
                <a:latin typeface="Arial" panose="020B0604020202020204" pitchFamily="34" charset="0"/>
                <a:ea typeface="宋体" panose="02010600030101010101" pitchFamily="2" charset="-122"/>
              </a:rPr>
              <a:t>客户回签：</a:t>
            </a:r>
            <a:endParaRPr lang="zh-CN" altLang="en-US" u="sng" dirty="0">
              <a:latin typeface="Arial" panose="020B0604020202020204" pitchFamily="34" charset="0"/>
              <a:ea typeface="宋体" panose="02010600030101010101" pitchFamily="2" charset="-122"/>
            </a:endParaRPr>
          </a:p>
        </p:txBody>
      </p:sp>
      <p:sp>
        <p:nvSpPr>
          <p:cNvPr id="18480" name="文本框 6"/>
          <p:cNvSpPr txBox="1"/>
          <p:nvPr/>
        </p:nvSpPr>
        <p:spPr>
          <a:xfrm>
            <a:off x="8110538" y="6988493"/>
            <a:ext cx="2016125" cy="368300"/>
          </a:xfrm>
          <a:prstGeom prst="rect">
            <a:avLst/>
          </a:prstGeom>
          <a:noFill/>
          <a:ln w="9525">
            <a:noFill/>
          </a:ln>
        </p:spPr>
        <p:txBody>
          <a:bodyPr anchor="t">
            <a:spAutoFit/>
          </a:bodyPr>
          <a:lstStyle/>
          <a:p>
            <a:pPr eaLnBrk="0" hangingPunct="0">
              <a:buFont typeface="Arial" panose="020B0604020202020204" pitchFamily="34" charset="0"/>
              <a:buNone/>
            </a:pPr>
            <a:r>
              <a:rPr lang="zh-CN" altLang="en-US" dirty="0">
                <a:latin typeface="Arial" panose="020B0604020202020204" pitchFamily="34" charset="0"/>
                <a:ea typeface="宋体" panose="02010600030101010101" pitchFamily="2" charset="-122"/>
              </a:rPr>
              <a:t>报价：</a:t>
            </a:r>
            <a:endParaRPr lang="zh-CN" altLang="en-US" u="sng" dirty="0">
              <a:latin typeface="Arial" panose="020B0604020202020204" pitchFamily="34" charset="0"/>
              <a:ea typeface="宋体" panose="02010600030101010101" pitchFamily="2" charset="-122"/>
            </a:endParaRPr>
          </a:p>
        </p:txBody>
      </p:sp>
      <p:sp>
        <p:nvSpPr>
          <p:cNvPr id="18479" name="文本框 7"/>
          <p:cNvSpPr txBox="1"/>
          <p:nvPr/>
        </p:nvSpPr>
        <p:spPr>
          <a:xfrm>
            <a:off x="8276273" y="7625081"/>
            <a:ext cx="2735262" cy="368300"/>
          </a:xfrm>
          <a:prstGeom prst="rect">
            <a:avLst/>
          </a:prstGeom>
          <a:noFill/>
          <a:ln w="9525">
            <a:noFill/>
          </a:ln>
        </p:spPr>
        <p:txBody>
          <a:bodyPr anchor="t">
            <a:spAutoFit/>
          </a:bodyPr>
          <a:lstStyle/>
          <a:p>
            <a:pPr eaLnBrk="0" hangingPunct="0">
              <a:buFont typeface="Arial" panose="020B0604020202020204" pitchFamily="34" charset="0"/>
              <a:buNone/>
            </a:pPr>
            <a:r>
              <a:rPr lang="zh-CN" altLang="en-US" dirty="0">
                <a:latin typeface="Arial" panose="020B0604020202020204" pitchFamily="34" charset="0"/>
                <a:ea typeface="宋体" panose="02010600030101010101" pitchFamily="2" charset="-122"/>
              </a:rPr>
              <a:t>电话：</a:t>
            </a:r>
            <a:endParaRPr lang="zh-CN" altLang="en-US" dirty="0">
              <a:latin typeface="Arial" panose="020B0604020202020204" pitchFamily="34" charset="0"/>
              <a:ea typeface="宋体" panose="02010600030101010101" pitchFamily="2" charset="-122"/>
            </a:endParaRPr>
          </a:p>
        </p:txBody>
      </p:sp>
    </p:spTree>
    <p:custDataLst>
      <p:tags r:id="rId5"/>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rchitectural-design-architecture-buildings-830891"/>
          <p:cNvPicPr>
            <a:picLocks noChangeAspect="1"/>
          </p:cNvPicPr>
          <p:nvPr/>
        </p:nvPicPr>
        <p:blipFill>
          <a:blip r:embed="rId1"/>
          <a:stretch>
            <a:fillRect/>
          </a:stretch>
        </p:blipFill>
        <p:spPr>
          <a:xfrm>
            <a:off x="-122555" y="-20955"/>
            <a:ext cx="14170025" cy="9041765"/>
          </a:xfrm>
          <a:prstGeom prst="rect">
            <a:avLst/>
          </a:prstGeom>
        </p:spPr>
      </p:pic>
      <p:sp>
        <p:nvSpPr>
          <p:cNvPr id="6" name="矩形 5"/>
          <p:cNvSpPr/>
          <p:nvPr/>
        </p:nvSpPr>
        <p:spPr>
          <a:xfrm>
            <a:off x="-77470" y="-20955"/>
            <a:ext cx="14093825" cy="9075420"/>
          </a:xfrm>
          <a:prstGeom prst="rect">
            <a:avLst/>
          </a:prstGeom>
          <a:solidFill>
            <a:schemeClr val="bg2">
              <a:lumMod val="25000"/>
              <a:alpha val="3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
        <p:nvSpPr>
          <p:cNvPr id="4" name="文本框 3"/>
          <p:cNvSpPr txBox="1"/>
          <p:nvPr/>
        </p:nvSpPr>
        <p:spPr>
          <a:xfrm>
            <a:off x="1028700" y="605155"/>
            <a:ext cx="8138160" cy="6369685"/>
          </a:xfrm>
          <a:prstGeom prst="rect">
            <a:avLst/>
          </a:prstGeom>
          <a:noFill/>
        </p:spPr>
        <p:txBody>
          <a:bodyPr wrap="square" rtlCol="0">
            <a:spAutoFit/>
            <a:scene3d>
              <a:camera prst="orthographicFront"/>
              <a:lightRig rig="threePt" dir="t"/>
            </a:scene3d>
          </a:bodyPr>
          <a:p>
            <a:r>
              <a:rPr lang="en-US" altLang="zh-CN" sz="11500">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THANK</a:t>
            </a:r>
            <a:endParaRPr lang="en-US" altLang="zh-CN" sz="11500">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endParaRPr>
          </a:p>
          <a:p>
            <a:r>
              <a:rPr lang="en-US" altLang="zh-CN" sz="11500">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YOU</a:t>
            </a:r>
            <a:endParaRPr lang="en-US" altLang="zh-CN" sz="8000">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endParaRPr>
          </a:p>
          <a:p>
            <a:endParaRPr lang="zh-CN" altLang="en-US" sz="8000">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endParaRPr>
          </a:p>
          <a:p>
            <a:r>
              <a:rPr lang="zh-CN" altLang="en-US" sz="8000">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谢谢观看</a:t>
            </a:r>
            <a:endPar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endPar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cxnSp>
        <p:nvCxnSpPr>
          <p:cNvPr id="5" name="直接连接符 4"/>
          <p:cNvCxnSpPr/>
          <p:nvPr/>
        </p:nvCxnSpPr>
        <p:spPr>
          <a:xfrm flipH="1">
            <a:off x="1541145" y="4081780"/>
            <a:ext cx="1282065" cy="18415"/>
          </a:xfrm>
          <a:prstGeom prst="line">
            <a:avLst/>
          </a:prstGeom>
          <a:ln w="57150">
            <a:solidFill>
              <a:schemeClr val="bg1"/>
            </a:solidFill>
          </a:ln>
        </p:spPr>
        <p:style>
          <a:lnRef idx="1">
            <a:schemeClr val="accent5"/>
          </a:lnRef>
          <a:fillRef idx="0">
            <a:schemeClr val="accent5"/>
          </a:fillRef>
          <a:effectRef idx="0">
            <a:schemeClr val="accent5"/>
          </a:effectRef>
          <a:fontRef idx="minor">
            <a:schemeClr val="tx1"/>
          </a:fontRef>
        </p:style>
      </p:cxnSp>
      <p:sp>
        <p:nvSpPr>
          <p:cNvPr id="7" name="文本框 6"/>
          <p:cNvSpPr txBox="1"/>
          <p:nvPr/>
        </p:nvSpPr>
        <p:spPr>
          <a:xfrm>
            <a:off x="9269730" y="8215630"/>
            <a:ext cx="4796790" cy="336550"/>
          </a:xfrm>
          <a:prstGeom prst="rect">
            <a:avLst/>
          </a:prstGeom>
          <a:noFill/>
        </p:spPr>
        <p:txBody>
          <a:bodyPr wrap="square" rtlCol="0">
            <a:spAutoFit/>
          </a:bodyPr>
          <a:p>
            <a:r>
              <a:rPr lang="zh-CN" altLang="en-US" sz="1600">
                <a:solidFill>
                  <a:schemeClr val="bg1"/>
                </a:solidFill>
                <a:latin typeface="黑体" panose="02010609060101010101" charset="-122"/>
                <a:ea typeface="黑体" panose="02010609060101010101" charset="-122"/>
              </a:rPr>
              <a:t>厦门博视源机器视觉技术有限公司</a:t>
            </a:r>
            <a:endParaRPr lang="zh-CN" altLang="en-US" sz="1600">
              <a:solidFill>
                <a:schemeClr val="bg1"/>
              </a:solidFill>
              <a:latin typeface="黑体" panose="02010609060101010101" charset="-122"/>
              <a:ea typeface="黑体" panose="02010609060101010101" charset="-122"/>
            </a:endParaRPr>
          </a:p>
        </p:txBody>
      </p:sp>
      <p:sp>
        <p:nvSpPr>
          <p:cNvPr id="8" name="文本框 7"/>
          <p:cNvSpPr txBox="1"/>
          <p:nvPr/>
        </p:nvSpPr>
        <p:spPr>
          <a:xfrm>
            <a:off x="9363978" y="8607302"/>
            <a:ext cx="5842094" cy="368300"/>
          </a:xfrm>
          <a:prstGeom prst="rect">
            <a:avLst/>
          </a:prstGeom>
          <a:noFill/>
        </p:spPr>
        <p:txBody>
          <a:bodyPr wrap="square" rtlCol="0">
            <a:spAutoFit/>
          </a:bodyPr>
          <a:p>
            <a:r>
              <a:rPr lang="en-US" altLang="zh-CN" sz="1600" kern="1800" spc="1000">
                <a:solidFill>
                  <a:schemeClr val="bg1"/>
                </a:solidFill>
                <a:uFillTx/>
              </a:rPr>
              <a:t>www.xmbsy.ne</a:t>
            </a:r>
            <a:r>
              <a:rPr lang="en-US" altLang="zh-CN" kern="1800" spc="1000">
                <a:solidFill>
                  <a:schemeClr val="bg1"/>
                </a:solidFill>
                <a:uFillTx/>
              </a:rPr>
              <a:t>t</a:t>
            </a:r>
            <a:endParaRPr lang="en-US" altLang="zh-CN" kern="1800" spc="1000">
              <a:solidFill>
                <a:schemeClr val="bg1"/>
              </a:solidFill>
              <a:uFillTx/>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1430" y="1353185"/>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5" name="图片 4" descr="公司LOGI"/>
          <p:cNvPicPr>
            <a:picLocks noChangeAspect="1"/>
          </p:cNvPicPr>
          <p:nvPr/>
        </p:nvPicPr>
        <p:blipFill>
          <a:blip r:embed="rId1"/>
          <a:stretch>
            <a:fillRect/>
          </a:stretch>
        </p:blipFill>
        <p:spPr>
          <a:xfrm>
            <a:off x="11793220" y="538480"/>
            <a:ext cx="1201420" cy="971550"/>
          </a:xfrm>
          <a:prstGeom prst="rect">
            <a:avLst/>
          </a:prstGeom>
        </p:spPr>
      </p:pic>
      <p:sp>
        <p:nvSpPr>
          <p:cNvPr id="9" name="文本框 8"/>
          <p:cNvSpPr txBox="1"/>
          <p:nvPr/>
        </p:nvSpPr>
        <p:spPr>
          <a:xfrm>
            <a:off x="2706550" y="726220"/>
            <a:ext cx="4284414" cy="583565"/>
          </a:xfrm>
          <a:prstGeom prst="rect">
            <a:avLst/>
          </a:prstGeom>
          <a:noFill/>
        </p:spPr>
        <p:txBody>
          <a:bodyPr wrap="square" rtlCol="0">
            <a:spAutoFit/>
          </a:bodyPr>
          <a:p>
            <a:r>
              <a:rPr lang="zh-CN" altLang="en-US" sz="3200" b="1" dirty="0">
                <a:solidFill>
                  <a:srgbClr val="002060"/>
                </a:solidFill>
                <a:latin typeface="+mj-ea"/>
                <a:ea typeface="+mj-ea"/>
                <a:sym typeface="+mn-ea"/>
              </a:rPr>
              <a:t>一、项目概述</a:t>
            </a:r>
            <a:endParaRPr lang="zh-CN" altLang="en-US" sz="3200" b="1" dirty="0">
              <a:solidFill>
                <a:srgbClr val="002060"/>
              </a:solidFill>
              <a:latin typeface="+mj-ea"/>
              <a:ea typeface="+mj-ea"/>
              <a:sym typeface="微软雅黑" panose="020B0503020204020204" charset="-122"/>
            </a:endParaRPr>
          </a:p>
        </p:txBody>
      </p:sp>
      <p:grpSp>
        <p:nvGrpSpPr>
          <p:cNvPr id="3" name="组合 2"/>
          <p:cNvGrpSpPr/>
          <p:nvPr/>
        </p:nvGrpSpPr>
        <p:grpSpPr>
          <a:xfrm>
            <a:off x="1517" y="7814474"/>
            <a:ext cx="14231391" cy="1199707"/>
            <a:chOff x="1457" y="10983"/>
            <a:chExt cx="18101" cy="1526"/>
          </a:xfrm>
        </p:grpSpPr>
        <p:pic>
          <p:nvPicPr>
            <p:cNvPr id="11" name="图片 10"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6" name="文本框 5"/>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7" name="文本框 6"/>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16" name="组合 15"/>
          <p:cNvGrpSpPr/>
          <p:nvPr/>
        </p:nvGrpSpPr>
        <p:grpSpPr>
          <a:xfrm>
            <a:off x="-17639" y="360454"/>
            <a:ext cx="2407959" cy="1372892"/>
            <a:chOff x="-29" y="170"/>
            <a:chExt cx="3792" cy="2162"/>
          </a:xfrm>
        </p:grpSpPr>
        <p:sp>
          <p:nvSpPr>
            <p:cNvPr id="12" name="任意多边形 11"/>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任意多边形 9"/>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a:off x="13582" y="7814474"/>
            <a:ext cx="14231391" cy="1199707"/>
            <a:chOff x="1457" y="10983"/>
            <a:chExt cx="18101" cy="1526"/>
          </a:xfrm>
        </p:grpSpPr>
        <p:pic>
          <p:nvPicPr>
            <p:cNvPr id="17" name="图片 16"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18" name="文本框 17"/>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19" name="文本框 18"/>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24" name="组合 23"/>
          <p:cNvGrpSpPr/>
          <p:nvPr/>
        </p:nvGrpSpPr>
        <p:grpSpPr>
          <a:xfrm>
            <a:off x="635" y="360680"/>
            <a:ext cx="14085570" cy="1372870"/>
            <a:chOff x="1" y="568"/>
            <a:chExt cx="22182" cy="2162"/>
          </a:xfrm>
        </p:grpSpPr>
        <p:cxnSp>
          <p:nvCxnSpPr>
            <p:cNvPr id="4" name="直接连接符 3"/>
            <p:cNvCxnSpPr/>
            <p:nvPr/>
          </p:nvCxnSpPr>
          <p:spPr>
            <a:xfrm flipV="1">
              <a:off x="1" y="2131"/>
              <a:ext cx="22182" cy="18"/>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14" name="图片 13" descr="公司LOGI"/>
            <p:cNvPicPr>
              <a:picLocks noChangeAspect="1"/>
            </p:cNvPicPr>
            <p:nvPr/>
          </p:nvPicPr>
          <p:blipFill>
            <a:blip r:embed="rId1"/>
            <a:stretch>
              <a:fillRect/>
            </a:stretch>
          </p:blipFill>
          <p:spPr>
            <a:xfrm>
              <a:off x="18591" y="848"/>
              <a:ext cx="1892" cy="1530"/>
            </a:xfrm>
            <a:prstGeom prst="rect">
              <a:avLst/>
            </a:prstGeom>
          </p:spPr>
        </p:pic>
        <p:grpSp>
          <p:nvGrpSpPr>
            <p:cNvPr id="20" name="组合 19"/>
            <p:cNvGrpSpPr/>
            <p:nvPr/>
          </p:nvGrpSpPr>
          <p:grpSpPr>
            <a:xfrm>
              <a:off x="9" y="568"/>
              <a:ext cx="3792" cy="2162"/>
              <a:chOff x="-29" y="170"/>
              <a:chExt cx="3792" cy="2162"/>
            </a:xfrm>
          </p:grpSpPr>
          <p:sp>
            <p:nvSpPr>
              <p:cNvPr id="21" name="任意多边形 20"/>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任意多边形 21"/>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任意多边形 2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8" name="文本框 7"/>
          <p:cNvSpPr txBox="1"/>
          <p:nvPr/>
        </p:nvSpPr>
        <p:spPr>
          <a:xfrm>
            <a:off x="2653665" y="1579245"/>
            <a:ext cx="9729470" cy="5523865"/>
          </a:xfrm>
          <a:prstGeom prst="rect">
            <a:avLst/>
          </a:prstGeom>
          <a:noFill/>
        </p:spPr>
        <p:txBody>
          <a:bodyPr wrap="square" rtlCol="0" anchor="t">
            <a:spAutoFit/>
          </a:bodyPr>
          <a:p>
            <a:pPr marL="182245" indent="-182245" algn="l" defTabSz="914400" eaLnBrk="0" fontAlgn="base" latinLnBrk="0">
              <a:lnSpc>
                <a:spcPct val="150000"/>
              </a:lnSpc>
              <a:spcBef>
                <a:spcPts val="600"/>
              </a:spcBef>
              <a:spcAft>
                <a:spcPts val="0"/>
              </a:spcAft>
              <a:buFontTx/>
              <a:buNone/>
            </a:pPr>
            <a:r>
              <a:rPr lang="en-US" altLang="ko-KR" sz="2800" b="1" dirty="0" smtClean="0">
                <a:solidFill>
                  <a:srgbClr val="002060"/>
                </a:solidFill>
                <a:latin typeface="微软雅黑" panose="020B0503020204020204" charset="-122"/>
                <a:ea typeface="微软雅黑" panose="020B0503020204020204" charset="-122"/>
                <a:sym typeface="+mn-ea"/>
              </a:rPr>
              <a:t>1.项目说明：</a:t>
            </a:r>
            <a:endParaRPr lang="en-US" altLang="ko-KR" dirty="0" smtClean="0">
              <a:latin typeface="微软雅黑" panose="020B0503020204020204" charset="-122"/>
              <a:ea typeface="微软雅黑" panose="020B0503020204020204" charset="-122"/>
              <a:sym typeface="+mn-ea"/>
            </a:endParaRPr>
          </a:p>
          <a:p>
            <a:pPr marL="182245" indent="-182245" algn="l" defTabSz="914400" eaLnBrk="0" fontAlgn="base" latinLnBrk="0">
              <a:lnSpc>
                <a:spcPct val="150000"/>
              </a:lnSpc>
              <a:spcBef>
                <a:spcPts val="600"/>
              </a:spcBef>
              <a:spcAft>
                <a:spcPts val="0"/>
              </a:spcAft>
              <a:buFontTx/>
              <a:buNone/>
            </a:pPr>
            <a:r>
              <a:rPr lang="zh-CN" altLang="en-US" dirty="0" smtClean="0">
                <a:effectLst/>
                <a:latin typeface="+mj-ea"/>
                <a:ea typeface="+mj-ea"/>
                <a:cs typeface="+mj-ea"/>
                <a:sym typeface="+mn-ea"/>
              </a:rPr>
              <a:t>   项 目 号</a:t>
            </a:r>
            <a:r>
              <a:rPr lang="en-US" altLang="zh-CN" dirty="0" smtClean="0">
                <a:effectLst/>
                <a:latin typeface="+mj-ea"/>
                <a:ea typeface="+mj-ea"/>
                <a:cs typeface="+mj-ea"/>
                <a:sym typeface="+mn-ea"/>
              </a:rPr>
              <a:t>:      120210405  </a:t>
            </a:r>
            <a:endParaRPr lang="en-US" altLang="zh-CN" dirty="0" smtClean="0">
              <a:effectLst/>
              <a:latin typeface="+mj-ea"/>
              <a:ea typeface="+mj-ea"/>
              <a:cs typeface="+mj-ea"/>
              <a:sym typeface="+mn-ea"/>
            </a:endParaRPr>
          </a:p>
          <a:p>
            <a:pPr marL="182245" indent="-182245" algn="l" defTabSz="914400" eaLnBrk="0" fontAlgn="base" latinLnBrk="0">
              <a:lnSpc>
                <a:spcPct val="150000"/>
              </a:lnSpc>
              <a:spcBef>
                <a:spcPts val="600"/>
              </a:spcBef>
              <a:spcAft>
                <a:spcPts val="0"/>
              </a:spcAft>
              <a:buFontTx/>
              <a:buNone/>
            </a:pPr>
            <a:r>
              <a:rPr lang="en-US" altLang="ko-KR" dirty="0" smtClean="0">
                <a:effectLst/>
                <a:latin typeface="+mj-ea"/>
                <a:ea typeface="+mj-ea"/>
                <a:cs typeface="+mj-ea"/>
                <a:sym typeface="+mn-ea"/>
              </a:rPr>
              <a:t>   设备名称：  </a:t>
            </a:r>
            <a:r>
              <a:rPr lang="en-US" altLang="zh-CN" dirty="0" smtClean="0">
                <a:effectLst/>
                <a:latin typeface="+mj-ea"/>
                <a:ea typeface="+mj-ea"/>
                <a:cs typeface="+mj-ea"/>
                <a:sym typeface="+mn-ea"/>
              </a:rPr>
              <a:t>注射器中盒包装</a:t>
            </a:r>
            <a:endParaRPr lang="en-US" altLang="ko-KR" dirty="0" smtClean="0">
              <a:effectLst/>
              <a:latin typeface="+mj-ea"/>
              <a:ea typeface="+mj-ea"/>
              <a:cs typeface="+mj-ea"/>
              <a:sym typeface="+mn-ea"/>
            </a:endParaRPr>
          </a:p>
          <a:p>
            <a:pPr marL="182245" indent="-182245" algn="l" defTabSz="914400" eaLnBrk="0" fontAlgn="base" latinLnBrk="0">
              <a:lnSpc>
                <a:spcPct val="150000"/>
              </a:lnSpc>
              <a:spcBef>
                <a:spcPts val="600"/>
              </a:spcBef>
              <a:spcAft>
                <a:spcPts val="0"/>
              </a:spcAft>
              <a:buFontTx/>
              <a:buNone/>
            </a:pPr>
            <a:endParaRPr lang="en-US" altLang="ko-KR" sz="2800" b="1" dirty="0" smtClean="0">
              <a:solidFill>
                <a:srgbClr val="002060"/>
              </a:solidFill>
              <a:latin typeface="微软雅黑" panose="020B0503020204020204" charset="-122"/>
              <a:ea typeface="微软雅黑" panose="020B0503020204020204" charset="-122"/>
              <a:sym typeface="+mn-ea"/>
            </a:endParaRPr>
          </a:p>
          <a:p>
            <a:pPr marL="182245" indent="-182245" algn="l" defTabSz="914400" eaLnBrk="0" fontAlgn="base" latinLnBrk="0">
              <a:lnSpc>
                <a:spcPct val="150000"/>
              </a:lnSpc>
              <a:spcBef>
                <a:spcPts val="600"/>
              </a:spcBef>
              <a:spcAft>
                <a:spcPts val="0"/>
              </a:spcAft>
              <a:buFontTx/>
              <a:buNone/>
            </a:pPr>
            <a:r>
              <a:rPr lang="en-US" altLang="ko-KR" sz="2800" b="1" dirty="0" smtClean="0">
                <a:solidFill>
                  <a:srgbClr val="002060"/>
                </a:solidFill>
                <a:latin typeface="微软雅黑" panose="020B0503020204020204" charset="-122"/>
                <a:ea typeface="微软雅黑" panose="020B0503020204020204" charset="-122"/>
                <a:sym typeface="+mn-ea"/>
              </a:rPr>
              <a:t>2.项目简述：</a:t>
            </a:r>
            <a:r>
              <a:rPr lang="zh-CN" altLang="en-US" dirty="0" smtClean="0">
                <a:effectLst/>
                <a:latin typeface="微软雅黑" panose="020B0503020204020204" charset="-122"/>
                <a:ea typeface="微软雅黑" panose="020B0503020204020204" charset="-122"/>
                <a:sym typeface="+mn-ea"/>
              </a:rPr>
              <a:t>为满足康德莱医疗器械股份有限公司未来订单目标及减少人员提高生产效率进行规划设计</a:t>
            </a:r>
            <a:r>
              <a:rPr lang="en-US" altLang="zh-CN" dirty="0" smtClean="0">
                <a:effectLst/>
                <a:latin typeface="微软雅黑" panose="020B0503020204020204" charset="-122"/>
                <a:ea typeface="微软雅黑" panose="020B0503020204020204" charset="-122"/>
                <a:sym typeface="+mn-ea"/>
              </a:rPr>
              <a:t>----</a:t>
            </a:r>
            <a:r>
              <a:rPr lang="en-US" altLang="ko-KR" dirty="0" smtClean="0">
                <a:effectLst/>
                <a:latin typeface="微软雅黑" panose="020B0503020204020204" charset="-122"/>
                <a:ea typeface="微软雅黑" panose="020B0503020204020204" charset="-122"/>
                <a:sym typeface="+mn-ea"/>
              </a:rPr>
              <a:t> </a:t>
            </a:r>
            <a:r>
              <a:rPr lang="en-US" altLang="ko-KR" dirty="0" smtClean="0">
                <a:effectLst/>
                <a:latin typeface="微软雅黑" panose="020B0503020204020204" charset="-122"/>
                <a:ea typeface="微软雅黑" panose="020B0503020204020204" charset="-122"/>
                <a:sym typeface="+mn-ea"/>
              </a:rPr>
              <a:t> </a:t>
            </a:r>
            <a:r>
              <a:rPr lang="en-US" altLang="zh-CN" dirty="0" smtClean="0">
                <a:effectLst/>
                <a:latin typeface="微软雅黑" panose="020B0503020204020204" charset="-122"/>
                <a:ea typeface="微软雅黑" panose="020B0503020204020204" charset="-122"/>
                <a:sym typeface="+mn-ea"/>
              </a:rPr>
              <a:t>注射器中盒包装</a:t>
            </a:r>
            <a:endParaRPr lang="en-US" altLang="ko-KR" sz="2400" dirty="0" smtClean="0">
              <a:latin typeface="微软雅黑" panose="020B0503020204020204" charset="-122"/>
              <a:ea typeface="微软雅黑" panose="020B0503020204020204" charset="-122"/>
              <a:sym typeface="+mn-ea"/>
            </a:endParaRPr>
          </a:p>
          <a:p>
            <a:pPr marL="182245" indent="-182245" algn="l" defTabSz="914400" eaLnBrk="0" fontAlgn="base" latinLnBrk="0">
              <a:lnSpc>
                <a:spcPct val="150000"/>
              </a:lnSpc>
              <a:spcBef>
                <a:spcPts val="600"/>
              </a:spcBef>
              <a:spcAft>
                <a:spcPts val="0"/>
              </a:spcAft>
              <a:buFontTx/>
              <a:buNone/>
            </a:pPr>
            <a:endParaRPr lang="en-US" altLang="ko-KR" sz="2800" b="1" dirty="0" smtClean="0">
              <a:solidFill>
                <a:srgbClr val="002060"/>
              </a:solidFill>
              <a:latin typeface="微软雅黑" panose="020B0503020204020204" charset="-122"/>
              <a:ea typeface="微软雅黑" panose="020B0503020204020204" charset="-122"/>
              <a:sym typeface="+mn-ea"/>
            </a:endParaRPr>
          </a:p>
          <a:p>
            <a:pPr marL="182245" indent="-182245" algn="l" defTabSz="914400" eaLnBrk="0" fontAlgn="base" latinLnBrk="0">
              <a:lnSpc>
                <a:spcPct val="150000"/>
              </a:lnSpc>
              <a:spcBef>
                <a:spcPts val="600"/>
              </a:spcBef>
              <a:spcAft>
                <a:spcPts val="0"/>
              </a:spcAft>
              <a:buFontTx/>
              <a:buNone/>
            </a:pPr>
            <a:r>
              <a:rPr lang="en-US" altLang="ko-KR" sz="2800" b="1" dirty="0" smtClean="0">
                <a:solidFill>
                  <a:srgbClr val="002060"/>
                </a:solidFill>
                <a:latin typeface="微软雅黑" panose="020B0503020204020204" charset="-122"/>
                <a:ea typeface="微软雅黑" panose="020B0503020204020204" charset="-122"/>
                <a:sym typeface="+mn-ea"/>
              </a:rPr>
              <a:t>3.规划节拍：</a:t>
            </a:r>
            <a:r>
              <a:rPr lang="zh-CN" altLang="en-US" dirty="0" smtClean="0">
                <a:effectLst/>
                <a:latin typeface="微软雅黑" panose="020B0503020204020204" charset="-122"/>
                <a:ea typeface="微软雅黑" panose="020B0503020204020204" charset="-122"/>
                <a:sym typeface="+mn-ea"/>
              </a:rPr>
              <a:t>产能效率节拍</a:t>
            </a:r>
            <a:r>
              <a:rPr lang="en-US" altLang="zh-CN" dirty="0" smtClean="0">
                <a:effectLst/>
                <a:latin typeface="微软雅黑" panose="020B0503020204020204" charset="-122"/>
                <a:ea typeface="微软雅黑" panose="020B0503020204020204" charset="-122"/>
                <a:sym typeface="+mn-ea"/>
              </a:rPr>
              <a:t>12</a:t>
            </a:r>
            <a:r>
              <a:rPr lang="zh-CN" altLang="en-US" dirty="0" smtClean="0">
                <a:effectLst/>
                <a:latin typeface="微软雅黑" panose="020B0503020204020204" charset="-122"/>
                <a:ea typeface="微软雅黑" panose="020B0503020204020204" charset="-122"/>
                <a:sym typeface="+mn-ea"/>
              </a:rPr>
              <a:t>模</a:t>
            </a:r>
            <a:r>
              <a:rPr lang="en-US" altLang="zh-CN" dirty="0" smtClean="0">
                <a:effectLst/>
                <a:latin typeface="微软雅黑" panose="020B0503020204020204" charset="-122"/>
                <a:ea typeface="微软雅黑" panose="020B0503020204020204" charset="-122"/>
                <a:sym typeface="+mn-ea"/>
              </a:rPr>
              <a:t>/</a:t>
            </a:r>
            <a:r>
              <a:rPr lang="zh-CN" altLang="en-US" dirty="0" smtClean="0">
                <a:effectLst/>
                <a:latin typeface="微软雅黑" panose="020B0503020204020204" charset="-122"/>
                <a:ea typeface="微软雅黑" panose="020B0503020204020204" charset="-122"/>
                <a:sym typeface="+mn-ea"/>
              </a:rPr>
              <a:t>分钟</a:t>
            </a:r>
            <a:endParaRPr lang="zh-CN" altLang="en-US" b="1" dirty="0" smtClean="0">
              <a:latin typeface="微软雅黑" panose="020B0503020204020204" charset="-122"/>
              <a:ea typeface="微软雅黑" panose="020B0503020204020204" charset="-122"/>
              <a:sym typeface="+mn-ea"/>
            </a:endParaRPr>
          </a:p>
          <a:p>
            <a:pPr marL="182245" indent="-182245" algn="l" defTabSz="914400" eaLnBrk="0" fontAlgn="base" latinLnBrk="0">
              <a:lnSpc>
                <a:spcPct val="150000"/>
              </a:lnSpc>
              <a:spcBef>
                <a:spcPts val="600"/>
              </a:spcBef>
              <a:spcAft>
                <a:spcPts val="0"/>
              </a:spcAft>
              <a:buFontTx/>
              <a:buNone/>
            </a:pPr>
            <a:endParaRPr lang="zh-CN" altLang="en-US" b="1"/>
          </a:p>
        </p:txBody>
      </p:sp>
      <p:sp>
        <p:nvSpPr>
          <p:cNvPr id="26" name="菱形 25"/>
          <p:cNvSpPr/>
          <p:nvPr/>
        </p:nvSpPr>
        <p:spPr>
          <a:xfrm>
            <a:off x="2479040" y="1943100"/>
            <a:ext cx="227330" cy="22733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ln>
                <a:solidFill>
                  <a:srgbClr val="002060"/>
                </a:solidFill>
              </a:ln>
              <a:solidFill>
                <a:srgbClr val="002060"/>
              </a:solidFill>
            </a:endParaRPr>
          </a:p>
        </p:txBody>
      </p:sp>
      <p:sp>
        <p:nvSpPr>
          <p:cNvPr id="27" name="菱形 26"/>
          <p:cNvSpPr/>
          <p:nvPr/>
        </p:nvSpPr>
        <p:spPr>
          <a:xfrm>
            <a:off x="2479040" y="4809490"/>
            <a:ext cx="227330" cy="22733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ln>
                <a:solidFill>
                  <a:srgbClr val="002060"/>
                </a:solidFill>
              </a:ln>
              <a:solidFill>
                <a:srgbClr val="002060"/>
              </a:solidFill>
            </a:endParaRPr>
          </a:p>
        </p:txBody>
      </p:sp>
      <p:sp>
        <p:nvSpPr>
          <p:cNvPr id="28" name="菱形 27"/>
          <p:cNvSpPr/>
          <p:nvPr/>
        </p:nvSpPr>
        <p:spPr>
          <a:xfrm>
            <a:off x="2489835" y="6629400"/>
            <a:ext cx="227330" cy="22733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ln>
                <a:solidFill>
                  <a:srgbClr val="002060"/>
                </a:solidFill>
              </a:ln>
              <a:solidFill>
                <a:srgbClr val="00206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1430" y="1353185"/>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5" name="图片 4" descr="公司LOGI"/>
          <p:cNvPicPr>
            <a:picLocks noChangeAspect="1"/>
          </p:cNvPicPr>
          <p:nvPr/>
        </p:nvPicPr>
        <p:blipFill>
          <a:blip r:embed="rId1"/>
          <a:stretch>
            <a:fillRect/>
          </a:stretch>
        </p:blipFill>
        <p:spPr>
          <a:xfrm>
            <a:off x="11793220" y="538480"/>
            <a:ext cx="1201420" cy="971550"/>
          </a:xfrm>
          <a:prstGeom prst="rect">
            <a:avLst/>
          </a:prstGeom>
        </p:spPr>
      </p:pic>
      <p:sp>
        <p:nvSpPr>
          <p:cNvPr id="9" name="文本框 8"/>
          <p:cNvSpPr txBox="1"/>
          <p:nvPr/>
        </p:nvSpPr>
        <p:spPr>
          <a:xfrm>
            <a:off x="2690675" y="731935"/>
            <a:ext cx="4284414" cy="583565"/>
          </a:xfrm>
          <a:prstGeom prst="rect">
            <a:avLst/>
          </a:prstGeom>
          <a:noFill/>
        </p:spPr>
        <p:txBody>
          <a:bodyPr wrap="square" rtlCol="0">
            <a:spAutoFit/>
          </a:bodyPr>
          <a:p>
            <a:r>
              <a:rPr lang="zh-CN" altLang="en-US" sz="3200" b="1" dirty="0">
                <a:solidFill>
                  <a:srgbClr val="002060"/>
                </a:solidFill>
                <a:latin typeface="+mj-ea"/>
                <a:ea typeface="+mj-ea"/>
                <a:sym typeface="+mn-ea"/>
              </a:rPr>
              <a:t>二、布局说明 </a:t>
            </a:r>
            <a:endParaRPr lang="en-US" altLang="zh-CN" sz="3200" b="1" dirty="0">
              <a:solidFill>
                <a:srgbClr val="002060"/>
              </a:solidFill>
              <a:latin typeface="+mj-ea"/>
              <a:ea typeface="+mj-ea"/>
              <a:sym typeface="+mn-ea"/>
            </a:endParaRPr>
          </a:p>
        </p:txBody>
      </p:sp>
      <p:grpSp>
        <p:nvGrpSpPr>
          <p:cNvPr id="3" name="组合 2"/>
          <p:cNvGrpSpPr/>
          <p:nvPr/>
        </p:nvGrpSpPr>
        <p:grpSpPr>
          <a:xfrm>
            <a:off x="1517" y="7814474"/>
            <a:ext cx="14231391" cy="1199707"/>
            <a:chOff x="1457" y="10983"/>
            <a:chExt cx="18101" cy="1526"/>
          </a:xfrm>
        </p:grpSpPr>
        <p:pic>
          <p:nvPicPr>
            <p:cNvPr id="11" name="图片 10"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6" name="文本框 5"/>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7" name="文本框 6"/>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16" name="组合 15"/>
          <p:cNvGrpSpPr/>
          <p:nvPr/>
        </p:nvGrpSpPr>
        <p:grpSpPr>
          <a:xfrm>
            <a:off x="-17639" y="360454"/>
            <a:ext cx="2407959" cy="1372892"/>
            <a:chOff x="-29" y="170"/>
            <a:chExt cx="3792" cy="2162"/>
          </a:xfrm>
        </p:grpSpPr>
        <p:sp>
          <p:nvSpPr>
            <p:cNvPr id="12" name="任意多边形 11"/>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任意多边形 9"/>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a:off x="24377" y="7800504"/>
            <a:ext cx="14231391" cy="1199707"/>
            <a:chOff x="1457" y="10983"/>
            <a:chExt cx="18101" cy="1526"/>
          </a:xfrm>
        </p:grpSpPr>
        <p:pic>
          <p:nvPicPr>
            <p:cNvPr id="17" name="图片 16"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18" name="文本框 17"/>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19" name="文本框 18"/>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24" name="组合 23"/>
          <p:cNvGrpSpPr/>
          <p:nvPr/>
        </p:nvGrpSpPr>
        <p:grpSpPr>
          <a:xfrm>
            <a:off x="635" y="360680"/>
            <a:ext cx="14085570" cy="1372870"/>
            <a:chOff x="1" y="568"/>
            <a:chExt cx="22182" cy="2162"/>
          </a:xfrm>
        </p:grpSpPr>
        <p:cxnSp>
          <p:nvCxnSpPr>
            <p:cNvPr id="4" name="直接连接符 3"/>
            <p:cNvCxnSpPr/>
            <p:nvPr/>
          </p:nvCxnSpPr>
          <p:spPr>
            <a:xfrm flipV="1">
              <a:off x="1" y="2131"/>
              <a:ext cx="22182" cy="18"/>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14" name="图片 13" descr="公司LOGI"/>
            <p:cNvPicPr>
              <a:picLocks noChangeAspect="1"/>
            </p:cNvPicPr>
            <p:nvPr/>
          </p:nvPicPr>
          <p:blipFill>
            <a:blip r:embed="rId1"/>
            <a:stretch>
              <a:fillRect/>
            </a:stretch>
          </p:blipFill>
          <p:spPr>
            <a:xfrm>
              <a:off x="18591" y="848"/>
              <a:ext cx="1892" cy="1530"/>
            </a:xfrm>
            <a:prstGeom prst="rect">
              <a:avLst/>
            </a:prstGeom>
          </p:spPr>
        </p:pic>
        <p:grpSp>
          <p:nvGrpSpPr>
            <p:cNvPr id="20" name="组合 19"/>
            <p:cNvGrpSpPr/>
            <p:nvPr/>
          </p:nvGrpSpPr>
          <p:grpSpPr>
            <a:xfrm>
              <a:off x="9" y="568"/>
              <a:ext cx="3792" cy="2162"/>
              <a:chOff x="-29" y="170"/>
              <a:chExt cx="3792" cy="2162"/>
            </a:xfrm>
          </p:grpSpPr>
          <p:sp>
            <p:nvSpPr>
              <p:cNvPr id="21" name="任意多边形 20"/>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任意多边形 21"/>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任意多边形 2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85" name="文本框 84"/>
          <p:cNvSpPr txBox="1"/>
          <p:nvPr/>
        </p:nvSpPr>
        <p:spPr>
          <a:xfrm>
            <a:off x="10009505" y="1577340"/>
            <a:ext cx="2850515" cy="5908040"/>
          </a:xfrm>
          <a:prstGeom prst="rect">
            <a:avLst/>
          </a:prstGeom>
          <a:noFill/>
        </p:spPr>
        <p:txBody>
          <a:bodyPr wrap="square" rtlCol="0">
            <a:spAutoFit/>
          </a:bodyPr>
          <a:p>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t>主要说明：</a:t>
            </a:r>
            <a:endPar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endParaRPr>
          </a:p>
          <a:p>
            <a:r>
              <a:rPr lang="en-US" altLang="zh-CN" spc="90">
                <a:solidFill>
                  <a:schemeClr val="tx1"/>
                </a:solidFill>
                <a:effectLst/>
                <a:latin typeface="微软雅黑" panose="020B0503020204020204" charset="-122"/>
                <a:ea typeface="微软雅黑" panose="020B0503020204020204" charset="-122"/>
                <a:cs typeface="微软雅黑" panose="020B0503020204020204" charset="-122"/>
                <a:sym typeface="+mn-ea"/>
              </a:rPr>
              <a:t>1.</a:t>
            </a:r>
            <a:r>
              <a:rPr lang="zh-CN" altLang="en-US" spc="90">
                <a:solidFill>
                  <a:schemeClr val="tx1"/>
                </a:solidFill>
                <a:effectLst/>
                <a:latin typeface="微软雅黑" panose="020B0503020204020204" charset="-122"/>
                <a:ea typeface="微软雅黑" panose="020B0503020204020204" charset="-122"/>
                <a:cs typeface="微软雅黑" panose="020B0503020204020204" charset="-122"/>
                <a:sym typeface="+mn-ea"/>
              </a:rPr>
              <a:t>采用伺服皮带传送</a:t>
            </a:r>
            <a:r>
              <a:rPr lang="en-US" altLang="zh-CN" spc="90">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zh-CN" altLang="en-US" spc="90">
                <a:solidFill>
                  <a:schemeClr val="tx1"/>
                </a:solidFill>
                <a:effectLst/>
                <a:latin typeface="微软雅黑" panose="020B0503020204020204" charset="-122"/>
                <a:ea typeface="微软雅黑" panose="020B0503020204020204" charset="-122"/>
                <a:cs typeface="微软雅黑" panose="020B0503020204020204" charset="-122"/>
                <a:sym typeface="+mn-ea"/>
              </a:rPr>
              <a:t>视觉定位</a:t>
            </a:r>
            <a:r>
              <a:rPr lang="en-US" altLang="zh-CN" spc="90">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zh-CN" altLang="en-US" spc="90">
                <a:solidFill>
                  <a:schemeClr val="tx1"/>
                </a:solidFill>
                <a:effectLst/>
                <a:latin typeface="微软雅黑" panose="020B0503020204020204" charset="-122"/>
                <a:ea typeface="微软雅黑" panose="020B0503020204020204" charset="-122"/>
                <a:cs typeface="微软雅黑" panose="020B0503020204020204" charset="-122"/>
                <a:sym typeface="+mn-ea"/>
              </a:rPr>
              <a:t>机器人快速拾取方式。更好的解决柔性产品在传送中的卡料及损坏等问题，减少产品损坏率及设备故障率。</a:t>
            </a:r>
            <a:endParaRPr lang="zh-CN" altLang="en-US" spc="90">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endParaRPr lang="zh-CN" altLang="en-US" spc="90">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r>
              <a:rPr lang="en-US" altLang="zh-CN" spc="90">
                <a:solidFill>
                  <a:schemeClr val="tx1"/>
                </a:solidFill>
                <a:effectLst/>
                <a:latin typeface="微软雅黑" panose="020B0503020204020204" charset="-122"/>
                <a:ea typeface="微软雅黑" panose="020B0503020204020204" charset="-122"/>
                <a:cs typeface="微软雅黑" panose="020B0503020204020204" charset="-122"/>
                <a:sym typeface="+mn-ea"/>
              </a:rPr>
              <a:t>2.</a:t>
            </a:r>
            <a:r>
              <a:rPr lang="zh-CN" altLang="en-US" spc="90">
                <a:solidFill>
                  <a:schemeClr val="tx1"/>
                </a:solidFill>
                <a:effectLst/>
                <a:latin typeface="微软雅黑" panose="020B0503020204020204" charset="-122"/>
                <a:ea typeface="微软雅黑" panose="020B0503020204020204" charset="-122"/>
                <a:cs typeface="微软雅黑" panose="020B0503020204020204" charset="-122"/>
                <a:sym typeface="+mn-ea"/>
              </a:rPr>
              <a:t>吸塑包装机切出一模</a:t>
            </a:r>
            <a:r>
              <a:rPr lang="en-US" altLang="zh-CN" spc="90">
                <a:solidFill>
                  <a:schemeClr val="tx1"/>
                </a:solidFill>
                <a:effectLst/>
                <a:latin typeface="微软雅黑" panose="020B0503020204020204" charset="-122"/>
                <a:ea typeface="微软雅黑" panose="020B0503020204020204" charset="-122"/>
                <a:cs typeface="微软雅黑" panose="020B0503020204020204" charset="-122"/>
                <a:sym typeface="+mn-ea"/>
              </a:rPr>
              <a:t>4</a:t>
            </a:r>
            <a:r>
              <a:rPr lang="zh-CN" altLang="en-US" spc="90">
                <a:solidFill>
                  <a:schemeClr val="tx1"/>
                </a:solidFill>
                <a:effectLst/>
                <a:latin typeface="微软雅黑" panose="020B0503020204020204" charset="-122"/>
                <a:ea typeface="微软雅黑" panose="020B0503020204020204" charset="-122"/>
                <a:cs typeface="微软雅黑" panose="020B0503020204020204" charset="-122"/>
                <a:sym typeface="+mn-ea"/>
              </a:rPr>
              <a:t>片，然后通过阻挡</a:t>
            </a:r>
            <a:r>
              <a:rPr lang="en-US" altLang="zh-CN" spc="90">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zh-CN" altLang="en-US" spc="90">
                <a:solidFill>
                  <a:schemeClr val="tx1"/>
                </a:solidFill>
                <a:effectLst/>
                <a:latin typeface="微软雅黑" panose="020B0503020204020204" charset="-122"/>
                <a:ea typeface="微软雅黑" panose="020B0503020204020204" charset="-122"/>
                <a:cs typeface="微软雅黑" panose="020B0503020204020204" charset="-122"/>
                <a:sym typeface="+mn-ea"/>
              </a:rPr>
              <a:t>分离</a:t>
            </a:r>
            <a:r>
              <a:rPr lang="en-US" altLang="zh-CN" spc="90">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zh-CN" altLang="en-US" spc="90">
                <a:solidFill>
                  <a:schemeClr val="tx1"/>
                </a:solidFill>
                <a:effectLst/>
                <a:latin typeface="微软雅黑" panose="020B0503020204020204" charset="-122"/>
                <a:ea typeface="微软雅黑" panose="020B0503020204020204" charset="-122"/>
                <a:cs typeface="微软雅黑" panose="020B0503020204020204" charset="-122"/>
                <a:sym typeface="+mn-ea"/>
              </a:rPr>
              <a:t>左翻转，使产品每次分离出一正一反共两片，经过相机窗口，拍照定位出产品位置坐标，并把坐标反馈并联机器人拾取装盒</a:t>
            </a:r>
            <a:r>
              <a:rPr lang="zh-CN" altLang="en-US" spc="90">
                <a:effectLst/>
                <a:latin typeface="微软雅黑" panose="020B0503020204020204" charset="-122"/>
                <a:ea typeface="微软雅黑" panose="020B0503020204020204" charset="-122"/>
                <a:cs typeface="微软雅黑" panose="020B0503020204020204" charset="-122"/>
                <a:sym typeface="+mn-ea"/>
              </a:rPr>
              <a:t>。</a:t>
            </a:r>
            <a:endParaRPr lang="zh-CN" altLang="en-US" spc="90">
              <a:effectLst/>
              <a:latin typeface="微软雅黑" panose="020B0503020204020204" charset="-122"/>
              <a:ea typeface="微软雅黑" panose="020B0503020204020204" charset="-122"/>
              <a:cs typeface="微软雅黑" panose="020B0503020204020204" charset="-122"/>
              <a:sym typeface="+mn-ea"/>
            </a:endParaRPr>
          </a:p>
          <a:p>
            <a:br>
              <a:rPr lang="zh-CN" altLang="en-US" spc="90">
                <a:effectLst/>
                <a:latin typeface="微软雅黑" panose="020B0503020204020204" charset="-122"/>
                <a:ea typeface="微软雅黑" panose="020B0503020204020204" charset="-122"/>
                <a:cs typeface="微软雅黑" panose="020B0503020204020204" charset="-122"/>
                <a:sym typeface="+mn-ea"/>
              </a:rPr>
            </a:br>
            <a:r>
              <a:rPr lang="en-US" altLang="zh-CN" spc="90">
                <a:effectLst/>
                <a:latin typeface="微软雅黑" panose="020B0503020204020204" charset="-122"/>
                <a:ea typeface="微软雅黑" panose="020B0503020204020204" charset="-122"/>
                <a:cs typeface="微软雅黑" panose="020B0503020204020204" charset="-122"/>
                <a:sym typeface="+mn-ea"/>
              </a:rPr>
              <a:t>3.</a:t>
            </a:r>
            <a:r>
              <a:rPr lang="zh-CN" altLang="en-US" spc="90">
                <a:effectLst/>
                <a:latin typeface="微软雅黑" panose="020B0503020204020204" charset="-122"/>
                <a:ea typeface="微软雅黑" panose="020B0503020204020204" charset="-122"/>
                <a:cs typeface="微软雅黑" panose="020B0503020204020204" charset="-122"/>
                <a:sym typeface="+mn-ea"/>
              </a:rPr>
              <a:t>开盒机连续开盒子并缓存在同步带上，装完产品的盒子流到下一个工位进行补料（</a:t>
            </a:r>
            <a:r>
              <a:rPr lang="en-US" altLang="zh-CN" spc="90">
                <a:effectLst/>
                <a:latin typeface="微软雅黑" panose="020B0503020204020204" charset="-122"/>
                <a:ea typeface="微软雅黑" panose="020B0503020204020204" charset="-122"/>
                <a:cs typeface="微软雅黑" panose="020B0503020204020204" charset="-122"/>
                <a:sym typeface="+mn-ea"/>
              </a:rPr>
              <a:t>1</a:t>
            </a:r>
            <a:r>
              <a:rPr lang="zh-CN" altLang="en-US" spc="90">
                <a:effectLst/>
                <a:latin typeface="微软雅黑" panose="020B0503020204020204" charset="-122"/>
                <a:ea typeface="微软雅黑" panose="020B0503020204020204" charset="-122"/>
                <a:cs typeface="微软雅黑" panose="020B0503020204020204" charset="-122"/>
                <a:sym typeface="+mn-ea"/>
              </a:rPr>
              <a:t>支注射器）及折盖。</a:t>
            </a:r>
            <a:endParaRPr lang="zh-CN" altLang="en-US" spc="90">
              <a:effectLst/>
              <a:latin typeface="微软雅黑" panose="020B0503020204020204" charset="-122"/>
              <a:ea typeface="微软雅黑" panose="020B0503020204020204" charset="-122"/>
              <a:cs typeface="微软雅黑" panose="020B0503020204020204" charset="-122"/>
              <a:sym typeface="+mn-ea"/>
            </a:endParaRPr>
          </a:p>
        </p:txBody>
      </p:sp>
      <p:grpSp>
        <p:nvGrpSpPr>
          <p:cNvPr id="26" name="组合 25"/>
          <p:cNvGrpSpPr/>
          <p:nvPr/>
        </p:nvGrpSpPr>
        <p:grpSpPr>
          <a:xfrm>
            <a:off x="1354455" y="1652270"/>
            <a:ext cx="8642985" cy="6449792"/>
            <a:chOff x="2461" y="2338"/>
            <a:chExt cx="12515" cy="8809"/>
          </a:xfrm>
        </p:grpSpPr>
        <p:pic>
          <p:nvPicPr>
            <p:cNvPr id="25" name="图片 24"/>
            <p:cNvPicPr>
              <a:picLocks noChangeAspect="1"/>
            </p:cNvPicPr>
            <p:nvPr/>
          </p:nvPicPr>
          <p:blipFill>
            <a:blip r:embed="rId3"/>
            <a:stretch>
              <a:fillRect/>
            </a:stretch>
          </p:blipFill>
          <p:spPr>
            <a:xfrm rot="16200000">
              <a:off x="4635" y="164"/>
              <a:ext cx="8166" cy="12514"/>
            </a:xfrm>
            <a:prstGeom prst="rect">
              <a:avLst/>
            </a:prstGeom>
          </p:spPr>
        </p:pic>
        <p:sp>
          <p:nvSpPr>
            <p:cNvPr id="60" name="文本框 59"/>
            <p:cNvSpPr txBox="1"/>
            <p:nvPr/>
          </p:nvSpPr>
          <p:spPr>
            <a:xfrm>
              <a:off x="3017" y="4012"/>
              <a:ext cx="784" cy="1637"/>
            </a:xfrm>
            <a:prstGeom prst="rect">
              <a:avLst/>
            </a:prstGeom>
            <a:noFill/>
          </p:spPr>
          <p:txBody>
            <a:bodyPr wrap="square" rtlCol="0">
              <a:spAutoFit/>
            </a:bodyPr>
            <a:p>
              <a:r>
                <a:rPr lang="zh-CN" altLang="en-US">
                  <a:solidFill>
                    <a:srgbClr val="FF0000"/>
                  </a:solidFill>
                </a:rPr>
                <a:t>洁</a:t>
              </a:r>
              <a:endParaRPr lang="zh-CN" altLang="en-US">
                <a:solidFill>
                  <a:srgbClr val="FF0000"/>
                </a:solidFill>
              </a:endParaRPr>
            </a:p>
            <a:p>
              <a:r>
                <a:rPr lang="zh-CN" altLang="en-US">
                  <a:solidFill>
                    <a:srgbClr val="FF0000"/>
                  </a:solidFill>
                </a:rPr>
                <a:t>净</a:t>
              </a:r>
              <a:endParaRPr lang="zh-CN" altLang="en-US">
                <a:solidFill>
                  <a:srgbClr val="FF0000"/>
                </a:solidFill>
              </a:endParaRPr>
            </a:p>
            <a:p>
              <a:r>
                <a:rPr lang="zh-CN" altLang="en-US">
                  <a:solidFill>
                    <a:srgbClr val="FF0000"/>
                  </a:solidFill>
                </a:rPr>
                <a:t>车</a:t>
              </a:r>
              <a:endParaRPr lang="zh-CN" altLang="en-US">
                <a:solidFill>
                  <a:srgbClr val="FF0000"/>
                </a:solidFill>
              </a:endParaRPr>
            </a:p>
            <a:p>
              <a:r>
                <a:rPr lang="zh-CN" altLang="en-US">
                  <a:solidFill>
                    <a:srgbClr val="FF0000"/>
                  </a:solidFill>
                </a:rPr>
                <a:t>间</a:t>
              </a:r>
              <a:endParaRPr lang="zh-CN" altLang="en-US">
                <a:solidFill>
                  <a:srgbClr val="FF0000"/>
                </a:solidFill>
              </a:endParaRPr>
            </a:p>
          </p:txBody>
        </p:sp>
        <p:sp>
          <p:nvSpPr>
            <p:cNvPr id="61" name="文本框 60"/>
            <p:cNvSpPr txBox="1"/>
            <p:nvPr/>
          </p:nvSpPr>
          <p:spPr>
            <a:xfrm>
              <a:off x="6131" y="4033"/>
              <a:ext cx="784" cy="1637"/>
            </a:xfrm>
            <a:prstGeom prst="rect">
              <a:avLst/>
            </a:prstGeom>
            <a:noFill/>
          </p:spPr>
          <p:txBody>
            <a:bodyPr wrap="square" rtlCol="0">
              <a:spAutoFit/>
            </a:bodyPr>
            <a:p>
              <a:r>
                <a:rPr lang="zh-CN" altLang="en-US">
                  <a:solidFill>
                    <a:srgbClr val="FF0000"/>
                  </a:solidFill>
                </a:rPr>
                <a:t>包</a:t>
              </a:r>
              <a:endParaRPr lang="zh-CN" altLang="en-US">
                <a:solidFill>
                  <a:srgbClr val="FF0000"/>
                </a:solidFill>
              </a:endParaRPr>
            </a:p>
            <a:p>
              <a:r>
                <a:rPr lang="zh-CN" altLang="en-US">
                  <a:solidFill>
                    <a:srgbClr val="FF0000"/>
                  </a:solidFill>
                </a:rPr>
                <a:t>装</a:t>
              </a:r>
              <a:endParaRPr lang="zh-CN" altLang="en-US">
                <a:solidFill>
                  <a:srgbClr val="FF0000"/>
                </a:solidFill>
              </a:endParaRPr>
            </a:p>
            <a:p>
              <a:r>
                <a:rPr lang="zh-CN" altLang="en-US">
                  <a:solidFill>
                    <a:srgbClr val="FF0000"/>
                  </a:solidFill>
                </a:rPr>
                <a:t>车</a:t>
              </a:r>
              <a:endParaRPr lang="zh-CN" altLang="en-US">
                <a:solidFill>
                  <a:srgbClr val="FF0000"/>
                </a:solidFill>
              </a:endParaRPr>
            </a:p>
            <a:p>
              <a:r>
                <a:rPr lang="zh-CN" altLang="en-US">
                  <a:solidFill>
                    <a:srgbClr val="FF0000"/>
                  </a:solidFill>
                </a:rPr>
                <a:t>间</a:t>
              </a:r>
              <a:endParaRPr lang="zh-CN" altLang="en-US">
                <a:solidFill>
                  <a:srgbClr val="FF0000"/>
                </a:solidFill>
              </a:endParaRPr>
            </a:p>
          </p:txBody>
        </p:sp>
        <p:sp>
          <p:nvSpPr>
            <p:cNvPr id="66" name="右箭头 65"/>
            <p:cNvSpPr/>
            <p:nvPr/>
          </p:nvSpPr>
          <p:spPr>
            <a:xfrm>
              <a:off x="3017" y="7650"/>
              <a:ext cx="6346" cy="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右箭头 71"/>
            <p:cNvSpPr/>
            <p:nvPr/>
          </p:nvSpPr>
          <p:spPr>
            <a:xfrm rot="10800000">
              <a:off x="7860" y="2731"/>
              <a:ext cx="3836" cy="2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6" name="矩形 85"/>
            <p:cNvSpPr/>
            <p:nvPr/>
          </p:nvSpPr>
          <p:spPr>
            <a:xfrm>
              <a:off x="2461" y="10504"/>
              <a:ext cx="6409" cy="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蓝色箭头为注射</a:t>
              </a:r>
              <a:r>
                <a:rPr lang="zh-CN" altLang="en-US" sz="1400"/>
                <a:t>器行走方向</a:t>
              </a:r>
              <a:endParaRPr lang="zh-CN" altLang="en-US" sz="1400"/>
            </a:p>
          </p:txBody>
        </p:sp>
        <p:sp>
          <p:nvSpPr>
            <p:cNvPr id="87" name="矩形 86"/>
            <p:cNvSpPr/>
            <p:nvPr/>
          </p:nvSpPr>
          <p:spPr>
            <a:xfrm>
              <a:off x="8896" y="10504"/>
              <a:ext cx="6080" cy="6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红色箭头为包装盒行走方向</a:t>
              </a:r>
              <a:endParaRPr lang="zh-CN" altLang="en-US" sz="1400"/>
            </a:p>
          </p:txBody>
        </p:sp>
        <p:sp>
          <p:nvSpPr>
            <p:cNvPr id="29" name="文本框 28"/>
            <p:cNvSpPr txBox="1"/>
            <p:nvPr/>
          </p:nvSpPr>
          <p:spPr>
            <a:xfrm>
              <a:off x="4574" y="4033"/>
              <a:ext cx="784" cy="1637"/>
            </a:xfrm>
            <a:prstGeom prst="rect">
              <a:avLst/>
            </a:prstGeom>
            <a:noFill/>
          </p:spPr>
          <p:txBody>
            <a:bodyPr wrap="square" rtlCol="0">
              <a:spAutoFit/>
            </a:bodyPr>
            <a:p>
              <a:r>
                <a:rPr lang="zh-CN" altLang="en-US">
                  <a:solidFill>
                    <a:srgbClr val="FF0000"/>
                  </a:solidFill>
                </a:rPr>
                <a:t>车间隔层</a:t>
              </a:r>
              <a:endParaRPr lang="zh-CN" altLang="en-US">
                <a:solidFill>
                  <a:srgbClr val="FF0000"/>
                </a:solidFill>
              </a:endParaRPr>
            </a:p>
          </p:txBody>
        </p:sp>
        <p:sp>
          <p:nvSpPr>
            <p:cNvPr id="30" name="右箭头 29"/>
            <p:cNvSpPr/>
            <p:nvPr/>
          </p:nvSpPr>
          <p:spPr>
            <a:xfrm rot="16200000">
              <a:off x="11060" y="6919"/>
              <a:ext cx="4549" cy="2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1430" y="1353185"/>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5" name="图片 4" descr="公司LOGI"/>
          <p:cNvPicPr>
            <a:picLocks noChangeAspect="1"/>
          </p:cNvPicPr>
          <p:nvPr/>
        </p:nvPicPr>
        <p:blipFill>
          <a:blip r:embed="rId1"/>
          <a:stretch>
            <a:fillRect/>
          </a:stretch>
        </p:blipFill>
        <p:spPr>
          <a:xfrm>
            <a:off x="11793220" y="538480"/>
            <a:ext cx="1201420" cy="971550"/>
          </a:xfrm>
          <a:prstGeom prst="rect">
            <a:avLst/>
          </a:prstGeom>
        </p:spPr>
      </p:pic>
      <p:sp>
        <p:nvSpPr>
          <p:cNvPr id="9" name="文本框 8"/>
          <p:cNvSpPr txBox="1"/>
          <p:nvPr/>
        </p:nvSpPr>
        <p:spPr>
          <a:xfrm>
            <a:off x="2690675" y="731935"/>
            <a:ext cx="4284414" cy="583565"/>
          </a:xfrm>
          <a:prstGeom prst="rect">
            <a:avLst/>
          </a:prstGeom>
          <a:noFill/>
        </p:spPr>
        <p:txBody>
          <a:bodyPr wrap="square" rtlCol="0">
            <a:spAutoFit/>
          </a:bodyPr>
          <a:p>
            <a:r>
              <a:rPr lang="zh-CN" altLang="en-US" sz="3200" b="1" dirty="0">
                <a:solidFill>
                  <a:srgbClr val="002060"/>
                </a:solidFill>
                <a:latin typeface="+mj-ea"/>
                <a:ea typeface="+mj-ea"/>
                <a:sym typeface="+mn-ea"/>
              </a:rPr>
              <a:t>二、布局说明 </a:t>
            </a:r>
            <a:endParaRPr lang="en-US" altLang="zh-CN" sz="3200" b="1" dirty="0">
              <a:solidFill>
                <a:srgbClr val="002060"/>
              </a:solidFill>
              <a:latin typeface="+mj-ea"/>
              <a:ea typeface="+mj-ea"/>
              <a:sym typeface="+mn-ea"/>
            </a:endParaRPr>
          </a:p>
        </p:txBody>
      </p:sp>
      <p:grpSp>
        <p:nvGrpSpPr>
          <p:cNvPr id="3" name="组合 2"/>
          <p:cNvGrpSpPr/>
          <p:nvPr/>
        </p:nvGrpSpPr>
        <p:grpSpPr>
          <a:xfrm>
            <a:off x="1517" y="7814474"/>
            <a:ext cx="14231391" cy="1199707"/>
            <a:chOff x="1457" y="10983"/>
            <a:chExt cx="18101" cy="1526"/>
          </a:xfrm>
        </p:grpSpPr>
        <p:pic>
          <p:nvPicPr>
            <p:cNvPr id="11" name="图片 10"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6" name="文本框 5"/>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7" name="文本框 6"/>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16" name="组合 15"/>
          <p:cNvGrpSpPr/>
          <p:nvPr/>
        </p:nvGrpSpPr>
        <p:grpSpPr>
          <a:xfrm>
            <a:off x="-17639" y="360454"/>
            <a:ext cx="2407959" cy="1372892"/>
            <a:chOff x="-29" y="170"/>
            <a:chExt cx="3792" cy="2162"/>
          </a:xfrm>
        </p:grpSpPr>
        <p:sp>
          <p:nvSpPr>
            <p:cNvPr id="12" name="任意多边形 11"/>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任意多边形 9"/>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a:off x="24377" y="7815109"/>
            <a:ext cx="14231391" cy="1199707"/>
            <a:chOff x="1457" y="10983"/>
            <a:chExt cx="18101" cy="1526"/>
          </a:xfrm>
        </p:grpSpPr>
        <p:pic>
          <p:nvPicPr>
            <p:cNvPr id="17" name="图片 16"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18" name="文本框 17"/>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19" name="文本框 18"/>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24" name="组合 23"/>
          <p:cNvGrpSpPr/>
          <p:nvPr/>
        </p:nvGrpSpPr>
        <p:grpSpPr>
          <a:xfrm>
            <a:off x="635" y="360680"/>
            <a:ext cx="14085570" cy="1372870"/>
            <a:chOff x="1" y="568"/>
            <a:chExt cx="22182" cy="2162"/>
          </a:xfrm>
        </p:grpSpPr>
        <p:cxnSp>
          <p:nvCxnSpPr>
            <p:cNvPr id="4" name="直接连接符 3"/>
            <p:cNvCxnSpPr/>
            <p:nvPr/>
          </p:nvCxnSpPr>
          <p:spPr>
            <a:xfrm flipV="1">
              <a:off x="1" y="2131"/>
              <a:ext cx="22182" cy="18"/>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14" name="图片 13" descr="公司LOGI"/>
            <p:cNvPicPr>
              <a:picLocks noChangeAspect="1"/>
            </p:cNvPicPr>
            <p:nvPr/>
          </p:nvPicPr>
          <p:blipFill>
            <a:blip r:embed="rId1"/>
            <a:stretch>
              <a:fillRect/>
            </a:stretch>
          </p:blipFill>
          <p:spPr>
            <a:xfrm>
              <a:off x="18591" y="848"/>
              <a:ext cx="1892" cy="1530"/>
            </a:xfrm>
            <a:prstGeom prst="rect">
              <a:avLst/>
            </a:prstGeom>
          </p:spPr>
        </p:pic>
        <p:grpSp>
          <p:nvGrpSpPr>
            <p:cNvPr id="20" name="组合 19"/>
            <p:cNvGrpSpPr/>
            <p:nvPr/>
          </p:nvGrpSpPr>
          <p:grpSpPr>
            <a:xfrm>
              <a:off x="9" y="568"/>
              <a:ext cx="3792" cy="2162"/>
              <a:chOff x="-29" y="170"/>
              <a:chExt cx="3792" cy="2162"/>
            </a:xfrm>
          </p:grpSpPr>
          <p:sp>
            <p:nvSpPr>
              <p:cNvPr id="21" name="任意多边形 20"/>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任意多边形 21"/>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任意多边形 2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85" name="文本框 84"/>
          <p:cNvSpPr txBox="1"/>
          <p:nvPr/>
        </p:nvSpPr>
        <p:spPr>
          <a:xfrm>
            <a:off x="9364980" y="1543685"/>
            <a:ext cx="3461385" cy="6739255"/>
          </a:xfrm>
          <a:prstGeom prst="rect">
            <a:avLst/>
          </a:prstGeom>
          <a:noFill/>
        </p:spPr>
        <p:txBody>
          <a:bodyPr wrap="square" rtlCol="0">
            <a:spAutoFit/>
          </a:bodyPr>
          <a:p>
            <a:r>
              <a:rPr lang="zh-CN" altLang="en-US" spc="90">
                <a:solidFill>
                  <a:schemeClr val="tx1"/>
                </a:solidFill>
                <a:effectLst/>
                <a:latin typeface="微软雅黑" panose="020B0503020204020204" charset="-122"/>
                <a:ea typeface="微软雅黑" panose="020B0503020204020204" charset="-122"/>
                <a:cs typeface="微软雅黑" panose="020B0503020204020204" charset="-122"/>
                <a:sym typeface="+mn-ea"/>
              </a:rPr>
              <a:t>设备由五大模块组成</a:t>
            </a:r>
            <a:endParaRPr lang="zh-CN" altLang="en-US" kern="2000" spc="70">
              <a:effectLst/>
              <a:latin typeface="微软雅黑" panose="020B0503020204020204" charset="-122"/>
              <a:ea typeface="微软雅黑" panose="020B0503020204020204" charset="-122"/>
              <a:cs typeface="微软雅黑" panose="020B0503020204020204" charset="-122"/>
            </a:endParaRPr>
          </a:p>
          <a:p>
            <a:r>
              <a:rPr lang="en-US" altLang="zh-CN" kern="2000" spc="70">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t>、分离</a:t>
            </a:r>
            <a:r>
              <a:rPr lang="en-US" altLang="zh-CN" kern="2000" spc="7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t>阻挡</a:t>
            </a:r>
            <a:r>
              <a:rPr lang="en-US" altLang="zh-CN" kern="2000" spc="7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t>左翻转模块：吸塑包装机出料为</a:t>
            </a:r>
            <a:r>
              <a:rPr lang="en-US" altLang="zh-CN" kern="2000" spc="70">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t>出</a:t>
            </a:r>
            <a:r>
              <a:rPr lang="en-US" altLang="zh-CN" kern="2000" spc="70">
                <a:solidFill>
                  <a:schemeClr val="tx1"/>
                </a:solidFill>
                <a:effectLst/>
                <a:latin typeface="微软雅黑" panose="020B0503020204020204" charset="-122"/>
                <a:ea typeface="微软雅黑" panose="020B0503020204020204" charset="-122"/>
                <a:cs typeface="微软雅黑" panose="020B0503020204020204" charset="-122"/>
              </a:rPr>
              <a:t>4</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t>，经分离阻挡成</a:t>
            </a:r>
            <a:r>
              <a:rPr lang="en-US" altLang="zh-CN" kern="2000" spc="70">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t>出</a:t>
            </a:r>
            <a:r>
              <a:rPr lang="en-US" altLang="zh-CN" kern="2000" spc="70">
                <a:solidFill>
                  <a:schemeClr val="tx1"/>
                </a:solidFill>
                <a:effectLst/>
                <a:latin typeface="微软雅黑" panose="020B0503020204020204" charset="-122"/>
                <a:ea typeface="微软雅黑" panose="020B0503020204020204" charset="-122"/>
                <a:cs typeface="微软雅黑" panose="020B0503020204020204" charset="-122"/>
              </a:rPr>
              <a:t>2</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t>排序到左翻转机构上，左边</a:t>
            </a:r>
            <a:r>
              <a:rPr lang="en-US" altLang="zh-CN" kern="2000" spc="70">
                <a:solidFill>
                  <a:schemeClr val="tx1"/>
                </a:solidFill>
                <a:effectLst/>
                <a:latin typeface="微软雅黑" panose="020B0503020204020204" charset="-122"/>
                <a:ea typeface="微软雅黑" panose="020B0503020204020204" charset="-122"/>
                <a:cs typeface="微软雅黑" panose="020B0503020204020204" charset="-122"/>
              </a:rPr>
              <a:t>6</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t>支注射器经翻转板翻转成正面朝上，右边</a:t>
            </a:r>
            <a:r>
              <a:rPr lang="en-US" altLang="zh-CN" kern="2000" spc="70">
                <a:solidFill>
                  <a:schemeClr val="tx1"/>
                </a:solidFill>
                <a:effectLst/>
                <a:latin typeface="微软雅黑" panose="020B0503020204020204" charset="-122"/>
                <a:ea typeface="微软雅黑" panose="020B0503020204020204" charset="-122"/>
                <a:cs typeface="微软雅黑" panose="020B0503020204020204" charset="-122"/>
              </a:rPr>
              <a:t>5</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t>支注射器保持背面朝上的出料方式。</a:t>
            </a:r>
            <a:endPar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endParaRPr>
          </a:p>
          <a:p>
            <a:r>
              <a:rPr lang="en-US" altLang="zh-CN" kern="2000" spc="70">
                <a:solidFill>
                  <a:schemeClr val="tx1"/>
                </a:solidFill>
                <a:effectLst/>
                <a:latin typeface="微软雅黑" panose="020B0503020204020204" charset="-122"/>
                <a:ea typeface="微软雅黑" panose="020B0503020204020204" charset="-122"/>
                <a:cs typeface="微软雅黑" panose="020B0503020204020204" charset="-122"/>
                <a:sym typeface="+mn-ea"/>
              </a:rPr>
              <a:t>2</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t>视觉定位机器人拾取模块：采用视觉拍照定位，机器人快速精准拾取，先拾取左边</a:t>
            </a:r>
            <a:r>
              <a:rPr lang="en-US" altLang="zh-CN" kern="2000" spc="70">
                <a:solidFill>
                  <a:schemeClr val="tx1"/>
                </a:solidFill>
                <a:effectLst/>
                <a:latin typeface="微软雅黑" panose="020B0503020204020204" charset="-122"/>
                <a:ea typeface="微软雅黑" panose="020B0503020204020204" charset="-122"/>
                <a:cs typeface="微软雅黑" panose="020B0503020204020204" charset="-122"/>
              </a:rPr>
              <a:t>6</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t>支</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sym typeface="+mn-ea"/>
              </a:rPr>
              <a:t>注射器</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t>正面朝上装盒，再拾取右边</a:t>
            </a:r>
            <a:r>
              <a:rPr lang="en-US" altLang="zh-CN" kern="2000" spc="70">
                <a:solidFill>
                  <a:schemeClr val="tx1"/>
                </a:solidFill>
                <a:effectLst/>
                <a:latin typeface="微软雅黑" panose="020B0503020204020204" charset="-122"/>
                <a:ea typeface="微软雅黑" panose="020B0503020204020204" charset="-122"/>
                <a:cs typeface="微软雅黑" panose="020B0503020204020204" charset="-122"/>
              </a:rPr>
              <a:t>5</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t>支注射器背面朝上装盒，使产品有序的一正一反堆叠</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sym typeface="+mn-ea"/>
              </a:rPr>
              <a:t>装盒</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t>。</a:t>
            </a:r>
            <a:endPar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endParaRPr>
          </a:p>
          <a:p>
            <a:r>
              <a:rPr lang="en-US" altLang="zh-CN" kern="2000" spc="70">
                <a:solidFill>
                  <a:schemeClr val="tx1"/>
                </a:solidFill>
                <a:effectLst/>
                <a:latin typeface="微软雅黑" panose="020B0503020204020204" charset="-122"/>
                <a:ea typeface="微软雅黑" panose="020B0503020204020204" charset="-122"/>
                <a:cs typeface="微软雅黑" panose="020B0503020204020204" charset="-122"/>
              </a:rPr>
              <a:t>3</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t>、开盒模块：高速开盒折盒机，纸板竖直码垛，真空吸盘拾出并底部折盒封闭。</a:t>
            </a:r>
            <a:endParaRPr lang="en-US" altLang="zh-CN" kern="2000" spc="70">
              <a:solidFill>
                <a:schemeClr val="tx1"/>
              </a:solidFill>
              <a:effectLst/>
              <a:latin typeface="微软雅黑" panose="020B0503020204020204" charset="-122"/>
              <a:ea typeface="微软雅黑" panose="020B0503020204020204" charset="-122"/>
              <a:cs typeface="微软雅黑" panose="020B0503020204020204" charset="-122"/>
            </a:endParaRPr>
          </a:p>
          <a:p>
            <a:r>
              <a:rPr lang="en-US" altLang="zh-CN" kern="2000" spc="70">
                <a:solidFill>
                  <a:schemeClr val="tx1"/>
                </a:solidFill>
                <a:effectLst/>
                <a:latin typeface="微软雅黑" panose="020B0503020204020204" charset="-122"/>
                <a:ea typeface="微软雅黑" panose="020B0503020204020204" charset="-122"/>
                <a:cs typeface="微软雅黑" panose="020B0503020204020204" charset="-122"/>
              </a:rPr>
              <a:t>4</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t>、装盒模块：</a:t>
            </a:r>
            <a:r>
              <a:rPr lang="en-US" altLang="zh-CN" kern="2000" spc="70">
                <a:solidFill>
                  <a:schemeClr val="tx1"/>
                </a:solidFill>
                <a:effectLst/>
                <a:latin typeface="微软雅黑" panose="020B0503020204020204" charset="-122"/>
                <a:ea typeface="微软雅黑" panose="020B0503020204020204" charset="-122"/>
                <a:cs typeface="微软雅黑" panose="020B0503020204020204" charset="-122"/>
              </a:rPr>
              <a:t>5</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t>组吸盘安装在并联机器人拾取端，一次拾取</a:t>
            </a:r>
            <a:r>
              <a:rPr lang="en-US" kern="2000" spc="70">
                <a:solidFill>
                  <a:schemeClr val="tx1"/>
                </a:solidFill>
                <a:effectLst/>
                <a:latin typeface="微软雅黑" panose="020B0503020204020204" charset="-122"/>
                <a:ea typeface="微软雅黑" panose="020B0503020204020204" charset="-122"/>
                <a:cs typeface="微软雅黑" panose="020B0503020204020204" charset="-122"/>
              </a:rPr>
              <a:t>6</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t>支</a:t>
            </a:r>
            <a:r>
              <a:rPr lang="en-US" altLang="zh-CN" kern="2000" spc="70">
                <a:solidFill>
                  <a:schemeClr val="tx1"/>
                </a:solidFill>
                <a:effectLst/>
                <a:latin typeface="微软雅黑" panose="020B0503020204020204" charset="-122"/>
                <a:ea typeface="微软雅黑" panose="020B0503020204020204" charset="-122"/>
                <a:cs typeface="微软雅黑" panose="020B0503020204020204" charset="-122"/>
              </a:rPr>
              <a:t>/5</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t>支注射器装盒。</a:t>
            </a:r>
            <a:b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rPr>
            </a:br>
            <a:r>
              <a:rPr lang="en-US" altLang="zh-CN" kern="2000" spc="70">
                <a:solidFill>
                  <a:schemeClr val="tx1"/>
                </a:solidFill>
                <a:effectLst/>
                <a:latin typeface="微软雅黑" panose="020B0503020204020204" charset="-122"/>
                <a:ea typeface="微软雅黑" panose="020B0503020204020204" charset="-122"/>
                <a:cs typeface="微软雅黑" panose="020B0503020204020204" charset="-122"/>
                <a:sym typeface="+mn-ea"/>
              </a:rPr>
              <a:t>5</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sym typeface="+mn-ea"/>
              </a:rPr>
              <a:t>、补料折盖模块：针板</a:t>
            </a:r>
            <a:r>
              <a:rPr lang="en-US" altLang="zh-CN" kern="2000" spc="70">
                <a:solidFill>
                  <a:schemeClr val="tx1"/>
                </a:solidFill>
                <a:effectLst/>
                <a:latin typeface="微软雅黑" panose="020B0503020204020204" charset="-122"/>
                <a:ea typeface="微软雅黑" panose="020B0503020204020204" charset="-122"/>
                <a:cs typeface="微软雅黑" panose="020B0503020204020204" charset="-122"/>
                <a:sym typeface="+mn-ea"/>
              </a:rPr>
              <a:t>5x40</a:t>
            </a:r>
            <a:r>
              <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sym typeface="+mn-ea"/>
              </a:rPr>
              <a:t>支方式码垛在升降机上，每次拾取单支，对中盒进行补料。补完料的中盒旋转方向入顶部折盖机构折盖封盒。</a:t>
            </a:r>
            <a:endParaRPr lang="zh-CN" altLang="en-US" kern="2000" spc="70">
              <a:solidFill>
                <a:schemeClr val="tx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79" name="文本框 78"/>
          <p:cNvSpPr txBox="1"/>
          <p:nvPr/>
        </p:nvSpPr>
        <p:spPr>
          <a:xfrm>
            <a:off x="8109585" y="5072380"/>
            <a:ext cx="1487805" cy="306705"/>
          </a:xfrm>
          <a:prstGeom prst="rect">
            <a:avLst/>
          </a:prstGeom>
          <a:noFill/>
        </p:spPr>
        <p:txBody>
          <a:bodyPr wrap="square" rtlCol="0">
            <a:spAutoFit/>
          </a:bodyPr>
          <a:p>
            <a:r>
              <a:rPr lang="zh-CN" altLang="en-US" sz="1400">
                <a:solidFill>
                  <a:srgbClr val="FF0000"/>
                </a:solidFill>
                <a:effectLst>
                  <a:outerShdw blurRad="38100" dist="25400" dir="5400000" algn="ctr" rotWithShape="0">
                    <a:srgbClr val="6E747A">
                      <a:alpha val="43000"/>
                    </a:srgbClr>
                  </a:outerShdw>
                </a:effectLst>
              </a:rPr>
              <a:t>装盒模块</a:t>
            </a:r>
            <a:endParaRPr lang="zh-CN" altLang="en-US" sz="1400">
              <a:solidFill>
                <a:srgbClr val="FF0000"/>
              </a:solidFill>
              <a:effectLst>
                <a:outerShdw blurRad="38100" dist="25400" dir="5400000" algn="ctr" rotWithShape="0">
                  <a:srgbClr val="6E747A">
                    <a:alpha val="43000"/>
                  </a:srgbClr>
                </a:outerShdw>
              </a:effectLst>
            </a:endParaRPr>
          </a:p>
        </p:txBody>
      </p:sp>
      <p:grpSp>
        <p:nvGrpSpPr>
          <p:cNvPr id="35" name="组合 34"/>
          <p:cNvGrpSpPr/>
          <p:nvPr/>
        </p:nvGrpSpPr>
        <p:grpSpPr>
          <a:xfrm>
            <a:off x="1235075" y="1743701"/>
            <a:ext cx="8130522" cy="6292215"/>
            <a:chOff x="1521" y="2591"/>
            <a:chExt cx="13169" cy="10048"/>
          </a:xfrm>
        </p:grpSpPr>
        <p:pic>
          <p:nvPicPr>
            <p:cNvPr id="27" name="图片 26"/>
            <p:cNvPicPr>
              <a:picLocks noChangeAspect="1"/>
            </p:cNvPicPr>
            <p:nvPr/>
          </p:nvPicPr>
          <p:blipFill>
            <a:blip r:embed="rId3"/>
            <a:stretch>
              <a:fillRect/>
            </a:stretch>
          </p:blipFill>
          <p:spPr>
            <a:xfrm rot="16200000">
              <a:off x="3081" y="1030"/>
              <a:ext cx="10048" cy="13169"/>
            </a:xfrm>
            <a:prstGeom prst="rect">
              <a:avLst/>
            </a:prstGeom>
          </p:spPr>
        </p:pic>
        <p:sp>
          <p:nvSpPr>
            <p:cNvPr id="28" name="文本框 27"/>
            <p:cNvSpPr txBox="1"/>
            <p:nvPr/>
          </p:nvSpPr>
          <p:spPr>
            <a:xfrm>
              <a:off x="7733" y="2731"/>
              <a:ext cx="2693" cy="490"/>
            </a:xfrm>
            <a:prstGeom prst="rect">
              <a:avLst/>
            </a:prstGeom>
            <a:noFill/>
          </p:spPr>
          <p:txBody>
            <a:bodyPr wrap="square" rtlCol="0">
              <a:spAutoFit/>
            </a:bodyPr>
            <a:p>
              <a:r>
                <a:rPr lang="zh-CN" altLang="en-US" sz="1400" b="1">
                  <a:solidFill>
                    <a:schemeClr val="accent6">
                      <a:lumMod val="75000"/>
                    </a:schemeClr>
                  </a:solidFill>
                </a:rPr>
                <a:t>补料折盖模</a:t>
              </a:r>
              <a:r>
                <a:rPr lang="zh-CN" altLang="en-US" sz="1400" b="1">
                  <a:solidFill>
                    <a:schemeClr val="accent6">
                      <a:lumMod val="75000"/>
                    </a:schemeClr>
                  </a:solidFill>
                </a:rPr>
                <a:t>块</a:t>
              </a:r>
              <a:endParaRPr lang="zh-CN" altLang="en-US" sz="1400" b="1">
                <a:solidFill>
                  <a:schemeClr val="accent6">
                    <a:lumMod val="75000"/>
                  </a:schemeClr>
                </a:solidFill>
              </a:endParaRPr>
            </a:p>
          </p:txBody>
        </p:sp>
        <p:sp>
          <p:nvSpPr>
            <p:cNvPr id="73" name="矩形 72"/>
            <p:cNvSpPr/>
            <p:nvPr/>
          </p:nvSpPr>
          <p:spPr>
            <a:xfrm>
              <a:off x="7117" y="6863"/>
              <a:ext cx="4356" cy="2375"/>
            </a:xfrm>
            <a:prstGeom prst="rect">
              <a:avLst/>
            </a:prstGeom>
            <a:noFill/>
            <a:ln w="57150">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4" name="文本框 73"/>
            <p:cNvSpPr txBox="1"/>
            <p:nvPr/>
          </p:nvSpPr>
          <p:spPr>
            <a:xfrm>
              <a:off x="7117" y="9238"/>
              <a:ext cx="3309" cy="834"/>
            </a:xfrm>
            <a:prstGeom prst="rect">
              <a:avLst/>
            </a:prstGeom>
            <a:noFill/>
          </p:spPr>
          <p:txBody>
            <a:bodyPr wrap="square" rtlCol="0">
              <a:spAutoFit/>
            </a:bodyPr>
            <a:p>
              <a:r>
                <a:rPr lang="zh-CN" altLang="en-US" sz="1400">
                  <a:solidFill>
                    <a:schemeClr val="accent1"/>
                  </a:solidFill>
                  <a:effectLst>
                    <a:outerShdw blurRad="38100" dist="25400" dir="5400000" algn="ctr" rotWithShape="0">
                      <a:srgbClr val="6E747A">
                        <a:alpha val="43000"/>
                      </a:srgbClr>
                    </a:outerShdw>
                  </a:effectLst>
                </a:rPr>
                <a:t>视觉定位机器人</a:t>
              </a:r>
              <a:endParaRPr lang="zh-CN" altLang="en-US" sz="1400">
                <a:solidFill>
                  <a:schemeClr val="accent1"/>
                </a:solidFill>
                <a:effectLst>
                  <a:outerShdw blurRad="38100" dist="25400" dir="5400000" algn="ctr" rotWithShape="0">
                    <a:srgbClr val="6E747A">
                      <a:alpha val="43000"/>
                    </a:srgbClr>
                  </a:outerShdw>
                </a:effectLst>
              </a:endParaRPr>
            </a:p>
            <a:p>
              <a:r>
                <a:rPr lang="zh-CN" altLang="en-US" sz="1400">
                  <a:solidFill>
                    <a:schemeClr val="accent1"/>
                  </a:solidFill>
                  <a:effectLst>
                    <a:outerShdw blurRad="38100" dist="25400" dir="5400000" algn="ctr" rotWithShape="0">
                      <a:srgbClr val="6E747A">
                        <a:alpha val="43000"/>
                      </a:srgbClr>
                    </a:outerShdw>
                  </a:effectLst>
                </a:rPr>
                <a:t>拾取模块</a:t>
              </a:r>
              <a:endParaRPr lang="zh-CN" altLang="en-US" sz="1400">
                <a:solidFill>
                  <a:schemeClr val="accent1"/>
                </a:solidFill>
                <a:effectLst>
                  <a:outerShdw blurRad="38100" dist="25400" dir="5400000" algn="ctr" rotWithShape="0">
                    <a:srgbClr val="6E747A">
                      <a:alpha val="43000"/>
                    </a:srgbClr>
                  </a:outerShdw>
                </a:effectLst>
              </a:endParaRPr>
            </a:p>
          </p:txBody>
        </p:sp>
        <p:sp>
          <p:nvSpPr>
            <p:cNvPr id="76" name="矩形 75"/>
            <p:cNvSpPr/>
            <p:nvPr/>
          </p:nvSpPr>
          <p:spPr>
            <a:xfrm>
              <a:off x="10094" y="10055"/>
              <a:ext cx="3903" cy="1743"/>
            </a:xfrm>
            <a:prstGeom prst="rect">
              <a:avLst/>
            </a:prstGeom>
            <a:noFill/>
            <a:ln w="57150">
              <a:solidFill>
                <a:srgbClr val="FFC0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7" name="文本框 76"/>
            <p:cNvSpPr txBox="1"/>
            <p:nvPr/>
          </p:nvSpPr>
          <p:spPr>
            <a:xfrm>
              <a:off x="11009" y="11824"/>
              <a:ext cx="2074" cy="490"/>
            </a:xfrm>
            <a:prstGeom prst="rect">
              <a:avLst/>
            </a:prstGeom>
            <a:noFill/>
          </p:spPr>
          <p:txBody>
            <a:bodyPr wrap="square" rtlCol="0">
              <a:spAutoFit/>
            </a:bodyPr>
            <a:p>
              <a:r>
                <a:rPr lang="zh-CN" altLang="en-US" sz="1400">
                  <a:solidFill>
                    <a:srgbClr val="FFC000"/>
                  </a:solidFill>
                  <a:effectLst>
                    <a:outerShdw blurRad="38100" dist="25400" dir="5400000" algn="ctr" rotWithShape="0">
                      <a:srgbClr val="6E747A">
                        <a:alpha val="43000"/>
                      </a:srgbClr>
                    </a:outerShdw>
                  </a:effectLst>
                </a:rPr>
                <a:t>开盒模块</a:t>
              </a:r>
              <a:endParaRPr lang="zh-CN" altLang="en-US" sz="1400">
                <a:solidFill>
                  <a:srgbClr val="FFC000"/>
                </a:solidFill>
                <a:effectLst>
                  <a:outerShdw blurRad="38100" dist="25400" dir="5400000" algn="ctr" rotWithShape="0">
                    <a:srgbClr val="6E747A">
                      <a:alpha val="43000"/>
                    </a:srgbClr>
                  </a:outerShdw>
                </a:effectLst>
              </a:endParaRPr>
            </a:p>
          </p:txBody>
        </p:sp>
        <p:sp>
          <p:nvSpPr>
            <p:cNvPr id="78" name="矩形 77"/>
            <p:cNvSpPr/>
            <p:nvPr/>
          </p:nvSpPr>
          <p:spPr>
            <a:xfrm>
              <a:off x="11732" y="6823"/>
              <a:ext cx="894" cy="2375"/>
            </a:xfrm>
            <a:prstGeom prst="rect">
              <a:avLst/>
            </a:prstGeom>
            <a:noFill/>
            <a:ln w="57150">
              <a:solidFill>
                <a:srgbClr val="FF0000"/>
              </a:solidFill>
              <a:prstDash val="dash"/>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0" name="矩形 79"/>
            <p:cNvSpPr/>
            <p:nvPr/>
          </p:nvSpPr>
          <p:spPr>
            <a:xfrm>
              <a:off x="6515" y="3342"/>
              <a:ext cx="7384" cy="1542"/>
            </a:xfrm>
            <a:prstGeom prst="rect">
              <a:avLst/>
            </a:prstGeom>
            <a:noFill/>
            <a:ln w="57150">
              <a:solidFill>
                <a:schemeClr val="accent6"/>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0"/>
            <p:cNvSpPr/>
            <p:nvPr/>
          </p:nvSpPr>
          <p:spPr>
            <a:xfrm>
              <a:off x="2574" y="6823"/>
              <a:ext cx="4284" cy="2415"/>
            </a:xfrm>
            <a:prstGeom prst="rect">
              <a:avLst/>
            </a:prstGeom>
            <a:noFill/>
            <a:ln w="57150">
              <a:gradFill>
                <a:gsLst>
                  <a:gs pos="0">
                    <a:srgbClr val="7B32B2"/>
                  </a:gs>
                  <a:gs pos="100000">
                    <a:srgbClr val="401A5D"/>
                  </a:gs>
                </a:gsLst>
              </a:gra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文本框 33"/>
            <p:cNvSpPr txBox="1"/>
            <p:nvPr/>
          </p:nvSpPr>
          <p:spPr>
            <a:xfrm>
              <a:off x="3061" y="9238"/>
              <a:ext cx="3309" cy="490"/>
            </a:xfrm>
            <a:prstGeom prst="rect">
              <a:avLst/>
            </a:prstGeom>
            <a:noFill/>
          </p:spPr>
          <p:txBody>
            <a:bodyPr wrap="square" rtlCol="0">
              <a:spAutoFit/>
            </a:bodyPr>
            <a:p>
              <a:r>
                <a:rPr lang="zh-CN" altLang="en-US" sz="1400">
                  <a:solidFill>
                    <a:srgbClr val="7030A0"/>
                  </a:solidFill>
                  <a:effectLst>
                    <a:outerShdw blurRad="38100" dist="25400" dir="5400000" algn="ctr" rotWithShape="0">
                      <a:srgbClr val="6E747A">
                        <a:alpha val="43000"/>
                      </a:srgbClr>
                    </a:outerShdw>
                  </a:effectLst>
                </a:rPr>
                <a:t>分离</a:t>
              </a:r>
              <a:r>
                <a:rPr lang="en-US" altLang="zh-CN" sz="1400">
                  <a:solidFill>
                    <a:srgbClr val="7030A0"/>
                  </a:solidFill>
                  <a:effectLst>
                    <a:outerShdw blurRad="38100" dist="25400" dir="5400000" algn="ctr" rotWithShape="0">
                      <a:srgbClr val="6E747A">
                        <a:alpha val="43000"/>
                      </a:srgbClr>
                    </a:outerShdw>
                  </a:effectLst>
                </a:rPr>
                <a:t>/</a:t>
              </a:r>
              <a:r>
                <a:rPr lang="zh-CN" altLang="en-US" sz="1400">
                  <a:solidFill>
                    <a:srgbClr val="7030A0"/>
                  </a:solidFill>
                  <a:effectLst>
                    <a:outerShdw blurRad="38100" dist="25400" dir="5400000" algn="ctr" rotWithShape="0">
                      <a:srgbClr val="6E747A">
                        <a:alpha val="43000"/>
                      </a:srgbClr>
                    </a:outerShdw>
                  </a:effectLst>
                </a:rPr>
                <a:t>阻挡</a:t>
              </a:r>
              <a:r>
                <a:rPr lang="en-US" altLang="zh-CN" sz="1400">
                  <a:solidFill>
                    <a:srgbClr val="7030A0"/>
                  </a:solidFill>
                  <a:effectLst>
                    <a:outerShdw blurRad="38100" dist="25400" dir="5400000" algn="ctr" rotWithShape="0">
                      <a:srgbClr val="6E747A">
                        <a:alpha val="43000"/>
                      </a:srgbClr>
                    </a:outerShdw>
                  </a:effectLst>
                </a:rPr>
                <a:t>/</a:t>
              </a:r>
              <a:r>
                <a:rPr lang="zh-CN" altLang="en-US" sz="1400">
                  <a:solidFill>
                    <a:srgbClr val="7030A0"/>
                  </a:solidFill>
                  <a:effectLst>
                    <a:outerShdw blurRad="38100" dist="25400" dir="5400000" algn="ctr" rotWithShape="0">
                      <a:srgbClr val="6E747A">
                        <a:alpha val="43000"/>
                      </a:srgbClr>
                    </a:outerShdw>
                  </a:effectLst>
                </a:rPr>
                <a:t>左翻转模</a:t>
              </a:r>
              <a:r>
                <a:rPr lang="zh-CN" altLang="en-US" sz="1400">
                  <a:solidFill>
                    <a:srgbClr val="7030A0"/>
                  </a:solidFill>
                  <a:effectLst>
                    <a:outerShdw blurRad="38100" dist="25400" dir="5400000" algn="ctr" rotWithShape="0">
                      <a:srgbClr val="6E747A">
                        <a:alpha val="43000"/>
                      </a:srgbClr>
                    </a:outerShdw>
                  </a:effectLst>
                </a:rPr>
                <a:t>块</a:t>
              </a:r>
              <a:endParaRPr lang="zh-CN" altLang="en-US" sz="1400">
                <a:solidFill>
                  <a:srgbClr val="7030A0"/>
                </a:solidFill>
                <a:effectLst>
                  <a:outerShdw blurRad="38100" dist="25400" dir="5400000" algn="ctr" rotWithShape="0">
                    <a:srgbClr val="6E747A">
                      <a:alpha val="43000"/>
                    </a:srgbClr>
                  </a:outerShdw>
                </a:effectLst>
              </a:endParaRPr>
            </a:p>
          </p:txBody>
        </p:sp>
      </p:gr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1430" y="1353185"/>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5" name="图片 4" descr="公司LOGI"/>
          <p:cNvPicPr>
            <a:picLocks noChangeAspect="1"/>
          </p:cNvPicPr>
          <p:nvPr/>
        </p:nvPicPr>
        <p:blipFill>
          <a:blip r:embed="rId1"/>
          <a:stretch>
            <a:fillRect/>
          </a:stretch>
        </p:blipFill>
        <p:spPr>
          <a:xfrm>
            <a:off x="11793220" y="538480"/>
            <a:ext cx="1201420" cy="971550"/>
          </a:xfrm>
          <a:prstGeom prst="rect">
            <a:avLst/>
          </a:prstGeom>
        </p:spPr>
      </p:pic>
      <p:sp>
        <p:nvSpPr>
          <p:cNvPr id="9" name="文本框 8"/>
          <p:cNvSpPr txBox="1"/>
          <p:nvPr/>
        </p:nvSpPr>
        <p:spPr>
          <a:xfrm>
            <a:off x="2706550" y="726220"/>
            <a:ext cx="4284414" cy="583565"/>
          </a:xfrm>
          <a:prstGeom prst="rect">
            <a:avLst/>
          </a:prstGeom>
          <a:noFill/>
        </p:spPr>
        <p:txBody>
          <a:bodyPr wrap="square" rtlCol="0">
            <a:spAutoFit/>
          </a:bodyPr>
          <a:p>
            <a:r>
              <a:rPr lang="zh-CN" altLang="en-US" sz="3200" b="1" dirty="0">
                <a:solidFill>
                  <a:srgbClr val="002060"/>
                </a:solidFill>
                <a:latin typeface="+mj-ea"/>
                <a:ea typeface="+mj-ea"/>
                <a:sym typeface="微软雅黑" panose="020B0503020204020204" charset="-122"/>
              </a:rPr>
              <a:t>二、布局说明</a:t>
            </a:r>
            <a:endParaRPr lang="zh-CN" altLang="en-US" sz="3200" b="1" dirty="0">
              <a:solidFill>
                <a:srgbClr val="002060"/>
              </a:solidFill>
              <a:latin typeface="+mj-ea"/>
              <a:ea typeface="+mj-ea"/>
              <a:sym typeface="微软雅黑" panose="020B0503020204020204" charset="-122"/>
            </a:endParaRPr>
          </a:p>
        </p:txBody>
      </p:sp>
      <p:grpSp>
        <p:nvGrpSpPr>
          <p:cNvPr id="3" name="组合 2"/>
          <p:cNvGrpSpPr/>
          <p:nvPr/>
        </p:nvGrpSpPr>
        <p:grpSpPr>
          <a:xfrm>
            <a:off x="1517" y="7814474"/>
            <a:ext cx="14231391" cy="1199707"/>
            <a:chOff x="1457" y="10983"/>
            <a:chExt cx="18101" cy="1526"/>
          </a:xfrm>
        </p:grpSpPr>
        <p:pic>
          <p:nvPicPr>
            <p:cNvPr id="11" name="图片 10"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6" name="文本框 5"/>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7" name="文本框 6"/>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16" name="组合 15"/>
          <p:cNvGrpSpPr/>
          <p:nvPr/>
        </p:nvGrpSpPr>
        <p:grpSpPr>
          <a:xfrm>
            <a:off x="-17639" y="360454"/>
            <a:ext cx="2407959" cy="1372892"/>
            <a:chOff x="-29" y="170"/>
            <a:chExt cx="3792" cy="2162"/>
          </a:xfrm>
        </p:grpSpPr>
        <p:sp>
          <p:nvSpPr>
            <p:cNvPr id="12" name="任意多边形 11"/>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任意多边形 9"/>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a:off x="13582" y="7814474"/>
            <a:ext cx="14231391" cy="1199707"/>
            <a:chOff x="1457" y="10983"/>
            <a:chExt cx="18101" cy="1526"/>
          </a:xfrm>
        </p:grpSpPr>
        <p:pic>
          <p:nvPicPr>
            <p:cNvPr id="17" name="图片 16"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18" name="文本框 17"/>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19" name="文本框 18"/>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24" name="组合 23"/>
          <p:cNvGrpSpPr/>
          <p:nvPr/>
        </p:nvGrpSpPr>
        <p:grpSpPr>
          <a:xfrm>
            <a:off x="635" y="360680"/>
            <a:ext cx="14085570" cy="1372870"/>
            <a:chOff x="1" y="568"/>
            <a:chExt cx="22182" cy="2162"/>
          </a:xfrm>
        </p:grpSpPr>
        <p:cxnSp>
          <p:nvCxnSpPr>
            <p:cNvPr id="4" name="直接连接符 3"/>
            <p:cNvCxnSpPr/>
            <p:nvPr/>
          </p:nvCxnSpPr>
          <p:spPr>
            <a:xfrm flipV="1">
              <a:off x="1" y="2131"/>
              <a:ext cx="22182" cy="18"/>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14" name="图片 13" descr="公司LOGI"/>
            <p:cNvPicPr>
              <a:picLocks noChangeAspect="1"/>
            </p:cNvPicPr>
            <p:nvPr/>
          </p:nvPicPr>
          <p:blipFill>
            <a:blip r:embed="rId1"/>
            <a:stretch>
              <a:fillRect/>
            </a:stretch>
          </p:blipFill>
          <p:spPr>
            <a:xfrm>
              <a:off x="18591" y="848"/>
              <a:ext cx="1892" cy="1530"/>
            </a:xfrm>
            <a:prstGeom prst="rect">
              <a:avLst/>
            </a:prstGeom>
          </p:spPr>
        </p:pic>
        <p:grpSp>
          <p:nvGrpSpPr>
            <p:cNvPr id="20" name="组合 19"/>
            <p:cNvGrpSpPr/>
            <p:nvPr/>
          </p:nvGrpSpPr>
          <p:grpSpPr>
            <a:xfrm>
              <a:off x="9" y="568"/>
              <a:ext cx="3792" cy="2162"/>
              <a:chOff x="-29" y="170"/>
              <a:chExt cx="3792" cy="2162"/>
            </a:xfrm>
          </p:grpSpPr>
          <p:sp>
            <p:nvSpPr>
              <p:cNvPr id="21" name="任意多边形 20"/>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任意多边形 21"/>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任意多边形 2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28" name="组合 27"/>
          <p:cNvGrpSpPr/>
          <p:nvPr/>
        </p:nvGrpSpPr>
        <p:grpSpPr>
          <a:xfrm>
            <a:off x="1361440" y="1494155"/>
            <a:ext cx="11283950" cy="6795135"/>
            <a:chOff x="1916" y="2353"/>
            <a:chExt cx="16865" cy="10412"/>
          </a:xfrm>
        </p:grpSpPr>
        <p:pic>
          <p:nvPicPr>
            <p:cNvPr id="25" name="图片 24"/>
            <p:cNvPicPr>
              <a:picLocks noChangeAspect="1"/>
            </p:cNvPicPr>
            <p:nvPr/>
          </p:nvPicPr>
          <p:blipFill>
            <a:blip r:embed="rId3"/>
            <a:stretch>
              <a:fillRect/>
            </a:stretch>
          </p:blipFill>
          <p:spPr>
            <a:xfrm>
              <a:off x="1960" y="2353"/>
              <a:ext cx="16778" cy="9763"/>
            </a:xfrm>
            <a:prstGeom prst="rect">
              <a:avLst/>
            </a:prstGeom>
          </p:spPr>
        </p:pic>
        <p:sp>
          <p:nvSpPr>
            <p:cNvPr id="26" name="文本框 25"/>
            <p:cNvSpPr txBox="1"/>
            <p:nvPr/>
          </p:nvSpPr>
          <p:spPr>
            <a:xfrm>
              <a:off x="1916" y="12154"/>
              <a:ext cx="16865" cy="611"/>
            </a:xfrm>
            <a:prstGeom prst="rect">
              <a:avLst/>
            </a:prstGeom>
            <a:noFill/>
          </p:spPr>
          <p:txBody>
            <a:bodyPr wrap="square" rtlCol="0">
              <a:spAutoFit/>
            </a:bodyPr>
            <a:p>
              <a:r>
                <a:rPr lang="zh-CN" altLang="en-US" sz="2000">
                  <a:solidFill>
                    <a:srgbClr val="FF0000"/>
                  </a:solidFill>
                  <a:effectLst/>
                  <a:latin typeface="微软雅黑" panose="020B0503020204020204" charset="-122"/>
                  <a:ea typeface="微软雅黑" panose="020B0503020204020204" charset="-122"/>
                  <a:cs typeface="微软雅黑" panose="020B0503020204020204" charset="-122"/>
                </a:rPr>
                <a:t>设备规格：</a:t>
              </a:r>
              <a:r>
                <a:rPr lang="en-US" altLang="zh-CN" sz="2000">
                  <a:solidFill>
                    <a:srgbClr val="FF0000"/>
                  </a:solidFill>
                  <a:effectLst/>
                  <a:latin typeface="微软雅黑" panose="020B0503020204020204" charset="-122"/>
                  <a:ea typeface="微软雅黑" panose="020B0503020204020204" charset="-122"/>
                  <a:cs typeface="微软雅黑" panose="020B0503020204020204" charset="-122"/>
                </a:rPr>
                <a:t>L4900xW2900xH2500</a:t>
              </a:r>
              <a:r>
                <a:rPr lang="zh-CN" altLang="en-US" sz="2000">
                  <a:solidFill>
                    <a:srgbClr val="FF0000"/>
                  </a:solidFill>
                  <a:effectLst/>
                  <a:latin typeface="微软雅黑" panose="020B0503020204020204" charset="-122"/>
                  <a:ea typeface="微软雅黑" panose="020B0503020204020204" charset="-122"/>
                  <a:cs typeface="微软雅黑" panose="020B0503020204020204" charset="-122"/>
                </a:rPr>
                <a:t>布局尺寸谨供参考，以实际设计为准！</a:t>
              </a:r>
              <a:endParaRPr lang="zh-CN" altLang="en-US" sz="2000">
                <a:solidFill>
                  <a:srgbClr val="FF0000"/>
                </a:solidFill>
                <a:effectLst/>
                <a:latin typeface="微软雅黑" panose="020B0503020204020204" charset="-122"/>
                <a:ea typeface="微软雅黑" panose="020B0503020204020204" charset="-122"/>
                <a:cs typeface="微软雅黑" panose="020B0503020204020204" charset="-122"/>
              </a:endParaRPr>
            </a:p>
          </p:txBody>
        </p:sp>
      </p:gr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1430" y="1353185"/>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5" name="图片 4" descr="公司LOGI"/>
          <p:cNvPicPr>
            <a:picLocks noChangeAspect="1"/>
          </p:cNvPicPr>
          <p:nvPr/>
        </p:nvPicPr>
        <p:blipFill>
          <a:blip r:embed="rId1"/>
          <a:stretch>
            <a:fillRect/>
          </a:stretch>
        </p:blipFill>
        <p:spPr>
          <a:xfrm>
            <a:off x="11793220" y="538480"/>
            <a:ext cx="1201420" cy="971550"/>
          </a:xfrm>
          <a:prstGeom prst="rect">
            <a:avLst/>
          </a:prstGeom>
        </p:spPr>
      </p:pic>
      <p:sp>
        <p:nvSpPr>
          <p:cNvPr id="9" name="文本框 8"/>
          <p:cNvSpPr txBox="1"/>
          <p:nvPr/>
        </p:nvSpPr>
        <p:spPr>
          <a:xfrm>
            <a:off x="2706550" y="726220"/>
            <a:ext cx="4284414" cy="583565"/>
          </a:xfrm>
          <a:prstGeom prst="rect">
            <a:avLst/>
          </a:prstGeom>
          <a:noFill/>
        </p:spPr>
        <p:txBody>
          <a:bodyPr wrap="square" rtlCol="0">
            <a:spAutoFit/>
          </a:bodyPr>
          <a:p>
            <a:r>
              <a:rPr lang="zh-CN" altLang="en-US" sz="3200" b="1" dirty="0">
                <a:solidFill>
                  <a:srgbClr val="002060"/>
                </a:solidFill>
                <a:latin typeface="+mj-ea"/>
                <a:ea typeface="+mj-ea"/>
                <a:sym typeface="+mn-ea"/>
              </a:rPr>
              <a:t>三、工艺流程介绍</a:t>
            </a:r>
            <a:endParaRPr lang="zh-CN" altLang="en-US" sz="3200" b="1" dirty="0">
              <a:solidFill>
                <a:srgbClr val="002060"/>
              </a:solidFill>
              <a:latin typeface="+mj-ea"/>
              <a:ea typeface="+mj-ea"/>
              <a:sym typeface="+mn-ea"/>
            </a:endParaRPr>
          </a:p>
        </p:txBody>
      </p:sp>
      <p:grpSp>
        <p:nvGrpSpPr>
          <p:cNvPr id="3" name="组合 2"/>
          <p:cNvGrpSpPr/>
          <p:nvPr/>
        </p:nvGrpSpPr>
        <p:grpSpPr>
          <a:xfrm>
            <a:off x="1517" y="7814474"/>
            <a:ext cx="14231391" cy="1199707"/>
            <a:chOff x="1457" y="10983"/>
            <a:chExt cx="18101" cy="1526"/>
          </a:xfrm>
        </p:grpSpPr>
        <p:pic>
          <p:nvPicPr>
            <p:cNvPr id="11" name="图片 10"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6" name="文本框 5"/>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7" name="文本框 6"/>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16" name="组合 15"/>
          <p:cNvGrpSpPr/>
          <p:nvPr/>
        </p:nvGrpSpPr>
        <p:grpSpPr>
          <a:xfrm>
            <a:off x="-17639" y="360454"/>
            <a:ext cx="2407959" cy="1372892"/>
            <a:chOff x="-29" y="170"/>
            <a:chExt cx="3792" cy="2162"/>
          </a:xfrm>
        </p:grpSpPr>
        <p:sp>
          <p:nvSpPr>
            <p:cNvPr id="12" name="任意多边形 11"/>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任意多边形 9"/>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a:off x="13582" y="7814474"/>
            <a:ext cx="14231391" cy="1199707"/>
            <a:chOff x="1457" y="10983"/>
            <a:chExt cx="18101" cy="1526"/>
          </a:xfrm>
        </p:grpSpPr>
        <p:pic>
          <p:nvPicPr>
            <p:cNvPr id="17" name="图片 16"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18" name="文本框 17"/>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19" name="文本框 18"/>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24" name="组合 23"/>
          <p:cNvGrpSpPr/>
          <p:nvPr/>
        </p:nvGrpSpPr>
        <p:grpSpPr>
          <a:xfrm>
            <a:off x="635" y="360680"/>
            <a:ext cx="14085570" cy="1372870"/>
            <a:chOff x="1" y="568"/>
            <a:chExt cx="22182" cy="2162"/>
          </a:xfrm>
        </p:grpSpPr>
        <p:cxnSp>
          <p:nvCxnSpPr>
            <p:cNvPr id="4" name="直接连接符 3"/>
            <p:cNvCxnSpPr/>
            <p:nvPr/>
          </p:nvCxnSpPr>
          <p:spPr>
            <a:xfrm flipV="1">
              <a:off x="1" y="2131"/>
              <a:ext cx="22182" cy="18"/>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14" name="图片 13" descr="公司LOGI"/>
            <p:cNvPicPr>
              <a:picLocks noChangeAspect="1"/>
            </p:cNvPicPr>
            <p:nvPr/>
          </p:nvPicPr>
          <p:blipFill>
            <a:blip r:embed="rId1"/>
            <a:stretch>
              <a:fillRect/>
            </a:stretch>
          </p:blipFill>
          <p:spPr>
            <a:xfrm>
              <a:off x="18591" y="848"/>
              <a:ext cx="1892" cy="1530"/>
            </a:xfrm>
            <a:prstGeom prst="rect">
              <a:avLst/>
            </a:prstGeom>
          </p:spPr>
        </p:pic>
        <p:grpSp>
          <p:nvGrpSpPr>
            <p:cNvPr id="20" name="组合 19"/>
            <p:cNvGrpSpPr/>
            <p:nvPr/>
          </p:nvGrpSpPr>
          <p:grpSpPr>
            <a:xfrm>
              <a:off x="9" y="568"/>
              <a:ext cx="3792" cy="2162"/>
              <a:chOff x="-29" y="170"/>
              <a:chExt cx="3792" cy="2162"/>
            </a:xfrm>
          </p:grpSpPr>
          <p:sp>
            <p:nvSpPr>
              <p:cNvPr id="21" name="任意多边形 20"/>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任意多边形 21"/>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任意多边形 2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101" name="组合 100"/>
          <p:cNvGrpSpPr/>
          <p:nvPr/>
        </p:nvGrpSpPr>
        <p:grpSpPr>
          <a:xfrm>
            <a:off x="1262380" y="2736850"/>
            <a:ext cx="11119485" cy="3851275"/>
            <a:chOff x="1526" y="5690"/>
            <a:chExt cx="17511" cy="6065"/>
          </a:xfrm>
        </p:grpSpPr>
        <p:sp>
          <p:nvSpPr>
            <p:cNvPr id="8" name="流程图: 过程 7"/>
            <p:cNvSpPr/>
            <p:nvPr/>
          </p:nvSpPr>
          <p:spPr>
            <a:xfrm>
              <a:off x="2493" y="6763"/>
              <a:ext cx="625" cy="304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吸</a:t>
              </a:r>
              <a:endParaRPr lang="zh-CN" altLang="en-US" sz="1600"/>
            </a:p>
            <a:p>
              <a:pPr algn="ctr"/>
              <a:r>
                <a:rPr lang="zh-CN" altLang="en-US" sz="1600"/>
                <a:t>塑</a:t>
              </a:r>
              <a:endParaRPr lang="zh-CN" altLang="en-US" sz="1600"/>
            </a:p>
            <a:p>
              <a:pPr algn="ctr"/>
              <a:r>
                <a:rPr lang="zh-CN" altLang="en-US" sz="1600"/>
                <a:t>包</a:t>
              </a:r>
              <a:endParaRPr lang="zh-CN" altLang="en-US" sz="1600"/>
            </a:p>
            <a:p>
              <a:pPr algn="ctr"/>
              <a:r>
                <a:rPr lang="zh-CN" altLang="en-US" sz="1600"/>
                <a:t>装</a:t>
              </a:r>
              <a:endParaRPr lang="zh-CN" altLang="en-US" sz="1600"/>
            </a:p>
            <a:p>
              <a:pPr algn="ctr"/>
              <a:r>
                <a:rPr lang="zh-CN" altLang="en-US" sz="1600"/>
                <a:t>出</a:t>
              </a:r>
              <a:endParaRPr lang="zh-CN" altLang="en-US" sz="1600"/>
            </a:p>
            <a:p>
              <a:pPr algn="ctr"/>
              <a:r>
                <a:rPr lang="zh-CN" altLang="en-US" sz="1600"/>
                <a:t>料</a:t>
              </a:r>
              <a:endParaRPr lang="zh-CN" altLang="en-US" sz="1600"/>
            </a:p>
          </p:txBody>
        </p:sp>
        <p:sp>
          <p:nvSpPr>
            <p:cNvPr id="34" name="流程图: 过程 33"/>
            <p:cNvSpPr/>
            <p:nvPr/>
          </p:nvSpPr>
          <p:spPr>
            <a:xfrm>
              <a:off x="10281" y="10162"/>
              <a:ext cx="4337" cy="548"/>
            </a:xfrm>
            <a:prstGeom prst="flowChart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AI</a:t>
              </a:r>
              <a:r>
                <a:rPr lang="zh-CN" altLang="en-US" sz="1600"/>
                <a:t>检测识别出的</a:t>
              </a:r>
              <a:r>
                <a:rPr lang="en-US" altLang="zh-CN" sz="1600"/>
                <a:t>NG</a:t>
              </a:r>
              <a:r>
                <a:rPr lang="zh-CN" altLang="en-US" sz="1600"/>
                <a:t>针板收</a:t>
              </a:r>
              <a:r>
                <a:rPr lang="zh-CN" altLang="en-US" sz="1600"/>
                <a:t>集</a:t>
              </a:r>
              <a:endParaRPr lang="zh-CN" altLang="en-US" sz="1600"/>
            </a:p>
          </p:txBody>
        </p:sp>
        <p:sp>
          <p:nvSpPr>
            <p:cNvPr id="35" name="流程图: 过程 34"/>
            <p:cNvSpPr/>
            <p:nvPr/>
          </p:nvSpPr>
          <p:spPr>
            <a:xfrm>
              <a:off x="1526" y="6788"/>
              <a:ext cx="639" cy="301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AI</a:t>
              </a:r>
              <a:endParaRPr lang="en-US" altLang="zh-CN" sz="1600"/>
            </a:p>
            <a:p>
              <a:pPr algn="ctr"/>
              <a:r>
                <a:rPr lang="zh-CN" altLang="en-US" sz="1600"/>
                <a:t>视</a:t>
              </a:r>
              <a:endParaRPr lang="zh-CN" altLang="en-US" sz="1600"/>
            </a:p>
            <a:p>
              <a:pPr algn="ctr"/>
              <a:r>
                <a:rPr lang="zh-CN" altLang="en-US" sz="1600"/>
                <a:t>觉</a:t>
              </a:r>
              <a:endParaRPr lang="zh-CN" altLang="en-US" sz="1600"/>
            </a:p>
            <a:p>
              <a:pPr algn="ctr"/>
              <a:r>
                <a:rPr lang="zh-CN" altLang="en-US" sz="1600"/>
                <a:t>缺</a:t>
              </a:r>
              <a:endParaRPr lang="zh-CN" altLang="en-US" sz="1600"/>
            </a:p>
            <a:p>
              <a:pPr algn="ctr"/>
              <a:r>
                <a:rPr lang="zh-CN" altLang="en-US" sz="1600"/>
                <a:t>陷</a:t>
              </a:r>
              <a:endParaRPr lang="zh-CN" altLang="en-US" sz="1600"/>
            </a:p>
            <a:p>
              <a:pPr algn="ctr"/>
              <a:r>
                <a:rPr lang="zh-CN" altLang="en-US" sz="1600"/>
                <a:t>检</a:t>
              </a:r>
              <a:endParaRPr lang="zh-CN" altLang="en-US" sz="1600"/>
            </a:p>
            <a:p>
              <a:pPr algn="ctr"/>
              <a:r>
                <a:rPr lang="zh-CN" altLang="en-US" sz="1600"/>
                <a:t>测</a:t>
              </a:r>
              <a:endParaRPr lang="zh-CN" altLang="en-US" sz="1600"/>
            </a:p>
          </p:txBody>
        </p:sp>
        <p:sp>
          <p:nvSpPr>
            <p:cNvPr id="41" name="流程图: 过程 40"/>
            <p:cNvSpPr/>
            <p:nvPr/>
          </p:nvSpPr>
          <p:spPr>
            <a:xfrm>
              <a:off x="15010" y="10174"/>
              <a:ext cx="1925" cy="572"/>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sz="1600"/>
                <a:t>开盒机</a:t>
              </a:r>
              <a:endParaRPr lang="zh-CN" altLang="en-US" sz="1600"/>
            </a:p>
          </p:txBody>
        </p:sp>
        <p:sp>
          <p:nvSpPr>
            <p:cNvPr id="53" name="右箭头 52"/>
            <p:cNvSpPr/>
            <p:nvPr/>
          </p:nvSpPr>
          <p:spPr>
            <a:xfrm>
              <a:off x="2220" y="8155"/>
              <a:ext cx="197" cy="28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54" name="右箭头 53"/>
            <p:cNvSpPr/>
            <p:nvPr/>
          </p:nvSpPr>
          <p:spPr>
            <a:xfrm>
              <a:off x="3270" y="8155"/>
              <a:ext cx="197" cy="28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58" name="右箭头 57"/>
            <p:cNvSpPr/>
            <p:nvPr/>
          </p:nvSpPr>
          <p:spPr>
            <a:xfrm>
              <a:off x="14735" y="8127"/>
              <a:ext cx="197" cy="28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60" name="右箭头 59"/>
            <p:cNvSpPr/>
            <p:nvPr/>
          </p:nvSpPr>
          <p:spPr>
            <a:xfrm rot="16200000">
              <a:off x="15845" y="9814"/>
              <a:ext cx="197" cy="28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31" name="流程图: 过程 30"/>
            <p:cNvSpPr/>
            <p:nvPr/>
          </p:nvSpPr>
          <p:spPr>
            <a:xfrm>
              <a:off x="17319" y="5690"/>
              <a:ext cx="1719" cy="727"/>
            </a:xfrm>
            <a:prstGeom prst="flowChartProcess">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储注射</a:t>
              </a:r>
              <a:r>
                <a:rPr lang="zh-CN" altLang="en-US" sz="1600"/>
                <a:t>器</a:t>
              </a:r>
              <a:endParaRPr lang="zh-CN" altLang="en-US" sz="1600"/>
            </a:p>
          </p:txBody>
        </p:sp>
        <p:sp>
          <p:nvSpPr>
            <p:cNvPr id="59" name="流程图: 过程 58"/>
            <p:cNvSpPr/>
            <p:nvPr/>
          </p:nvSpPr>
          <p:spPr>
            <a:xfrm>
              <a:off x="12707" y="5693"/>
              <a:ext cx="1950" cy="727"/>
            </a:xfrm>
            <a:prstGeom prst="flowChartProcess">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上盖预</a:t>
              </a:r>
              <a:r>
                <a:rPr lang="zh-CN" altLang="en-US" sz="1600"/>
                <a:t>折</a:t>
              </a:r>
              <a:endParaRPr lang="zh-CN" altLang="en-US" sz="1600"/>
            </a:p>
          </p:txBody>
        </p:sp>
        <p:sp>
          <p:nvSpPr>
            <p:cNvPr id="76" name="流程图: 过程 75"/>
            <p:cNvSpPr/>
            <p:nvPr/>
          </p:nvSpPr>
          <p:spPr>
            <a:xfrm>
              <a:off x="15011" y="9043"/>
              <a:ext cx="1927" cy="659"/>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sz="1600"/>
                <a:t>中</a:t>
              </a:r>
              <a:r>
                <a:rPr lang="zh-CN" altLang="en-US" sz="1600"/>
                <a:t>盒传送</a:t>
              </a:r>
              <a:endParaRPr lang="zh-CN" altLang="en-US" sz="1600"/>
            </a:p>
          </p:txBody>
        </p:sp>
        <p:sp>
          <p:nvSpPr>
            <p:cNvPr id="77" name="右箭头 76"/>
            <p:cNvSpPr/>
            <p:nvPr/>
          </p:nvSpPr>
          <p:spPr>
            <a:xfrm rot="10800000">
              <a:off x="17027" y="5888"/>
              <a:ext cx="197" cy="28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81" name="右箭头 80"/>
            <p:cNvSpPr/>
            <p:nvPr/>
          </p:nvSpPr>
          <p:spPr>
            <a:xfrm>
              <a:off x="5594" y="8155"/>
              <a:ext cx="197" cy="285"/>
            </a:xfrm>
            <a:prstGeom prst="rightArrow">
              <a:avLst>
                <a:gd name="adj1" fmla="val 50175"/>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83" name="流程图: 过程 82"/>
            <p:cNvSpPr/>
            <p:nvPr/>
          </p:nvSpPr>
          <p:spPr>
            <a:xfrm>
              <a:off x="6866" y="6741"/>
              <a:ext cx="637" cy="3092"/>
            </a:xfrm>
            <a:prstGeom prst="flowChart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阻挡分料</a:t>
              </a:r>
              <a:endParaRPr lang="zh-CN" altLang="en-US" sz="1600"/>
            </a:p>
          </p:txBody>
        </p:sp>
        <p:sp>
          <p:nvSpPr>
            <p:cNvPr id="85" name="右箭头 84"/>
            <p:cNvSpPr/>
            <p:nvPr/>
          </p:nvSpPr>
          <p:spPr>
            <a:xfrm>
              <a:off x="11427" y="9018"/>
              <a:ext cx="197" cy="285"/>
            </a:xfrm>
            <a:prstGeom prst="rightArrow">
              <a:avLst>
                <a:gd name="adj1" fmla="val 50175"/>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86" name="流程图: 过程 85"/>
            <p:cNvSpPr/>
            <p:nvPr/>
          </p:nvSpPr>
          <p:spPr>
            <a:xfrm>
              <a:off x="10281" y="8440"/>
              <a:ext cx="1085" cy="1424"/>
            </a:xfrm>
            <a:prstGeom prst="flowChart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传送翻转</a:t>
              </a:r>
              <a:endParaRPr lang="zh-CN" altLang="en-US" sz="1600"/>
            </a:p>
          </p:txBody>
        </p:sp>
        <p:sp>
          <p:nvSpPr>
            <p:cNvPr id="88" name="流程图: 过程 87"/>
            <p:cNvSpPr/>
            <p:nvPr/>
          </p:nvSpPr>
          <p:spPr>
            <a:xfrm>
              <a:off x="5900" y="6742"/>
              <a:ext cx="637" cy="3090"/>
            </a:xfrm>
            <a:prstGeom prst="flowChart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圆皮带传送</a:t>
              </a:r>
              <a:endParaRPr lang="zh-CN" altLang="en-US" sz="1600"/>
            </a:p>
          </p:txBody>
        </p:sp>
        <p:sp>
          <p:nvSpPr>
            <p:cNvPr id="91" name="右箭头 90"/>
            <p:cNvSpPr/>
            <p:nvPr/>
          </p:nvSpPr>
          <p:spPr>
            <a:xfrm>
              <a:off x="12827" y="7270"/>
              <a:ext cx="197" cy="285"/>
            </a:xfrm>
            <a:prstGeom prst="rightArrow">
              <a:avLst>
                <a:gd name="adj1" fmla="val 50175"/>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40" name="右箭头 39"/>
            <p:cNvSpPr/>
            <p:nvPr/>
          </p:nvSpPr>
          <p:spPr>
            <a:xfrm>
              <a:off x="12827" y="9023"/>
              <a:ext cx="197" cy="285"/>
            </a:xfrm>
            <a:prstGeom prst="rightArrow">
              <a:avLst>
                <a:gd name="adj1" fmla="val 50175"/>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42" name="流程图: 过程 41"/>
            <p:cNvSpPr/>
            <p:nvPr/>
          </p:nvSpPr>
          <p:spPr>
            <a:xfrm>
              <a:off x="13148" y="6699"/>
              <a:ext cx="637" cy="3165"/>
            </a:xfrm>
            <a:prstGeom prst="flowChartProcess">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ym typeface="+mn-ea"/>
                </a:rPr>
                <a:t>视觉识别定位</a:t>
              </a:r>
              <a:endParaRPr lang="zh-CN" altLang="en-US" sz="1600"/>
            </a:p>
          </p:txBody>
        </p:sp>
        <p:sp>
          <p:nvSpPr>
            <p:cNvPr id="43" name="右箭头 42"/>
            <p:cNvSpPr/>
            <p:nvPr/>
          </p:nvSpPr>
          <p:spPr>
            <a:xfrm>
              <a:off x="13823" y="8079"/>
              <a:ext cx="197" cy="285"/>
            </a:xfrm>
            <a:prstGeom prst="rightArrow">
              <a:avLst>
                <a:gd name="adj1" fmla="val 50175"/>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44" name="流程图: 过程 43"/>
            <p:cNvSpPr/>
            <p:nvPr/>
          </p:nvSpPr>
          <p:spPr>
            <a:xfrm>
              <a:off x="14020" y="6683"/>
              <a:ext cx="637" cy="3183"/>
            </a:xfrm>
            <a:prstGeom prst="flowChartProcess">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ym typeface="+mn-ea"/>
                </a:rPr>
                <a:t>机器人拾取装</a:t>
              </a:r>
              <a:r>
                <a:rPr lang="zh-CN" altLang="en-US" sz="1600">
                  <a:sym typeface="+mn-ea"/>
                </a:rPr>
                <a:t>盒</a:t>
              </a:r>
              <a:endParaRPr lang="zh-CN" altLang="en-US" sz="1600">
                <a:sym typeface="+mn-ea"/>
              </a:endParaRPr>
            </a:p>
          </p:txBody>
        </p:sp>
        <p:sp>
          <p:nvSpPr>
            <p:cNvPr id="25" name="流程图: 过程 24"/>
            <p:cNvSpPr/>
            <p:nvPr/>
          </p:nvSpPr>
          <p:spPr>
            <a:xfrm>
              <a:off x="3547" y="6747"/>
              <a:ext cx="931" cy="152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5</a:t>
              </a:r>
              <a:r>
                <a:rPr lang="zh-CN" altLang="en-US" sz="1600"/>
                <a:t>支背面朝</a:t>
              </a:r>
              <a:r>
                <a:rPr lang="zh-CN" altLang="en-US" sz="1600"/>
                <a:t>上</a:t>
              </a:r>
              <a:endParaRPr lang="zh-CN" altLang="en-US" sz="1600"/>
            </a:p>
          </p:txBody>
        </p:sp>
        <p:sp>
          <p:nvSpPr>
            <p:cNvPr id="27" name="流程图: 过程 26"/>
            <p:cNvSpPr/>
            <p:nvPr/>
          </p:nvSpPr>
          <p:spPr>
            <a:xfrm>
              <a:off x="3547" y="8272"/>
              <a:ext cx="931" cy="15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6</a:t>
              </a:r>
              <a:r>
                <a:rPr lang="zh-CN" altLang="en-US" sz="1600"/>
                <a:t>支背面朝</a:t>
              </a:r>
              <a:r>
                <a:rPr lang="zh-CN" altLang="en-US" sz="1600"/>
                <a:t>上</a:t>
              </a:r>
              <a:endParaRPr lang="zh-CN" altLang="en-US" sz="1600"/>
            </a:p>
          </p:txBody>
        </p:sp>
        <p:sp>
          <p:nvSpPr>
            <p:cNvPr id="32" name="流程图: 过程 31"/>
            <p:cNvSpPr/>
            <p:nvPr/>
          </p:nvSpPr>
          <p:spPr>
            <a:xfrm>
              <a:off x="4530" y="6741"/>
              <a:ext cx="931" cy="152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5</a:t>
              </a:r>
              <a:r>
                <a:rPr lang="zh-CN" altLang="en-US" sz="1600"/>
                <a:t>支背面朝</a:t>
              </a:r>
              <a:r>
                <a:rPr lang="zh-CN" altLang="en-US" sz="1600"/>
                <a:t>上</a:t>
              </a:r>
              <a:endParaRPr lang="zh-CN" altLang="en-US" sz="1600"/>
            </a:p>
          </p:txBody>
        </p:sp>
        <p:sp>
          <p:nvSpPr>
            <p:cNvPr id="33" name="流程图: 过程 32"/>
            <p:cNvSpPr/>
            <p:nvPr/>
          </p:nvSpPr>
          <p:spPr>
            <a:xfrm>
              <a:off x="4530" y="8264"/>
              <a:ext cx="931" cy="156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6</a:t>
              </a:r>
              <a:r>
                <a:rPr lang="zh-CN" altLang="en-US" sz="1600"/>
                <a:t>支背面朝</a:t>
              </a:r>
              <a:r>
                <a:rPr lang="zh-CN" altLang="en-US" sz="1600"/>
                <a:t>上</a:t>
              </a:r>
              <a:endParaRPr lang="zh-CN" altLang="en-US" sz="1600"/>
            </a:p>
          </p:txBody>
        </p:sp>
        <p:sp>
          <p:nvSpPr>
            <p:cNvPr id="50" name="右箭头 49"/>
            <p:cNvSpPr/>
            <p:nvPr/>
          </p:nvSpPr>
          <p:spPr>
            <a:xfrm>
              <a:off x="6612" y="8159"/>
              <a:ext cx="197" cy="285"/>
            </a:xfrm>
            <a:prstGeom prst="rightArrow">
              <a:avLst>
                <a:gd name="adj1" fmla="val 50175"/>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52" name="右箭头 51"/>
            <p:cNvSpPr/>
            <p:nvPr/>
          </p:nvSpPr>
          <p:spPr>
            <a:xfrm>
              <a:off x="7632" y="8986"/>
              <a:ext cx="197" cy="28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55" name="流程图: 过程 54"/>
            <p:cNvSpPr/>
            <p:nvPr/>
          </p:nvSpPr>
          <p:spPr>
            <a:xfrm>
              <a:off x="7938" y="6747"/>
              <a:ext cx="931" cy="1413"/>
            </a:xfrm>
            <a:prstGeom prst="flowChart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5</a:t>
              </a:r>
              <a:r>
                <a:rPr lang="zh-CN" altLang="en-US" sz="1600"/>
                <a:t>支背面朝</a:t>
              </a:r>
              <a:r>
                <a:rPr lang="zh-CN" altLang="en-US" sz="1600"/>
                <a:t>上</a:t>
              </a:r>
              <a:endParaRPr lang="zh-CN" altLang="en-US" sz="1600"/>
            </a:p>
          </p:txBody>
        </p:sp>
        <p:sp>
          <p:nvSpPr>
            <p:cNvPr id="56" name="流程图: 过程 55"/>
            <p:cNvSpPr/>
            <p:nvPr/>
          </p:nvSpPr>
          <p:spPr>
            <a:xfrm>
              <a:off x="7938" y="8424"/>
              <a:ext cx="931" cy="1408"/>
            </a:xfrm>
            <a:prstGeom prst="flowChart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6</a:t>
              </a:r>
              <a:r>
                <a:rPr lang="zh-CN" altLang="en-US" sz="1600"/>
                <a:t>支背面朝</a:t>
              </a:r>
              <a:r>
                <a:rPr lang="zh-CN" altLang="en-US" sz="1600"/>
                <a:t>上</a:t>
              </a:r>
              <a:endParaRPr lang="zh-CN" altLang="en-US" sz="1600"/>
            </a:p>
          </p:txBody>
        </p:sp>
        <p:sp>
          <p:nvSpPr>
            <p:cNvPr id="57" name="流程图: 过程 56"/>
            <p:cNvSpPr/>
            <p:nvPr/>
          </p:nvSpPr>
          <p:spPr>
            <a:xfrm>
              <a:off x="9293" y="6699"/>
              <a:ext cx="637" cy="3092"/>
            </a:xfrm>
            <a:prstGeom prst="flowChart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阻挡传</a:t>
              </a:r>
              <a:r>
                <a:rPr lang="zh-CN" altLang="en-US" sz="1600"/>
                <a:t>送</a:t>
              </a:r>
              <a:endParaRPr lang="zh-CN" altLang="en-US" sz="1600"/>
            </a:p>
          </p:txBody>
        </p:sp>
        <p:sp>
          <p:nvSpPr>
            <p:cNvPr id="62" name="右箭头 61"/>
            <p:cNvSpPr/>
            <p:nvPr/>
          </p:nvSpPr>
          <p:spPr>
            <a:xfrm>
              <a:off x="8982" y="8986"/>
              <a:ext cx="197" cy="285"/>
            </a:xfrm>
            <a:prstGeom prst="rightArrow">
              <a:avLst>
                <a:gd name="adj1" fmla="val 50175"/>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64" name="右箭头 63"/>
            <p:cNvSpPr/>
            <p:nvPr/>
          </p:nvSpPr>
          <p:spPr>
            <a:xfrm>
              <a:off x="10027" y="7327"/>
              <a:ext cx="197" cy="28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65" name="流程图: 过程 64"/>
            <p:cNvSpPr/>
            <p:nvPr/>
          </p:nvSpPr>
          <p:spPr>
            <a:xfrm>
              <a:off x="10281" y="6706"/>
              <a:ext cx="2426" cy="1413"/>
            </a:xfrm>
            <a:prstGeom prst="flowChart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5</a:t>
              </a:r>
              <a:r>
                <a:rPr lang="zh-CN" altLang="en-US" sz="1600"/>
                <a:t>支背面朝</a:t>
              </a:r>
              <a:r>
                <a:rPr lang="zh-CN" altLang="en-US" sz="1600"/>
                <a:t>上</a:t>
              </a:r>
              <a:endParaRPr lang="zh-CN" altLang="en-US" sz="1600"/>
            </a:p>
          </p:txBody>
        </p:sp>
        <p:sp>
          <p:nvSpPr>
            <p:cNvPr id="66" name="流程图: 过程 65"/>
            <p:cNvSpPr/>
            <p:nvPr/>
          </p:nvSpPr>
          <p:spPr>
            <a:xfrm>
              <a:off x="11776" y="8418"/>
              <a:ext cx="931" cy="1446"/>
            </a:xfrm>
            <a:prstGeom prst="flowChart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6</a:t>
              </a:r>
              <a:r>
                <a:rPr lang="zh-CN" altLang="en-US" sz="1600"/>
                <a:t>支</a:t>
              </a:r>
              <a:r>
                <a:rPr lang="zh-CN" altLang="en-US" sz="1600"/>
                <a:t>正面朝</a:t>
              </a:r>
              <a:r>
                <a:rPr lang="zh-CN" altLang="en-US" sz="1600"/>
                <a:t>上</a:t>
              </a:r>
              <a:endParaRPr lang="zh-CN" altLang="en-US" sz="1600"/>
            </a:p>
          </p:txBody>
        </p:sp>
        <p:sp>
          <p:nvSpPr>
            <p:cNvPr id="67" name="右箭头 66"/>
            <p:cNvSpPr/>
            <p:nvPr/>
          </p:nvSpPr>
          <p:spPr>
            <a:xfrm>
              <a:off x="7632" y="7327"/>
              <a:ext cx="197" cy="28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69" name="右箭头 68"/>
            <p:cNvSpPr/>
            <p:nvPr/>
          </p:nvSpPr>
          <p:spPr>
            <a:xfrm>
              <a:off x="8982" y="7415"/>
              <a:ext cx="197" cy="285"/>
            </a:xfrm>
            <a:prstGeom prst="rightArrow">
              <a:avLst>
                <a:gd name="adj1" fmla="val 50175"/>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70" name="右箭头 69"/>
            <p:cNvSpPr/>
            <p:nvPr/>
          </p:nvSpPr>
          <p:spPr>
            <a:xfrm>
              <a:off x="10027" y="9023"/>
              <a:ext cx="197" cy="28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71" name="右箭头 70"/>
            <p:cNvSpPr/>
            <p:nvPr/>
          </p:nvSpPr>
          <p:spPr>
            <a:xfrm rot="5160000">
              <a:off x="14241" y="9871"/>
              <a:ext cx="197" cy="28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73" name="流程图: 过程 72"/>
            <p:cNvSpPr/>
            <p:nvPr/>
          </p:nvSpPr>
          <p:spPr>
            <a:xfrm>
              <a:off x="15029" y="11183"/>
              <a:ext cx="1906" cy="572"/>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sz="1600"/>
                <a:t>储纸</a:t>
              </a:r>
              <a:r>
                <a:rPr lang="zh-CN" altLang="en-US" sz="1600"/>
                <a:t>板</a:t>
              </a:r>
              <a:endParaRPr lang="zh-CN" altLang="en-US" sz="1600"/>
            </a:p>
          </p:txBody>
        </p:sp>
        <p:sp>
          <p:nvSpPr>
            <p:cNvPr id="74" name="右箭头 73"/>
            <p:cNvSpPr/>
            <p:nvPr/>
          </p:nvSpPr>
          <p:spPr>
            <a:xfrm rot="16200000">
              <a:off x="15912" y="10866"/>
              <a:ext cx="197" cy="28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79" name="右箭头 78"/>
            <p:cNvSpPr/>
            <p:nvPr/>
          </p:nvSpPr>
          <p:spPr>
            <a:xfrm rot="16200000">
              <a:off x="15864" y="8641"/>
              <a:ext cx="197" cy="28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80" name="流程图: 过程 79"/>
            <p:cNvSpPr/>
            <p:nvPr/>
          </p:nvSpPr>
          <p:spPr>
            <a:xfrm>
              <a:off x="15030" y="7946"/>
              <a:ext cx="1905" cy="659"/>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sz="1600"/>
                <a:t>中</a:t>
              </a:r>
              <a:r>
                <a:rPr lang="zh-CN" altLang="en-US" sz="1600"/>
                <a:t>盒定</a:t>
              </a:r>
              <a:r>
                <a:rPr lang="zh-CN" altLang="en-US" sz="1600"/>
                <a:t>位</a:t>
              </a:r>
              <a:endParaRPr lang="zh-CN" altLang="en-US" sz="1600"/>
            </a:p>
          </p:txBody>
        </p:sp>
        <p:sp>
          <p:nvSpPr>
            <p:cNvPr id="82" name="右箭头 81"/>
            <p:cNvSpPr/>
            <p:nvPr/>
          </p:nvSpPr>
          <p:spPr>
            <a:xfrm rot="16200000">
              <a:off x="15864" y="7629"/>
              <a:ext cx="197" cy="28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84" name="流程图: 过程 83"/>
            <p:cNvSpPr/>
            <p:nvPr/>
          </p:nvSpPr>
          <p:spPr>
            <a:xfrm>
              <a:off x="15030" y="6801"/>
              <a:ext cx="1906" cy="659"/>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sz="1600"/>
                <a:t>针板压</a:t>
              </a:r>
              <a:r>
                <a:rPr lang="zh-CN" altLang="en-US" sz="1600"/>
                <a:t>实</a:t>
              </a:r>
              <a:endParaRPr lang="zh-CN" altLang="en-US" sz="1600"/>
            </a:p>
          </p:txBody>
        </p:sp>
        <p:sp>
          <p:nvSpPr>
            <p:cNvPr id="93" name="右箭头 92"/>
            <p:cNvSpPr/>
            <p:nvPr/>
          </p:nvSpPr>
          <p:spPr>
            <a:xfrm rot="16200000">
              <a:off x="15864" y="6415"/>
              <a:ext cx="197" cy="28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94" name="流程图: 过程 93"/>
            <p:cNvSpPr/>
            <p:nvPr/>
          </p:nvSpPr>
          <p:spPr>
            <a:xfrm>
              <a:off x="15030" y="5701"/>
              <a:ext cx="1907" cy="659"/>
            </a:xfrm>
            <a:prstGeom prst="flowChartProcess">
              <a:avLst/>
            </a:prstGeom>
            <a:gradFill>
              <a:gsLst>
                <a:gs pos="0">
                  <a:srgbClr val="7B32B2"/>
                </a:gs>
                <a:gs pos="100000">
                  <a:srgbClr val="401A5D"/>
                </a:gs>
              </a:gsLst>
              <a:lin ang="5400000" scaled="0"/>
            </a:gradFill>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sz="1600"/>
                <a:t>补料（</a:t>
              </a:r>
              <a:r>
                <a:rPr lang="en-US" altLang="zh-CN" sz="1600"/>
                <a:t>1</a:t>
              </a:r>
              <a:r>
                <a:rPr lang="zh-CN" altLang="en-US" sz="1600"/>
                <a:t>支）</a:t>
              </a:r>
              <a:endParaRPr lang="zh-CN" altLang="en-US" sz="1600"/>
            </a:p>
          </p:txBody>
        </p:sp>
        <p:sp>
          <p:nvSpPr>
            <p:cNvPr id="95" name="右箭头 94"/>
            <p:cNvSpPr/>
            <p:nvPr/>
          </p:nvSpPr>
          <p:spPr>
            <a:xfrm rot="10800000">
              <a:off x="14675" y="5888"/>
              <a:ext cx="197" cy="28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96" name="流程图: 过程 95"/>
            <p:cNvSpPr/>
            <p:nvPr/>
          </p:nvSpPr>
          <p:spPr>
            <a:xfrm>
              <a:off x="9292" y="5732"/>
              <a:ext cx="3054" cy="727"/>
            </a:xfrm>
            <a:prstGeom prst="flowChartProcess">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折侧盖及上盖封</a:t>
              </a:r>
              <a:r>
                <a:rPr lang="zh-CN" altLang="en-US" sz="1600"/>
                <a:t>盒</a:t>
              </a:r>
              <a:endParaRPr lang="zh-CN" altLang="en-US" sz="1600"/>
            </a:p>
          </p:txBody>
        </p:sp>
        <p:sp>
          <p:nvSpPr>
            <p:cNvPr id="97" name="右箭头 96"/>
            <p:cNvSpPr/>
            <p:nvPr/>
          </p:nvSpPr>
          <p:spPr>
            <a:xfrm rot="10800000">
              <a:off x="12364" y="5927"/>
              <a:ext cx="197" cy="28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grpSp>
          <p:nvGrpSpPr>
            <p:cNvPr id="100" name="组合 99"/>
            <p:cNvGrpSpPr/>
            <p:nvPr/>
          </p:nvGrpSpPr>
          <p:grpSpPr>
            <a:xfrm>
              <a:off x="7266" y="5732"/>
              <a:ext cx="1903" cy="727"/>
              <a:chOff x="7266" y="5732"/>
              <a:chExt cx="1903" cy="727"/>
            </a:xfrm>
          </p:grpSpPr>
          <p:sp>
            <p:nvSpPr>
              <p:cNvPr id="98" name="流程图: 过程 97"/>
              <p:cNvSpPr/>
              <p:nvPr/>
            </p:nvSpPr>
            <p:spPr>
              <a:xfrm>
                <a:off x="7266" y="5732"/>
                <a:ext cx="1688" cy="727"/>
              </a:xfrm>
              <a:prstGeom prst="flowChartProcess">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排列缓</a:t>
                </a:r>
                <a:r>
                  <a:rPr lang="zh-CN" altLang="en-US" sz="1600"/>
                  <a:t>存</a:t>
                </a:r>
                <a:endParaRPr lang="zh-CN" altLang="en-US" sz="1600"/>
              </a:p>
            </p:txBody>
          </p:sp>
          <p:sp>
            <p:nvSpPr>
              <p:cNvPr id="99" name="右箭头 98"/>
              <p:cNvSpPr/>
              <p:nvPr/>
            </p:nvSpPr>
            <p:spPr>
              <a:xfrm rot="10800000">
                <a:off x="8972" y="5927"/>
                <a:ext cx="197" cy="28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grpSp>
      </p:gr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1430" y="1353185"/>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5" name="图片 4" descr="公司LOGI"/>
          <p:cNvPicPr>
            <a:picLocks noChangeAspect="1"/>
          </p:cNvPicPr>
          <p:nvPr/>
        </p:nvPicPr>
        <p:blipFill>
          <a:blip r:embed="rId1"/>
          <a:stretch>
            <a:fillRect/>
          </a:stretch>
        </p:blipFill>
        <p:spPr>
          <a:xfrm>
            <a:off x="11793220" y="538480"/>
            <a:ext cx="1201420" cy="971550"/>
          </a:xfrm>
          <a:prstGeom prst="rect">
            <a:avLst/>
          </a:prstGeom>
        </p:spPr>
      </p:pic>
      <p:sp>
        <p:nvSpPr>
          <p:cNvPr id="9" name="文本框 8"/>
          <p:cNvSpPr txBox="1"/>
          <p:nvPr/>
        </p:nvSpPr>
        <p:spPr>
          <a:xfrm>
            <a:off x="2706550" y="726220"/>
            <a:ext cx="4284414" cy="583565"/>
          </a:xfrm>
          <a:prstGeom prst="rect">
            <a:avLst/>
          </a:prstGeom>
          <a:noFill/>
        </p:spPr>
        <p:txBody>
          <a:bodyPr wrap="square" rtlCol="0">
            <a:spAutoFit/>
          </a:bodyPr>
          <a:p>
            <a:r>
              <a:rPr lang="zh-CN" altLang="en-US" sz="3200" b="1" dirty="0">
                <a:solidFill>
                  <a:srgbClr val="002060"/>
                </a:solidFill>
                <a:latin typeface="+mj-ea"/>
                <a:ea typeface="+mj-ea"/>
                <a:sym typeface="+mn-ea"/>
              </a:rPr>
              <a:t>四、设备主体结构</a:t>
            </a:r>
            <a:endParaRPr lang="zh-CN" altLang="en-US" sz="3200" b="1" dirty="0">
              <a:solidFill>
                <a:srgbClr val="002060"/>
              </a:solidFill>
              <a:latin typeface="+mj-ea"/>
              <a:ea typeface="+mj-ea"/>
              <a:sym typeface="+mn-ea"/>
            </a:endParaRPr>
          </a:p>
        </p:txBody>
      </p:sp>
      <p:grpSp>
        <p:nvGrpSpPr>
          <p:cNvPr id="3" name="组合 2"/>
          <p:cNvGrpSpPr/>
          <p:nvPr/>
        </p:nvGrpSpPr>
        <p:grpSpPr>
          <a:xfrm>
            <a:off x="1517" y="7814474"/>
            <a:ext cx="14231391" cy="1199707"/>
            <a:chOff x="1457" y="10983"/>
            <a:chExt cx="18101" cy="1526"/>
          </a:xfrm>
        </p:grpSpPr>
        <p:pic>
          <p:nvPicPr>
            <p:cNvPr id="11" name="图片 10"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6" name="文本框 5"/>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7" name="文本框 6"/>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16" name="组合 15"/>
          <p:cNvGrpSpPr/>
          <p:nvPr/>
        </p:nvGrpSpPr>
        <p:grpSpPr>
          <a:xfrm>
            <a:off x="-17639" y="360454"/>
            <a:ext cx="2407959" cy="1372892"/>
            <a:chOff x="-29" y="170"/>
            <a:chExt cx="3792" cy="2162"/>
          </a:xfrm>
        </p:grpSpPr>
        <p:sp>
          <p:nvSpPr>
            <p:cNvPr id="12" name="任意多边形 11"/>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任意多边形 9"/>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a:off x="24377" y="7800504"/>
            <a:ext cx="14231391" cy="1199707"/>
            <a:chOff x="1457" y="10983"/>
            <a:chExt cx="18101" cy="1526"/>
          </a:xfrm>
        </p:grpSpPr>
        <p:pic>
          <p:nvPicPr>
            <p:cNvPr id="17" name="图片 16"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18" name="文本框 17"/>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19" name="文本框 18"/>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cxnSp>
        <p:nvCxnSpPr>
          <p:cNvPr id="4" name="直接连接符 3"/>
          <p:cNvCxnSpPr/>
          <p:nvPr/>
        </p:nvCxnSpPr>
        <p:spPr>
          <a:xfrm flipV="1">
            <a:off x="635" y="1353185"/>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14" name="图片 13" descr="公司LOGI"/>
          <p:cNvPicPr>
            <a:picLocks noChangeAspect="1"/>
          </p:cNvPicPr>
          <p:nvPr/>
        </p:nvPicPr>
        <p:blipFill>
          <a:blip r:embed="rId1"/>
          <a:stretch>
            <a:fillRect/>
          </a:stretch>
        </p:blipFill>
        <p:spPr>
          <a:xfrm>
            <a:off x="11805285" y="538480"/>
            <a:ext cx="1201420" cy="971550"/>
          </a:xfrm>
          <a:prstGeom prst="rect">
            <a:avLst/>
          </a:prstGeom>
        </p:spPr>
      </p:pic>
      <p:grpSp>
        <p:nvGrpSpPr>
          <p:cNvPr id="20" name="组合 19"/>
          <p:cNvGrpSpPr/>
          <p:nvPr/>
        </p:nvGrpSpPr>
        <p:grpSpPr>
          <a:xfrm rot="0">
            <a:off x="5715" y="360680"/>
            <a:ext cx="2407920" cy="1372870"/>
            <a:chOff x="-29" y="170"/>
            <a:chExt cx="3792" cy="2162"/>
          </a:xfrm>
        </p:grpSpPr>
        <p:sp>
          <p:nvSpPr>
            <p:cNvPr id="21" name="任意多边形 20"/>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任意多边形 21"/>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任意多边形 2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6" name="组合 45"/>
          <p:cNvGrpSpPr/>
          <p:nvPr/>
        </p:nvGrpSpPr>
        <p:grpSpPr>
          <a:xfrm>
            <a:off x="1351280" y="1477010"/>
            <a:ext cx="11789410" cy="6811010"/>
            <a:chOff x="2128" y="2326"/>
            <a:chExt cx="18566" cy="10726"/>
          </a:xfrm>
        </p:grpSpPr>
        <p:pic>
          <p:nvPicPr>
            <p:cNvPr id="36" name="图片 35"/>
            <p:cNvPicPr>
              <a:picLocks noChangeAspect="1"/>
            </p:cNvPicPr>
            <p:nvPr/>
          </p:nvPicPr>
          <p:blipFill>
            <a:blip r:embed="rId3"/>
            <a:stretch>
              <a:fillRect/>
            </a:stretch>
          </p:blipFill>
          <p:spPr>
            <a:xfrm rot="16200000">
              <a:off x="4912" y="529"/>
              <a:ext cx="8932" cy="14186"/>
            </a:xfrm>
            <a:prstGeom prst="rect">
              <a:avLst/>
            </a:prstGeom>
          </p:spPr>
        </p:pic>
        <p:sp>
          <p:nvSpPr>
            <p:cNvPr id="132" name="文本框 131"/>
            <p:cNvSpPr txBox="1"/>
            <p:nvPr/>
          </p:nvSpPr>
          <p:spPr>
            <a:xfrm>
              <a:off x="16471" y="6103"/>
              <a:ext cx="4223" cy="580"/>
            </a:xfrm>
            <a:prstGeom prst="rect">
              <a:avLst/>
            </a:prstGeom>
            <a:noFill/>
          </p:spPr>
          <p:txBody>
            <a:bodyPr wrap="square" rtlCol="0">
              <a:spAutoFit/>
            </a:bodyPr>
            <a:p>
              <a:r>
                <a:rPr lang="zh-CN" altLang="en-US"/>
                <a:t>针</a:t>
              </a:r>
              <a:r>
                <a:rPr lang="zh-CN" altLang="en-US"/>
                <a:t>板压</a:t>
              </a:r>
              <a:r>
                <a:rPr lang="zh-CN" altLang="en-US"/>
                <a:t>实</a:t>
              </a:r>
              <a:endParaRPr lang="zh-CN" altLang="en-US"/>
            </a:p>
          </p:txBody>
        </p:sp>
        <p:sp>
          <p:nvSpPr>
            <p:cNvPr id="136" name="文本框 135"/>
            <p:cNvSpPr txBox="1"/>
            <p:nvPr/>
          </p:nvSpPr>
          <p:spPr>
            <a:xfrm>
              <a:off x="16538" y="6870"/>
              <a:ext cx="1757" cy="580"/>
            </a:xfrm>
            <a:prstGeom prst="rect">
              <a:avLst/>
            </a:prstGeom>
            <a:noFill/>
          </p:spPr>
          <p:txBody>
            <a:bodyPr wrap="square" rtlCol="0">
              <a:spAutoFit/>
            </a:bodyPr>
            <a:p>
              <a:r>
                <a:rPr lang="zh-CN" altLang="en-US"/>
                <a:t>人机界</a:t>
              </a:r>
              <a:r>
                <a:rPr lang="zh-CN" altLang="en-US"/>
                <a:t>面</a:t>
              </a:r>
              <a:endParaRPr lang="zh-CN" altLang="en-US"/>
            </a:p>
          </p:txBody>
        </p:sp>
        <p:cxnSp>
          <p:nvCxnSpPr>
            <p:cNvPr id="115" name="肘形连接符 114"/>
            <p:cNvCxnSpPr/>
            <p:nvPr/>
          </p:nvCxnSpPr>
          <p:spPr>
            <a:xfrm rot="5400000">
              <a:off x="9404" y="3463"/>
              <a:ext cx="753" cy="255"/>
            </a:xfrm>
            <a:prstGeom prst="bentConnector3">
              <a:avLst>
                <a:gd name="adj1" fmla="val 32138"/>
              </a:avLst>
            </a:prstGeom>
            <a:ln>
              <a:tailEnd type="arrow" w="med" len="med"/>
            </a:ln>
          </p:spPr>
          <p:style>
            <a:lnRef idx="3">
              <a:schemeClr val="accent2"/>
            </a:lnRef>
            <a:fillRef idx="0">
              <a:schemeClr val="accent2"/>
            </a:fillRef>
            <a:effectRef idx="2">
              <a:schemeClr val="accent2"/>
            </a:effectRef>
            <a:fontRef idx="minor">
              <a:schemeClr val="tx1"/>
            </a:fontRef>
          </p:style>
        </p:cxnSp>
        <p:sp>
          <p:nvSpPr>
            <p:cNvPr id="116" name="文本框 115"/>
            <p:cNvSpPr txBox="1"/>
            <p:nvPr/>
          </p:nvSpPr>
          <p:spPr>
            <a:xfrm>
              <a:off x="9009" y="2378"/>
              <a:ext cx="1839" cy="1016"/>
            </a:xfrm>
            <a:prstGeom prst="rect">
              <a:avLst/>
            </a:prstGeom>
            <a:noFill/>
          </p:spPr>
          <p:txBody>
            <a:bodyPr wrap="square" rtlCol="0">
              <a:spAutoFit/>
            </a:bodyPr>
            <a:p>
              <a:pPr algn="ctr"/>
              <a:r>
                <a:rPr lang="zh-CN" altLang="en-US">
                  <a:sym typeface="+mn-ea"/>
                </a:rPr>
                <a:t>折侧盖及上盖封盒</a:t>
              </a:r>
              <a:endParaRPr lang="zh-CN" altLang="en-US"/>
            </a:p>
          </p:txBody>
        </p:sp>
        <p:cxnSp>
          <p:nvCxnSpPr>
            <p:cNvPr id="117" name="肘形连接符 116"/>
            <p:cNvCxnSpPr/>
            <p:nvPr/>
          </p:nvCxnSpPr>
          <p:spPr>
            <a:xfrm rot="5400000">
              <a:off x="10232" y="3361"/>
              <a:ext cx="1088" cy="1052"/>
            </a:xfrm>
            <a:prstGeom prst="bentConnector3">
              <a:avLst>
                <a:gd name="adj1" fmla="val 12959"/>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119" name="肘形连接符 118"/>
            <p:cNvCxnSpPr/>
            <p:nvPr/>
          </p:nvCxnSpPr>
          <p:spPr>
            <a:xfrm rot="10800000">
              <a:off x="13983" y="8300"/>
              <a:ext cx="4313" cy="405"/>
            </a:xfrm>
            <a:prstGeom prst="bentConnector3">
              <a:avLst>
                <a:gd name="adj1" fmla="val 45096"/>
              </a:avLst>
            </a:prstGeom>
            <a:ln>
              <a:tailEnd type="arrow" w="med" len="med"/>
            </a:ln>
          </p:spPr>
          <p:style>
            <a:lnRef idx="3">
              <a:schemeClr val="accent2"/>
            </a:lnRef>
            <a:fillRef idx="0">
              <a:schemeClr val="accent2"/>
            </a:fillRef>
            <a:effectRef idx="2">
              <a:schemeClr val="accent2"/>
            </a:effectRef>
            <a:fontRef idx="minor">
              <a:schemeClr val="tx1"/>
            </a:fontRef>
          </p:style>
        </p:cxnSp>
        <p:sp>
          <p:nvSpPr>
            <p:cNvPr id="121" name="文本框 120"/>
            <p:cNvSpPr txBox="1"/>
            <p:nvPr/>
          </p:nvSpPr>
          <p:spPr>
            <a:xfrm>
              <a:off x="10626" y="12034"/>
              <a:ext cx="1851" cy="1016"/>
            </a:xfrm>
            <a:prstGeom prst="rect">
              <a:avLst/>
            </a:prstGeom>
            <a:noFill/>
          </p:spPr>
          <p:txBody>
            <a:bodyPr wrap="square" rtlCol="0">
              <a:spAutoFit/>
            </a:bodyPr>
            <a:p>
              <a:r>
                <a:rPr lang="zh-CN" altLang="en-US"/>
                <a:t>并</a:t>
              </a:r>
              <a:r>
                <a:rPr lang="zh-CN" altLang="en-US"/>
                <a:t>联机器人拾取</a:t>
              </a:r>
              <a:endParaRPr lang="zh-CN" altLang="en-US"/>
            </a:p>
          </p:txBody>
        </p:sp>
        <p:cxnSp>
          <p:nvCxnSpPr>
            <p:cNvPr id="122" name="肘形连接符 121"/>
            <p:cNvCxnSpPr>
              <a:stCxn id="121" idx="0"/>
            </p:cNvCxnSpPr>
            <p:nvPr/>
          </p:nvCxnSpPr>
          <p:spPr>
            <a:xfrm rot="16200000">
              <a:off x="10035" y="9683"/>
              <a:ext cx="3867" cy="834"/>
            </a:xfrm>
            <a:prstGeom prst="bentConnector3">
              <a:avLst>
                <a:gd name="adj1" fmla="val 6658"/>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133" name="肘形连接符 132"/>
            <p:cNvCxnSpPr/>
            <p:nvPr/>
          </p:nvCxnSpPr>
          <p:spPr>
            <a:xfrm rot="10800000">
              <a:off x="13595" y="6244"/>
              <a:ext cx="4547" cy="439"/>
            </a:xfrm>
            <a:prstGeom prst="bentConnector3">
              <a:avLst>
                <a:gd name="adj1" fmla="val 38113"/>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135" name="肘形连接符 134"/>
            <p:cNvCxnSpPr/>
            <p:nvPr/>
          </p:nvCxnSpPr>
          <p:spPr>
            <a:xfrm rot="16200000" flipV="1">
              <a:off x="3185" y="10207"/>
              <a:ext cx="3371" cy="287"/>
            </a:xfrm>
            <a:prstGeom prst="bentConnector3">
              <a:avLst>
                <a:gd name="adj1" fmla="val 11717"/>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137" name="肘形连接符 136"/>
            <p:cNvCxnSpPr/>
            <p:nvPr/>
          </p:nvCxnSpPr>
          <p:spPr>
            <a:xfrm rot="10800000">
              <a:off x="15619" y="7029"/>
              <a:ext cx="2427" cy="405"/>
            </a:xfrm>
            <a:prstGeom prst="bentConnector3">
              <a:avLst>
                <a:gd name="adj1" fmla="val 67408"/>
              </a:avLst>
            </a:prstGeom>
            <a:ln>
              <a:tailEnd type="arrow" w="med" len="med"/>
            </a:ln>
          </p:spPr>
          <p:style>
            <a:lnRef idx="3">
              <a:schemeClr val="accent2"/>
            </a:lnRef>
            <a:fillRef idx="0">
              <a:schemeClr val="accent2"/>
            </a:fillRef>
            <a:effectRef idx="2">
              <a:schemeClr val="accent2"/>
            </a:effectRef>
            <a:fontRef idx="minor">
              <a:schemeClr val="tx1"/>
            </a:fontRef>
          </p:style>
        </p:cxnSp>
        <p:sp>
          <p:nvSpPr>
            <p:cNvPr id="138" name="文本框 137"/>
            <p:cNvSpPr txBox="1"/>
            <p:nvPr/>
          </p:nvSpPr>
          <p:spPr>
            <a:xfrm>
              <a:off x="4442" y="12034"/>
              <a:ext cx="1235" cy="1016"/>
            </a:xfrm>
            <a:prstGeom prst="rect">
              <a:avLst/>
            </a:prstGeom>
            <a:noFill/>
          </p:spPr>
          <p:txBody>
            <a:bodyPr wrap="square" rtlCol="0">
              <a:spAutoFit/>
            </a:bodyPr>
            <a:p>
              <a:r>
                <a:rPr lang="zh-CN" altLang="en-US"/>
                <a:t>阻挡分</a:t>
              </a:r>
              <a:r>
                <a:rPr lang="zh-CN" altLang="en-US"/>
                <a:t>离</a:t>
              </a:r>
              <a:endParaRPr lang="zh-CN" altLang="en-US"/>
            </a:p>
          </p:txBody>
        </p:sp>
        <p:sp>
          <p:nvSpPr>
            <p:cNvPr id="141" name="文本框 140"/>
            <p:cNvSpPr txBox="1"/>
            <p:nvPr/>
          </p:nvSpPr>
          <p:spPr>
            <a:xfrm>
              <a:off x="5835" y="12034"/>
              <a:ext cx="1228" cy="1016"/>
            </a:xfrm>
            <a:prstGeom prst="rect">
              <a:avLst/>
            </a:prstGeom>
            <a:noFill/>
          </p:spPr>
          <p:txBody>
            <a:bodyPr wrap="square" rtlCol="0">
              <a:spAutoFit/>
            </a:bodyPr>
            <a:p>
              <a:r>
                <a:rPr lang="zh-CN" altLang="en-US"/>
                <a:t>左</a:t>
              </a:r>
              <a:r>
                <a:rPr lang="zh-CN" altLang="en-US"/>
                <a:t>侧翻转</a:t>
              </a:r>
              <a:endParaRPr lang="zh-CN" altLang="en-US"/>
            </a:p>
          </p:txBody>
        </p:sp>
        <p:cxnSp>
          <p:nvCxnSpPr>
            <p:cNvPr id="142" name="肘形连接符 141"/>
            <p:cNvCxnSpPr>
              <a:stCxn id="141" idx="0"/>
            </p:cNvCxnSpPr>
            <p:nvPr/>
          </p:nvCxnSpPr>
          <p:spPr>
            <a:xfrm rot="16200000" flipV="1">
              <a:off x="4692" y="10277"/>
              <a:ext cx="3369" cy="145"/>
            </a:xfrm>
            <a:prstGeom prst="bentConnector3">
              <a:avLst>
                <a:gd name="adj1" fmla="val 12288"/>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143" name="肘形连接符 142"/>
            <p:cNvCxnSpPr>
              <a:stCxn id="144" idx="0"/>
            </p:cNvCxnSpPr>
            <p:nvPr/>
          </p:nvCxnSpPr>
          <p:spPr>
            <a:xfrm rot="16200000">
              <a:off x="1437" y="10094"/>
              <a:ext cx="3564" cy="321"/>
            </a:xfrm>
            <a:prstGeom prst="bentConnector3">
              <a:avLst>
                <a:gd name="adj1" fmla="val 6748"/>
              </a:avLst>
            </a:prstGeom>
            <a:ln>
              <a:tailEnd type="arrow" w="med" len="med"/>
            </a:ln>
          </p:spPr>
          <p:style>
            <a:lnRef idx="3">
              <a:schemeClr val="accent2"/>
            </a:lnRef>
            <a:fillRef idx="0">
              <a:schemeClr val="accent2"/>
            </a:fillRef>
            <a:effectRef idx="2">
              <a:schemeClr val="accent2"/>
            </a:effectRef>
            <a:fontRef idx="minor">
              <a:schemeClr val="tx1"/>
            </a:fontRef>
          </p:style>
        </p:cxnSp>
        <p:sp>
          <p:nvSpPr>
            <p:cNvPr id="144" name="文本框 143"/>
            <p:cNvSpPr txBox="1"/>
            <p:nvPr/>
          </p:nvSpPr>
          <p:spPr>
            <a:xfrm>
              <a:off x="2128" y="12036"/>
              <a:ext cx="1862" cy="1016"/>
            </a:xfrm>
            <a:prstGeom prst="rect">
              <a:avLst/>
            </a:prstGeom>
            <a:noFill/>
          </p:spPr>
          <p:txBody>
            <a:bodyPr wrap="square" rtlCol="0">
              <a:spAutoFit/>
            </a:bodyPr>
            <a:p>
              <a:r>
                <a:rPr lang="zh-CN" altLang="en-US"/>
                <a:t>圆皮带对接传</a:t>
              </a:r>
              <a:r>
                <a:rPr lang="zh-CN" altLang="en-US"/>
                <a:t>送</a:t>
              </a:r>
              <a:endParaRPr lang="zh-CN" altLang="en-US"/>
            </a:p>
          </p:txBody>
        </p:sp>
        <p:sp>
          <p:nvSpPr>
            <p:cNvPr id="24" name="文本框 23"/>
            <p:cNvSpPr txBox="1"/>
            <p:nvPr/>
          </p:nvSpPr>
          <p:spPr>
            <a:xfrm>
              <a:off x="10797" y="2378"/>
              <a:ext cx="1243" cy="1016"/>
            </a:xfrm>
            <a:prstGeom prst="rect">
              <a:avLst/>
            </a:prstGeom>
            <a:noFill/>
          </p:spPr>
          <p:txBody>
            <a:bodyPr wrap="square" rtlCol="0">
              <a:spAutoFit/>
            </a:bodyPr>
            <a:p>
              <a:r>
                <a:rPr lang="zh-CN" altLang="en-US"/>
                <a:t>上盖预</a:t>
              </a:r>
              <a:r>
                <a:rPr lang="zh-CN" altLang="en-US"/>
                <a:t>折</a:t>
              </a:r>
              <a:endParaRPr lang="zh-CN" altLang="en-US"/>
            </a:p>
          </p:txBody>
        </p:sp>
        <p:cxnSp>
          <p:nvCxnSpPr>
            <p:cNvPr id="25" name="肘形连接符 24"/>
            <p:cNvCxnSpPr/>
            <p:nvPr/>
          </p:nvCxnSpPr>
          <p:spPr>
            <a:xfrm rot="5400000">
              <a:off x="12451" y="3498"/>
              <a:ext cx="1043" cy="398"/>
            </a:xfrm>
            <a:prstGeom prst="bentConnector3">
              <a:avLst>
                <a:gd name="adj1" fmla="val 24209"/>
              </a:avLst>
            </a:prstGeom>
            <a:ln>
              <a:tailEnd type="arrow" w="med" len="med"/>
            </a:ln>
          </p:spPr>
          <p:style>
            <a:lnRef idx="3">
              <a:schemeClr val="accent2"/>
            </a:lnRef>
            <a:fillRef idx="0">
              <a:schemeClr val="accent2"/>
            </a:fillRef>
            <a:effectRef idx="2">
              <a:schemeClr val="accent2"/>
            </a:effectRef>
            <a:fontRef idx="minor">
              <a:schemeClr val="tx1"/>
            </a:fontRef>
          </p:style>
        </p:cxnSp>
        <p:sp>
          <p:nvSpPr>
            <p:cNvPr id="27" name="文本框 26"/>
            <p:cNvSpPr txBox="1"/>
            <p:nvPr/>
          </p:nvSpPr>
          <p:spPr>
            <a:xfrm>
              <a:off x="12653" y="2326"/>
              <a:ext cx="1022" cy="1016"/>
            </a:xfrm>
            <a:prstGeom prst="rect">
              <a:avLst/>
            </a:prstGeom>
            <a:noFill/>
          </p:spPr>
          <p:txBody>
            <a:bodyPr wrap="square" rtlCol="0">
              <a:spAutoFit/>
            </a:bodyPr>
            <a:p>
              <a:r>
                <a:rPr lang="zh-CN" altLang="en-US"/>
                <a:t>中盒旋</a:t>
              </a:r>
              <a:r>
                <a:rPr lang="zh-CN" altLang="en-US"/>
                <a:t>转</a:t>
              </a:r>
              <a:endParaRPr lang="zh-CN" altLang="en-US"/>
            </a:p>
          </p:txBody>
        </p:sp>
        <p:sp>
          <p:nvSpPr>
            <p:cNvPr id="28" name="文本框 27"/>
            <p:cNvSpPr txBox="1"/>
            <p:nvPr/>
          </p:nvSpPr>
          <p:spPr>
            <a:xfrm>
              <a:off x="16320" y="8167"/>
              <a:ext cx="1853" cy="580"/>
            </a:xfrm>
            <a:prstGeom prst="rect">
              <a:avLst/>
            </a:prstGeom>
            <a:noFill/>
          </p:spPr>
          <p:txBody>
            <a:bodyPr wrap="square" rtlCol="0">
              <a:spAutoFit/>
            </a:bodyPr>
            <a:p>
              <a:r>
                <a:rPr lang="zh-CN" altLang="en-US"/>
                <a:t>中盒定</a:t>
              </a:r>
              <a:r>
                <a:rPr lang="zh-CN" altLang="en-US"/>
                <a:t>位</a:t>
              </a:r>
              <a:endParaRPr lang="zh-CN" altLang="en-US"/>
            </a:p>
          </p:txBody>
        </p:sp>
        <p:cxnSp>
          <p:nvCxnSpPr>
            <p:cNvPr id="29" name="肘形连接符 28"/>
            <p:cNvCxnSpPr/>
            <p:nvPr/>
          </p:nvCxnSpPr>
          <p:spPr>
            <a:xfrm rot="10800000">
              <a:off x="13675" y="9437"/>
              <a:ext cx="4795" cy="323"/>
            </a:xfrm>
            <a:prstGeom prst="bentConnector3">
              <a:avLst>
                <a:gd name="adj1" fmla="val 43962"/>
              </a:avLst>
            </a:prstGeom>
            <a:ln>
              <a:tailEnd type="arrow" w="med" len="med"/>
            </a:ln>
          </p:spPr>
          <p:style>
            <a:lnRef idx="3">
              <a:schemeClr val="accent2"/>
            </a:lnRef>
            <a:fillRef idx="0">
              <a:schemeClr val="accent2"/>
            </a:fillRef>
            <a:effectRef idx="2">
              <a:schemeClr val="accent2"/>
            </a:effectRef>
            <a:fontRef idx="minor">
              <a:schemeClr val="tx1"/>
            </a:fontRef>
          </p:style>
        </p:cxnSp>
        <p:sp>
          <p:nvSpPr>
            <p:cNvPr id="30" name="文本框 29"/>
            <p:cNvSpPr txBox="1"/>
            <p:nvPr/>
          </p:nvSpPr>
          <p:spPr>
            <a:xfrm>
              <a:off x="16308" y="9251"/>
              <a:ext cx="2230" cy="580"/>
            </a:xfrm>
            <a:prstGeom prst="rect">
              <a:avLst/>
            </a:prstGeom>
            <a:noFill/>
          </p:spPr>
          <p:txBody>
            <a:bodyPr wrap="square" rtlCol="0">
              <a:spAutoFit/>
            </a:bodyPr>
            <a:p>
              <a:r>
                <a:rPr lang="zh-CN" altLang="en-US"/>
                <a:t>中盒缓</a:t>
              </a:r>
              <a:r>
                <a:rPr lang="zh-CN" altLang="en-US"/>
                <a:t>存</a:t>
              </a:r>
              <a:endParaRPr lang="zh-CN" altLang="en-US"/>
            </a:p>
          </p:txBody>
        </p:sp>
        <p:cxnSp>
          <p:nvCxnSpPr>
            <p:cNvPr id="31" name="肘形连接符 30"/>
            <p:cNvCxnSpPr/>
            <p:nvPr/>
          </p:nvCxnSpPr>
          <p:spPr>
            <a:xfrm rot="16200000">
              <a:off x="8024" y="10138"/>
              <a:ext cx="3379" cy="414"/>
            </a:xfrm>
            <a:prstGeom prst="bentConnector3">
              <a:avLst>
                <a:gd name="adj1" fmla="val 10054"/>
              </a:avLst>
            </a:prstGeom>
            <a:ln>
              <a:tailEnd type="arrow" w="med" len="med"/>
            </a:ln>
          </p:spPr>
          <p:style>
            <a:lnRef idx="3">
              <a:schemeClr val="accent2"/>
            </a:lnRef>
            <a:fillRef idx="0">
              <a:schemeClr val="accent2"/>
            </a:fillRef>
            <a:effectRef idx="2">
              <a:schemeClr val="accent2"/>
            </a:effectRef>
            <a:fontRef idx="minor">
              <a:schemeClr val="tx1"/>
            </a:fontRef>
          </p:style>
        </p:cxnSp>
        <p:sp>
          <p:nvSpPr>
            <p:cNvPr id="32" name="文本框 31"/>
            <p:cNvSpPr txBox="1"/>
            <p:nvPr/>
          </p:nvSpPr>
          <p:spPr>
            <a:xfrm>
              <a:off x="9009" y="12035"/>
              <a:ext cx="1030" cy="1016"/>
            </a:xfrm>
            <a:prstGeom prst="rect">
              <a:avLst/>
            </a:prstGeom>
            <a:noFill/>
          </p:spPr>
          <p:txBody>
            <a:bodyPr wrap="square" rtlCol="0">
              <a:spAutoFit/>
            </a:bodyPr>
            <a:p>
              <a:r>
                <a:rPr lang="zh-CN" altLang="en-US"/>
                <a:t>视觉定位</a:t>
              </a:r>
              <a:endParaRPr lang="zh-CN" altLang="en-US"/>
            </a:p>
          </p:txBody>
        </p:sp>
        <p:cxnSp>
          <p:nvCxnSpPr>
            <p:cNvPr id="33" name="肘形连接符 32"/>
            <p:cNvCxnSpPr>
              <a:stCxn id="34" idx="0"/>
            </p:cNvCxnSpPr>
            <p:nvPr/>
          </p:nvCxnSpPr>
          <p:spPr>
            <a:xfrm rot="16200000">
              <a:off x="12889" y="11334"/>
              <a:ext cx="1232" cy="167"/>
            </a:xfrm>
            <a:prstGeom prst="bentConnector3">
              <a:avLst>
                <a:gd name="adj1" fmla="val 21712"/>
              </a:avLst>
            </a:prstGeom>
            <a:ln>
              <a:tailEnd type="arrow" w="med" len="med"/>
            </a:ln>
          </p:spPr>
          <p:style>
            <a:lnRef idx="3">
              <a:schemeClr val="accent2"/>
            </a:lnRef>
            <a:fillRef idx="0">
              <a:schemeClr val="accent2"/>
            </a:fillRef>
            <a:effectRef idx="2">
              <a:schemeClr val="accent2"/>
            </a:effectRef>
            <a:fontRef idx="minor">
              <a:schemeClr val="tx1"/>
            </a:fontRef>
          </p:style>
        </p:cxnSp>
        <p:sp>
          <p:nvSpPr>
            <p:cNvPr id="34" name="文本框 33"/>
            <p:cNvSpPr txBox="1"/>
            <p:nvPr/>
          </p:nvSpPr>
          <p:spPr>
            <a:xfrm>
              <a:off x="12708" y="12034"/>
              <a:ext cx="1389" cy="580"/>
            </a:xfrm>
            <a:prstGeom prst="rect">
              <a:avLst/>
            </a:prstGeom>
            <a:noFill/>
          </p:spPr>
          <p:txBody>
            <a:bodyPr wrap="square" rtlCol="0">
              <a:spAutoFit/>
            </a:bodyPr>
            <a:p>
              <a:r>
                <a:rPr lang="zh-CN" altLang="en-US"/>
                <a:t>开盒</a:t>
              </a:r>
              <a:r>
                <a:rPr lang="zh-CN" altLang="en-US"/>
                <a:t>机</a:t>
              </a:r>
              <a:endParaRPr lang="zh-CN" altLang="en-US"/>
            </a:p>
          </p:txBody>
        </p:sp>
        <p:cxnSp>
          <p:nvCxnSpPr>
            <p:cNvPr id="37" name="肘形连接符 36"/>
            <p:cNvCxnSpPr>
              <a:stCxn id="38" idx="0"/>
            </p:cNvCxnSpPr>
            <p:nvPr/>
          </p:nvCxnSpPr>
          <p:spPr>
            <a:xfrm rot="16200000" flipV="1">
              <a:off x="14354" y="11302"/>
              <a:ext cx="1190" cy="312"/>
            </a:xfrm>
            <a:prstGeom prst="bentConnector3">
              <a:avLst>
                <a:gd name="adj1" fmla="val 22352"/>
              </a:avLst>
            </a:prstGeom>
            <a:ln>
              <a:tailEnd type="arrow" w="med" len="med"/>
            </a:ln>
          </p:spPr>
          <p:style>
            <a:lnRef idx="3">
              <a:schemeClr val="accent2"/>
            </a:lnRef>
            <a:fillRef idx="0">
              <a:schemeClr val="accent2"/>
            </a:fillRef>
            <a:effectRef idx="2">
              <a:schemeClr val="accent2"/>
            </a:effectRef>
            <a:fontRef idx="minor">
              <a:schemeClr val="tx1"/>
            </a:fontRef>
          </p:style>
        </p:cxnSp>
        <p:sp>
          <p:nvSpPr>
            <p:cNvPr id="38" name="文本框 37"/>
            <p:cNvSpPr txBox="1"/>
            <p:nvPr/>
          </p:nvSpPr>
          <p:spPr>
            <a:xfrm>
              <a:off x="14410" y="12053"/>
              <a:ext cx="1389" cy="580"/>
            </a:xfrm>
            <a:prstGeom prst="rect">
              <a:avLst/>
            </a:prstGeom>
            <a:noFill/>
          </p:spPr>
          <p:txBody>
            <a:bodyPr wrap="square" rtlCol="0">
              <a:spAutoFit/>
            </a:bodyPr>
            <a:p>
              <a:r>
                <a:rPr lang="zh-CN" altLang="en-US"/>
                <a:t>储纸</a:t>
              </a:r>
              <a:r>
                <a:rPr lang="zh-CN" altLang="en-US"/>
                <a:t>板</a:t>
              </a:r>
              <a:endParaRPr lang="zh-CN" altLang="en-US"/>
            </a:p>
          </p:txBody>
        </p:sp>
        <p:sp>
          <p:nvSpPr>
            <p:cNvPr id="39" name="文本框 38"/>
            <p:cNvSpPr txBox="1"/>
            <p:nvPr/>
          </p:nvSpPr>
          <p:spPr>
            <a:xfrm>
              <a:off x="16320" y="4729"/>
              <a:ext cx="1975" cy="580"/>
            </a:xfrm>
            <a:prstGeom prst="rect">
              <a:avLst/>
            </a:prstGeom>
            <a:noFill/>
          </p:spPr>
          <p:txBody>
            <a:bodyPr wrap="square" rtlCol="0">
              <a:spAutoFit/>
            </a:bodyPr>
            <a:p>
              <a:r>
                <a:rPr lang="zh-CN" altLang="en-US"/>
                <a:t>储注射</a:t>
              </a:r>
              <a:r>
                <a:rPr lang="zh-CN" altLang="en-US"/>
                <a:t>器</a:t>
              </a:r>
              <a:endParaRPr lang="zh-CN" altLang="en-US"/>
            </a:p>
          </p:txBody>
        </p:sp>
        <p:cxnSp>
          <p:nvCxnSpPr>
            <p:cNvPr id="40" name="肘形连接符 39"/>
            <p:cNvCxnSpPr/>
            <p:nvPr/>
          </p:nvCxnSpPr>
          <p:spPr>
            <a:xfrm rot="10800000">
              <a:off x="14622" y="4818"/>
              <a:ext cx="3424" cy="433"/>
            </a:xfrm>
            <a:prstGeom prst="bentConnector3">
              <a:avLst>
                <a:gd name="adj1" fmla="val 48860"/>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41" name="肘形连接符 40"/>
            <p:cNvCxnSpPr/>
            <p:nvPr/>
          </p:nvCxnSpPr>
          <p:spPr>
            <a:xfrm rot="10800000" flipV="1">
              <a:off x="13986" y="4603"/>
              <a:ext cx="4256" cy="5"/>
            </a:xfrm>
            <a:prstGeom prst="bentConnector3">
              <a:avLst>
                <a:gd name="adj1" fmla="val 49977"/>
              </a:avLst>
            </a:prstGeom>
            <a:ln>
              <a:tailEnd type="arrow" w="med" len="med"/>
            </a:ln>
          </p:spPr>
          <p:style>
            <a:lnRef idx="3">
              <a:schemeClr val="accent2"/>
            </a:lnRef>
            <a:fillRef idx="0">
              <a:schemeClr val="accent2"/>
            </a:fillRef>
            <a:effectRef idx="2">
              <a:schemeClr val="accent2"/>
            </a:effectRef>
            <a:fontRef idx="minor">
              <a:schemeClr val="tx1"/>
            </a:fontRef>
          </p:style>
        </p:cxnSp>
        <p:sp>
          <p:nvSpPr>
            <p:cNvPr id="43" name="文本框 42"/>
            <p:cNvSpPr txBox="1"/>
            <p:nvPr/>
          </p:nvSpPr>
          <p:spPr>
            <a:xfrm>
              <a:off x="16167" y="4028"/>
              <a:ext cx="2591" cy="580"/>
            </a:xfrm>
            <a:prstGeom prst="rect">
              <a:avLst/>
            </a:prstGeom>
            <a:noFill/>
          </p:spPr>
          <p:txBody>
            <a:bodyPr wrap="square" rtlCol="0">
              <a:spAutoFit/>
            </a:bodyPr>
            <a:p>
              <a:r>
                <a:rPr lang="zh-CN" altLang="en-US"/>
                <a:t>补料（</a:t>
              </a:r>
              <a:r>
                <a:rPr lang="en-US" altLang="zh-CN"/>
                <a:t>1</a:t>
              </a:r>
              <a:r>
                <a:rPr lang="zh-CN" altLang="en-US"/>
                <a:t>支）</a:t>
              </a:r>
              <a:endParaRPr lang="zh-CN" altLang="en-US"/>
            </a:p>
          </p:txBody>
        </p:sp>
        <p:cxnSp>
          <p:nvCxnSpPr>
            <p:cNvPr id="44" name="肘形连接符 43"/>
            <p:cNvCxnSpPr/>
            <p:nvPr/>
          </p:nvCxnSpPr>
          <p:spPr>
            <a:xfrm rot="5400000" flipV="1">
              <a:off x="7535" y="3293"/>
              <a:ext cx="1252" cy="907"/>
            </a:xfrm>
            <a:prstGeom prst="bentConnector3">
              <a:avLst>
                <a:gd name="adj1" fmla="val 33266"/>
              </a:avLst>
            </a:prstGeom>
            <a:ln>
              <a:tailEnd type="arrow" w="med" len="med"/>
            </a:ln>
          </p:spPr>
          <p:style>
            <a:lnRef idx="3">
              <a:schemeClr val="accent2"/>
            </a:lnRef>
            <a:fillRef idx="0">
              <a:schemeClr val="accent2"/>
            </a:fillRef>
            <a:effectRef idx="2">
              <a:schemeClr val="accent2"/>
            </a:effectRef>
            <a:fontRef idx="minor">
              <a:schemeClr val="tx1"/>
            </a:fontRef>
          </p:style>
        </p:cxnSp>
        <p:sp>
          <p:nvSpPr>
            <p:cNvPr id="45" name="文本框 44"/>
            <p:cNvSpPr txBox="1"/>
            <p:nvPr/>
          </p:nvSpPr>
          <p:spPr>
            <a:xfrm>
              <a:off x="6795" y="2435"/>
              <a:ext cx="1839" cy="580"/>
            </a:xfrm>
            <a:prstGeom prst="rect">
              <a:avLst/>
            </a:prstGeom>
            <a:noFill/>
          </p:spPr>
          <p:txBody>
            <a:bodyPr wrap="square" rtlCol="0">
              <a:spAutoFit/>
            </a:bodyPr>
            <a:p>
              <a:pPr algn="ctr"/>
              <a:r>
                <a:rPr lang="zh-CN" altLang="en-US">
                  <a:sym typeface="+mn-ea"/>
                </a:rPr>
                <a:t>排列缓存</a:t>
              </a:r>
              <a:endParaRPr lang="zh-CN" altLang="en-US"/>
            </a:p>
          </p:txBody>
        </p:sp>
        <p:sp>
          <p:nvSpPr>
            <p:cNvPr id="47" name="文本框 46"/>
            <p:cNvSpPr txBox="1"/>
            <p:nvPr/>
          </p:nvSpPr>
          <p:spPr>
            <a:xfrm>
              <a:off x="16320" y="5469"/>
              <a:ext cx="1975" cy="580"/>
            </a:xfrm>
            <a:prstGeom prst="rect">
              <a:avLst/>
            </a:prstGeom>
            <a:noFill/>
          </p:spPr>
          <p:txBody>
            <a:bodyPr wrap="square" rtlCol="0">
              <a:spAutoFit/>
            </a:bodyPr>
            <a:p>
              <a:r>
                <a:rPr lang="zh-CN" altLang="en-US"/>
                <a:t>电控</a:t>
              </a:r>
              <a:r>
                <a:rPr lang="zh-CN" altLang="en-US"/>
                <a:t>柜</a:t>
              </a:r>
              <a:endParaRPr lang="zh-CN" altLang="en-US"/>
            </a:p>
          </p:txBody>
        </p:sp>
        <p:cxnSp>
          <p:nvCxnSpPr>
            <p:cNvPr id="48" name="肘形连接符 47"/>
            <p:cNvCxnSpPr/>
            <p:nvPr/>
          </p:nvCxnSpPr>
          <p:spPr>
            <a:xfrm rot="10800000">
              <a:off x="10870" y="5718"/>
              <a:ext cx="7176" cy="330"/>
            </a:xfrm>
            <a:prstGeom prst="bentConnector3">
              <a:avLst>
                <a:gd name="adj1" fmla="val 23690"/>
              </a:avLst>
            </a:prstGeom>
            <a:ln>
              <a:tailEnd type="arrow" w="med" len="med"/>
            </a:ln>
          </p:spPr>
          <p:style>
            <a:lnRef idx="3">
              <a:schemeClr val="accent2"/>
            </a:lnRef>
            <a:fillRef idx="0">
              <a:schemeClr val="accent2"/>
            </a:fillRef>
            <a:effectRef idx="2">
              <a:schemeClr val="accent2"/>
            </a:effectRef>
            <a:fontRef idx="minor">
              <a:schemeClr val="tx1"/>
            </a:fontRef>
          </p:style>
        </p:cxnSp>
      </p:gr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1430" y="1353185"/>
            <a:ext cx="14085570" cy="11430"/>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5" name="图片 4" descr="公司LOGI"/>
          <p:cNvPicPr>
            <a:picLocks noChangeAspect="1"/>
          </p:cNvPicPr>
          <p:nvPr/>
        </p:nvPicPr>
        <p:blipFill>
          <a:blip r:embed="rId1"/>
          <a:stretch>
            <a:fillRect/>
          </a:stretch>
        </p:blipFill>
        <p:spPr>
          <a:xfrm>
            <a:off x="11793220" y="538480"/>
            <a:ext cx="1201420" cy="971550"/>
          </a:xfrm>
          <a:prstGeom prst="rect">
            <a:avLst/>
          </a:prstGeom>
        </p:spPr>
      </p:pic>
      <p:sp>
        <p:nvSpPr>
          <p:cNvPr id="9" name="文本框 8"/>
          <p:cNvSpPr txBox="1"/>
          <p:nvPr/>
        </p:nvSpPr>
        <p:spPr>
          <a:xfrm>
            <a:off x="2706550" y="726220"/>
            <a:ext cx="4284414" cy="583565"/>
          </a:xfrm>
          <a:prstGeom prst="rect">
            <a:avLst/>
          </a:prstGeom>
          <a:noFill/>
        </p:spPr>
        <p:txBody>
          <a:bodyPr wrap="square" rtlCol="0">
            <a:spAutoFit/>
          </a:bodyPr>
          <a:p>
            <a:r>
              <a:rPr lang="zh-CN" altLang="en-US" sz="3200" b="1" dirty="0">
                <a:solidFill>
                  <a:srgbClr val="002060"/>
                </a:solidFill>
                <a:latin typeface="+mj-ea"/>
                <a:ea typeface="+mj-ea"/>
                <a:sym typeface="微软雅黑" panose="020B0503020204020204" charset="-122"/>
              </a:rPr>
              <a:t>五、技术分析</a:t>
            </a:r>
            <a:endParaRPr lang="zh-CN" altLang="en-US" sz="3200" b="1" dirty="0">
              <a:solidFill>
                <a:srgbClr val="002060"/>
              </a:solidFill>
              <a:latin typeface="+mj-ea"/>
              <a:ea typeface="+mj-ea"/>
              <a:sym typeface="微软雅黑" panose="020B0503020204020204" charset="-122"/>
            </a:endParaRPr>
          </a:p>
        </p:txBody>
      </p:sp>
      <p:grpSp>
        <p:nvGrpSpPr>
          <p:cNvPr id="3" name="组合 2"/>
          <p:cNvGrpSpPr/>
          <p:nvPr/>
        </p:nvGrpSpPr>
        <p:grpSpPr>
          <a:xfrm>
            <a:off x="1517" y="7814474"/>
            <a:ext cx="14231391" cy="1199707"/>
            <a:chOff x="1457" y="10983"/>
            <a:chExt cx="18101" cy="1526"/>
          </a:xfrm>
        </p:grpSpPr>
        <p:pic>
          <p:nvPicPr>
            <p:cNvPr id="11" name="图片 10"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6" name="文本框 5"/>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7" name="文本框 6"/>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16" name="组合 15"/>
          <p:cNvGrpSpPr/>
          <p:nvPr/>
        </p:nvGrpSpPr>
        <p:grpSpPr>
          <a:xfrm>
            <a:off x="-17639" y="360454"/>
            <a:ext cx="2407959" cy="1372892"/>
            <a:chOff x="-29" y="170"/>
            <a:chExt cx="3792" cy="2162"/>
          </a:xfrm>
        </p:grpSpPr>
        <p:sp>
          <p:nvSpPr>
            <p:cNvPr id="12" name="任意多边形 11"/>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任意多边形 9"/>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a:off x="13582" y="7814474"/>
            <a:ext cx="14231391" cy="1199707"/>
            <a:chOff x="1457" y="10983"/>
            <a:chExt cx="18101" cy="1526"/>
          </a:xfrm>
        </p:grpSpPr>
        <p:pic>
          <p:nvPicPr>
            <p:cNvPr id="17" name="图片 16" descr="注射针高速包装机-设备方案@浙江康德莱20190405-003"/>
            <p:cNvPicPr>
              <a:picLocks noChangeAspect="1"/>
            </p:cNvPicPr>
            <p:nvPr/>
          </p:nvPicPr>
          <p:blipFill>
            <a:blip r:embed="rId2"/>
            <a:stretch>
              <a:fillRect/>
            </a:stretch>
          </p:blipFill>
          <p:spPr>
            <a:xfrm>
              <a:off x="1457" y="10983"/>
              <a:ext cx="18101" cy="1526"/>
            </a:xfrm>
            <a:prstGeom prst="rect">
              <a:avLst/>
            </a:prstGeom>
          </p:spPr>
        </p:pic>
        <p:sp>
          <p:nvSpPr>
            <p:cNvPr id="18" name="文本框 17"/>
            <p:cNvSpPr txBox="1"/>
            <p:nvPr/>
          </p:nvSpPr>
          <p:spPr>
            <a:xfrm>
              <a:off x="7204" y="11851"/>
              <a:ext cx="4567" cy="429"/>
            </a:xfrm>
            <a:prstGeom prst="rect">
              <a:avLst/>
            </a:prstGeom>
            <a:noFill/>
          </p:spPr>
          <p:txBody>
            <a:bodyPr wrap="square" rtlCol="0" anchor="t">
              <a:spAutoFit/>
            </a:bodyPr>
            <a:p>
              <a:r>
                <a:rPr lang="en-US" altLang="zh-CN" sz="1600" kern="1800" spc="1000">
                  <a:solidFill>
                    <a:schemeClr val="bg1"/>
                  </a:solidFill>
                  <a:uFillTx/>
                  <a:sym typeface="+mn-ea"/>
                </a:rPr>
                <a:t>www.xmbsy.net</a:t>
              </a:r>
              <a:endParaRPr lang="en-US" altLang="zh-CN" sz="1600" kern="1800" spc="1000">
                <a:solidFill>
                  <a:schemeClr val="bg1"/>
                </a:solidFill>
                <a:uFillTx/>
                <a:sym typeface="+mn-ea"/>
              </a:endParaRPr>
            </a:p>
          </p:txBody>
        </p:sp>
        <p:sp>
          <p:nvSpPr>
            <p:cNvPr id="19" name="文本框 18"/>
            <p:cNvSpPr txBox="1"/>
            <p:nvPr/>
          </p:nvSpPr>
          <p:spPr>
            <a:xfrm>
              <a:off x="1939" y="11859"/>
              <a:ext cx="6679" cy="468"/>
            </a:xfrm>
            <a:prstGeom prst="rect">
              <a:avLst/>
            </a:prstGeom>
            <a:noFill/>
          </p:spPr>
          <p:txBody>
            <a:bodyPr wrap="square" rtlCol="0">
              <a:spAutoFit/>
            </a:bodyPr>
            <a:p>
              <a:r>
                <a:rPr lang="zh-CN" altLang="en-US" spc="50">
                  <a:solidFill>
                    <a:schemeClr val="bg1"/>
                  </a:solidFill>
                  <a:uFillTx/>
                  <a:latin typeface="黑体" panose="02010609060101010101" charset="-122"/>
                  <a:ea typeface="黑体" panose="02010609060101010101" charset="-122"/>
                </a:rPr>
                <a:t>厦门博视源机器视觉技术有限公司</a:t>
              </a:r>
              <a:endParaRPr lang="zh-CN" altLang="en-US" spc="50">
                <a:solidFill>
                  <a:schemeClr val="bg1"/>
                </a:solidFill>
                <a:uFillTx/>
                <a:latin typeface="黑体" panose="02010609060101010101" charset="-122"/>
                <a:ea typeface="黑体" panose="02010609060101010101" charset="-122"/>
              </a:endParaRPr>
            </a:p>
          </p:txBody>
        </p:sp>
      </p:grpSp>
      <p:grpSp>
        <p:nvGrpSpPr>
          <p:cNvPr id="24" name="组合 23"/>
          <p:cNvGrpSpPr/>
          <p:nvPr/>
        </p:nvGrpSpPr>
        <p:grpSpPr>
          <a:xfrm>
            <a:off x="635" y="360680"/>
            <a:ext cx="14085570" cy="1372870"/>
            <a:chOff x="1" y="568"/>
            <a:chExt cx="22182" cy="2162"/>
          </a:xfrm>
        </p:grpSpPr>
        <p:cxnSp>
          <p:nvCxnSpPr>
            <p:cNvPr id="4" name="直接连接符 3"/>
            <p:cNvCxnSpPr/>
            <p:nvPr/>
          </p:nvCxnSpPr>
          <p:spPr>
            <a:xfrm flipV="1">
              <a:off x="1" y="2131"/>
              <a:ext cx="22182" cy="18"/>
            </a:xfrm>
            <a:prstGeom prst="line">
              <a:avLst/>
            </a:prstGeom>
            <a:ln w="28575">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pic>
          <p:nvPicPr>
            <p:cNvPr id="14" name="图片 13" descr="公司LOGI"/>
            <p:cNvPicPr>
              <a:picLocks noChangeAspect="1"/>
            </p:cNvPicPr>
            <p:nvPr/>
          </p:nvPicPr>
          <p:blipFill>
            <a:blip r:embed="rId1"/>
            <a:stretch>
              <a:fillRect/>
            </a:stretch>
          </p:blipFill>
          <p:spPr>
            <a:xfrm>
              <a:off x="18591" y="848"/>
              <a:ext cx="1892" cy="1530"/>
            </a:xfrm>
            <a:prstGeom prst="rect">
              <a:avLst/>
            </a:prstGeom>
          </p:spPr>
        </p:pic>
        <p:grpSp>
          <p:nvGrpSpPr>
            <p:cNvPr id="20" name="组合 19"/>
            <p:cNvGrpSpPr/>
            <p:nvPr/>
          </p:nvGrpSpPr>
          <p:grpSpPr>
            <a:xfrm>
              <a:off x="9" y="568"/>
              <a:ext cx="3792" cy="2162"/>
              <a:chOff x="-29" y="170"/>
              <a:chExt cx="3792" cy="2162"/>
            </a:xfrm>
          </p:grpSpPr>
          <p:sp>
            <p:nvSpPr>
              <p:cNvPr id="21" name="任意多边形 20"/>
              <p:cNvSpPr/>
              <p:nvPr/>
            </p:nvSpPr>
            <p:spPr>
              <a:xfrm>
                <a:off x="0" y="170"/>
                <a:ext cx="3546" cy="1281"/>
              </a:xfrm>
              <a:custGeom>
                <a:avLst/>
                <a:gdLst>
                  <a:gd name="connsiteX0" fmla="*/ 0 w 3546"/>
                  <a:gd name="connsiteY0" fmla="*/ 0 h 1281"/>
                  <a:gd name="connsiteX1" fmla="*/ 3359 w 3546"/>
                  <a:gd name="connsiteY1" fmla="*/ 0 h 1281"/>
                  <a:gd name="connsiteX2" fmla="*/ 3546 w 3546"/>
                  <a:gd name="connsiteY2" fmla="*/ 1255 h 1281"/>
                  <a:gd name="connsiteX3" fmla="*/ 0 w 3546"/>
                  <a:gd name="connsiteY3" fmla="*/ 1281 h 1281"/>
                  <a:gd name="connsiteX4" fmla="*/ 0 w 3546"/>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 h="1281">
                    <a:moveTo>
                      <a:pt x="0" y="0"/>
                    </a:moveTo>
                    <a:cubicBezTo>
                      <a:pt x="1056" y="1423"/>
                      <a:pt x="2240" y="0"/>
                      <a:pt x="3359" y="0"/>
                    </a:cubicBezTo>
                    <a:lnTo>
                      <a:pt x="3546" y="1255"/>
                    </a:lnTo>
                    <a:cubicBezTo>
                      <a:pt x="3257" y="515"/>
                      <a:pt x="1120" y="1281"/>
                      <a:pt x="0" y="1281"/>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任意多边形 21"/>
              <p:cNvSpPr/>
              <p:nvPr/>
            </p:nvSpPr>
            <p:spPr>
              <a:xfrm>
                <a:off x="-9" y="467"/>
                <a:ext cx="3555" cy="1281"/>
              </a:xfrm>
              <a:custGeom>
                <a:avLst/>
                <a:gdLst>
                  <a:gd name="connsiteX0" fmla="*/ 0 w 3979"/>
                  <a:gd name="connsiteY0" fmla="*/ 0 h 1460"/>
                  <a:gd name="connsiteX1" fmla="*/ 3979 w 3979"/>
                  <a:gd name="connsiteY1" fmla="*/ 0 h 1460"/>
                  <a:gd name="connsiteX2" fmla="*/ 3979 w 3979"/>
                  <a:gd name="connsiteY2" fmla="*/ 1460 h 1460"/>
                  <a:gd name="connsiteX3" fmla="*/ 0 w 3979"/>
                  <a:gd name="connsiteY3" fmla="*/ 1460 h 1460"/>
                  <a:gd name="connsiteX4" fmla="*/ 0 w 3979"/>
                  <a:gd name="connsiteY4" fmla="*/ 0 h 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 h="1460">
                    <a:moveTo>
                      <a:pt x="0" y="0"/>
                    </a:moveTo>
                    <a:cubicBezTo>
                      <a:pt x="1251" y="1622"/>
                      <a:pt x="2653" y="0"/>
                      <a:pt x="3979" y="0"/>
                    </a:cubicBezTo>
                    <a:lnTo>
                      <a:pt x="3979" y="1460"/>
                    </a:lnTo>
                    <a:lnTo>
                      <a:pt x="0" y="14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任意多边形 22"/>
              <p:cNvSpPr/>
              <p:nvPr/>
            </p:nvSpPr>
            <p:spPr>
              <a:xfrm>
                <a:off x="-29" y="1052"/>
                <a:ext cx="3792" cy="1281"/>
              </a:xfrm>
              <a:custGeom>
                <a:avLst/>
                <a:gdLst>
                  <a:gd name="connsiteX0" fmla="*/ 0 w 3583"/>
                  <a:gd name="connsiteY0" fmla="*/ 0 h 1281"/>
                  <a:gd name="connsiteX1" fmla="*/ 3380 w 3583"/>
                  <a:gd name="connsiteY1" fmla="*/ 0 h 1281"/>
                  <a:gd name="connsiteX2" fmla="*/ 3583 w 3583"/>
                  <a:gd name="connsiteY2" fmla="*/ 857 h 1281"/>
                  <a:gd name="connsiteX3" fmla="*/ 0 w 3583"/>
                  <a:gd name="connsiteY3" fmla="*/ 1281 h 1281"/>
                  <a:gd name="connsiteX4" fmla="*/ 0 w 3583"/>
                  <a:gd name="connsiteY4" fmla="*/ 0 h 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 h="1281">
                    <a:moveTo>
                      <a:pt x="0" y="0"/>
                    </a:moveTo>
                    <a:cubicBezTo>
                      <a:pt x="1063" y="1423"/>
                      <a:pt x="2254" y="0"/>
                      <a:pt x="3380" y="0"/>
                    </a:cubicBezTo>
                    <a:lnTo>
                      <a:pt x="3583" y="857"/>
                    </a:lnTo>
                    <a:cubicBezTo>
                      <a:pt x="2833" y="455"/>
                      <a:pt x="1580" y="985"/>
                      <a:pt x="0" y="1281"/>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39" name="文本框 38"/>
          <p:cNvSpPr txBox="1"/>
          <p:nvPr/>
        </p:nvSpPr>
        <p:spPr>
          <a:xfrm>
            <a:off x="7178040" y="5021580"/>
            <a:ext cx="5245100" cy="3138170"/>
          </a:xfrm>
          <a:prstGeom prst="rect">
            <a:avLst/>
          </a:prstGeom>
          <a:noFill/>
        </p:spPr>
        <p:txBody>
          <a:bodyPr wrap="square" rtlCol="0">
            <a:spAutoFit/>
          </a:bodyPr>
          <a:p>
            <a:r>
              <a:rPr lang="zh-CN" altLang="en-US">
                <a:effectLst/>
                <a:latin typeface="微软雅黑" panose="020B0503020204020204" charset="-122"/>
                <a:ea typeface="微软雅黑" panose="020B0503020204020204" charset="-122"/>
                <a:cs typeface="微软雅黑" panose="020B0503020204020204" charset="-122"/>
              </a:rPr>
              <a:t>视觉拍照定位</a:t>
            </a:r>
            <a:endParaRPr lang="zh-CN" altLang="en-US">
              <a:effectLst/>
              <a:latin typeface="微软雅黑" panose="020B0503020204020204" charset="-122"/>
              <a:ea typeface="微软雅黑" panose="020B0503020204020204" charset="-122"/>
              <a:cs typeface="微软雅黑" panose="020B0503020204020204" charset="-122"/>
            </a:endParaRPr>
          </a:p>
          <a:p>
            <a:r>
              <a:rPr lang="en-US" altLang="zh-CN">
                <a:effectLst/>
                <a:latin typeface="微软雅黑" panose="020B0503020204020204" charset="-122"/>
                <a:ea typeface="微软雅黑" panose="020B0503020204020204" charset="-122"/>
                <a:cs typeface="微软雅黑" panose="020B0503020204020204" charset="-122"/>
              </a:rPr>
              <a:t>a.</a:t>
            </a:r>
            <a:r>
              <a:rPr lang="zh-CN" altLang="en-US">
                <a:effectLst/>
                <a:latin typeface="微软雅黑" panose="020B0503020204020204" charset="-122"/>
                <a:ea typeface="微软雅黑" panose="020B0503020204020204" charset="-122"/>
                <a:cs typeface="微软雅黑" panose="020B0503020204020204" charset="-122"/>
              </a:rPr>
              <a:t>圆皮带对接吸塑包装机，产品经阻挡板，每次流出两针板，经过左翻转板，实现产品一正一反。</a:t>
            </a:r>
            <a:endParaRPr lang="zh-CN" altLang="en-US">
              <a:effectLst/>
              <a:latin typeface="微软雅黑" panose="020B0503020204020204" charset="-122"/>
              <a:ea typeface="微软雅黑" panose="020B0503020204020204" charset="-122"/>
              <a:cs typeface="微软雅黑" panose="020B0503020204020204" charset="-122"/>
            </a:endParaRPr>
          </a:p>
          <a:p>
            <a:r>
              <a:rPr lang="en-US" altLang="zh-CN">
                <a:effectLst/>
                <a:latin typeface="微软雅黑" panose="020B0503020204020204" charset="-122"/>
                <a:ea typeface="微软雅黑" panose="020B0503020204020204" charset="-122"/>
                <a:cs typeface="微软雅黑" panose="020B0503020204020204" charset="-122"/>
                <a:sym typeface="+mn-ea"/>
              </a:rPr>
              <a:t>b</a:t>
            </a:r>
            <a:r>
              <a:rPr lang="en-US" altLang="zh-CN">
                <a:effectLst/>
                <a:latin typeface="微软雅黑" panose="020B0503020204020204" charset="-122"/>
                <a:ea typeface="微软雅黑" panose="020B0503020204020204" charset="-122"/>
                <a:cs typeface="微软雅黑" panose="020B0503020204020204" charset="-122"/>
              </a:rPr>
              <a:t>.</a:t>
            </a:r>
            <a:r>
              <a:rPr lang="zh-CN" altLang="en-US">
                <a:effectLst/>
                <a:latin typeface="微软雅黑" panose="020B0503020204020204" charset="-122"/>
                <a:ea typeface="微软雅黑" panose="020B0503020204020204" charset="-122"/>
                <a:cs typeface="微软雅黑" panose="020B0503020204020204" charset="-122"/>
              </a:rPr>
              <a:t>产品进入伺服输送带，流入视觉识别区域，全景相机拍照并将图像坐标转换成机械位置坐标，告知机器人产品目前所在的位置。</a:t>
            </a:r>
            <a:endParaRPr lang="zh-CN" altLang="en-US">
              <a:effectLst/>
              <a:latin typeface="微软雅黑" panose="020B0503020204020204" charset="-122"/>
              <a:ea typeface="微软雅黑" panose="020B0503020204020204" charset="-122"/>
              <a:cs typeface="微软雅黑" panose="020B0503020204020204" charset="-122"/>
            </a:endParaRPr>
          </a:p>
          <a:p>
            <a:r>
              <a:rPr lang="en-US" altLang="zh-CN">
                <a:effectLst/>
                <a:latin typeface="微软雅黑" panose="020B0503020204020204" charset="-122"/>
                <a:ea typeface="微软雅黑" panose="020B0503020204020204" charset="-122"/>
                <a:cs typeface="微软雅黑" panose="020B0503020204020204" charset="-122"/>
              </a:rPr>
              <a:t>c.</a:t>
            </a:r>
            <a:r>
              <a:rPr lang="zh-CN" altLang="en-US">
                <a:effectLst/>
                <a:latin typeface="微软雅黑" panose="020B0503020204020204" charset="-122"/>
                <a:ea typeface="微软雅黑" panose="020B0503020204020204" charset="-122"/>
                <a:cs typeface="微软雅黑" panose="020B0503020204020204" charset="-122"/>
              </a:rPr>
              <a:t>前道吸塑包装机配置</a:t>
            </a:r>
            <a:r>
              <a:rPr lang="en-US" altLang="zh-CN">
                <a:effectLst/>
                <a:latin typeface="微软雅黑" panose="020B0503020204020204" charset="-122"/>
                <a:ea typeface="微软雅黑" panose="020B0503020204020204" charset="-122"/>
                <a:cs typeface="微软雅黑" panose="020B0503020204020204" charset="-122"/>
              </a:rPr>
              <a:t>AI</a:t>
            </a:r>
            <a:r>
              <a:rPr lang="zh-CN" altLang="en-US">
                <a:effectLst/>
                <a:latin typeface="微软雅黑" panose="020B0503020204020204" charset="-122"/>
                <a:ea typeface="微软雅黑" panose="020B0503020204020204" charset="-122"/>
                <a:cs typeface="微软雅黑" panose="020B0503020204020204" charset="-122"/>
              </a:rPr>
              <a:t>视觉缺陷检测，</a:t>
            </a:r>
            <a:r>
              <a:rPr lang="en-US" altLang="zh-CN">
                <a:effectLst/>
                <a:latin typeface="微软雅黑" panose="020B0503020204020204" charset="-122"/>
                <a:ea typeface="微软雅黑" panose="020B0503020204020204" charset="-122"/>
                <a:cs typeface="微软雅黑" panose="020B0503020204020204" charset="-122"/>
              </a:rPr>
              <a:t>OK</a:t>
            </a:r>
            <a:r>
              <a:rPr lang="zh-CN" altLang="en-US">
                <a:effectLst/>
                <a:latin typeface="微软雅黑" panose="020B0503020204020204" charset="-122"/>
                <a:ea typeface="微软雅黑" panose="020B0503020204020204" charset="-122"/>
                <a:cs typeface="微软雅黑" panose="020B0503020204020204" charset="-122"/>
              </a:rPr>
              <a:t>品机器人拾取装盒，</a:t>
            </a:r>
            <a:r>
              <a:rPr lang="en-US" altLang="zh-CN">
                <a:effectLst/>
                <a:latin typeface="微软雅黑" panose="020B0503020204020204" charset="-122"/>
                <a:ea typeface="微软雅黑" panose="020B0503020204020204" charset="-122"/>
                <a:cs typeface="微软雅黑" panose="020B0503020204020204" charset="-122"/>
              </a:rPr>
              <a:t>NG</a:t>
            </a:r>
            <a:r>
              <a:rPr lang="zh-CN" altLang="en-US">
                <a:effectLst/>
                <a:latin typeface="微软雅黑" panose="020B0503020204020204" charset="-122"/>
                <a:ea typeface="微软雅黑" panose="020B0503020204020204" charset="-122"/>
                <a:cs typeface="微软雅黑" panose="020B0503020204020204" charset="-122"/>
              </a:rPr>
              <a:t>直接输送掉入</a:t>
            </a:r>
            <a:r>
              <a:rPr lang="en-US" altLang="zh-CN">
                <a:effectLst/>
                <a:latin typeface="微软雅黑" panose="020B0503020204020204" charset="-122"/>
                <a:ea typeface="微软雅黑" panose="020B0503020204020204" charset="-122"/>
                <a:cs typeface="微软雅黑" panose="020B0503020204020204" charset="-122"/>
              </a:rPr>
              <a:t>NG</a:t>
            </a:r>
            <a:r>
              <a:rPr lang="zh-CN" altLang="en-US">
                <a:effectLst/>
                <a:latin typeface="微软雅黑" panose="020B0503020204020204" charset="-122"/>
                <a:ea typeface="微软雅黑" panose="020B0503020204020204" charset="-122"/>
                <a:cs typeface="微软雅黑" panose="020B0503020204020204" charset="-122"/>
              </a:rPr>
              <a:t>品收集盒。</a:t>
            </a:r>
            <a:endParaRPr lang="zh-CN" altLang="en-US">
              <a:effectLst/>
              <a:latin typeface="微软雅黑" panose="020B0503020204020204" charset="-122"/>
              <a:ea typeface="微软雅黑" panose="020B0503020204020204" charset="-122"/>
              <a:cs typeface="微软雅黑" panose="020B0503020204020204" charset="-122"/>
            </a:endParaRPr>
          </a:p>
          <a:p>
            <a:r>
              <a:rPr lang="en-US" altLang="zh-CN">
                <a:effectLst/>
                <a:latin typeface="微软雅黑" panose="020B0503020204020204" charset="-122"/>
                <a:ea typeface="微软雅黑" panose="020B0503020204020204" charset="-122"/>
                <a:cs typeface="微软雅黑" panose="020B0503020204020204" charset="-122"/>
              </a:rPr>
              <a:t>d.</a:t>
            </a:r>
            <a:r>
              <a:rPr lang="zh-CN" altLang="en-US">
                <a:effectLst/>
                <a:latin typeface="微软雅黑" panose="020B0503020204020204" charset="-122"/>
                <a:ea typeface="微软雅黑" panose="020B0503020204020204" charset="-122"/>
                <a:cs typeface="微软雅黑" panose="020B0503020204020204" charset="-122"/>
              </a:rPr>
              <a:t>拍照识别规格，</a:t>
            </a:r>
            <a:r>
              <a:rPr lang="en-US" altLang="zh-CN">
                <a:effectLst/>
                <a:latin typeface="微软雅黑" panose="020B0503020204020204" charset="-122"/>
                <a:ea typeface="微软雅黑" panose="020B0503020204020204" charset="-122"/>
                <a:cs typeface="微软雅黑" panose="020B0503020204020204" charset="-122"/>
              </a:rPr>
              <a:t>6</a:t>
            </a:r>
            <a:r>
              <a:rPr lang="zh-CN" altLang="en-US">
                <a:effectLst/>
                <a:latin typeface="微软雅黑" panose="020B0503020204020204" charset="-122"/>
                <a:ea typeface="微软雅黑" panose="020B0503020204020204" charset="-122"/>
                <a:cs typeface="微软雅黑" panose="020B0503020204020204" charset="-122"/>
              </a:rPr>
              <a:t>支正面朝上为一板，</a:t>
            </a:r>
            <a:r>
              <a:rPr lang="en-US" altLang="zh-CN">
                <a:effectLst/>
                <a:latin typeface="微软雅黑" panose="020B0503020204020204" charset="-122"/>
                <a:ea typeface="微软雅黑" panose="020B0503020204020204" charset="-122"/>
                <a:cs typeface="微软雅黑" panose="020B0503020204020204" charset="-122"/>
              </a:rPr>
              <a:t>5</a:t>
            </a:r>
            <a:r>
              <a:rPr lang="zh-CN" altLang="en-US">
                <a:effectLst/>
                <a:latin typeface="微软雅黑" panose="020B0503020204020204" charset="-122"/>
                <a:ea typeface="微软雅黑" panose="020B0503020204020204" charset="-122"/>
                <a:cs typeface="微软雅黑" panose="020B0503020204020204" charset="-122"/>
              </a:rPr>
              <a:t>支背面朝上为一板，共</a:t>
            </a:r>
            <a:r>
              <a:rPr lang="en-US" altLang="zh-CN">
                <a:effectLst/>
                <a:latin typeface="微软雅黑" panose="020B0503020204020204" charset="-122"/>
                <a:ea typeface="微软雅黑" panose="020B0503020204020204" charset="-122"/>
                <a:cs typeface="微软雅黑" panose="020B0503020204020204" charset="-122"/>
              </a:rPr>
              <a:t>11</a:t>
            </a:r>
            <a:r>
              <a:rPr lang="zh-CN" altLang="en-US">
                <a:effectLst/>
                <a:latin typeface="微软雅黑" panose="020B0503020204020204" charset="-122"/>
                <a:ea typeface="微软雅黑" panose="020B0503020204020204" charset="-122"/>
                <a:cs typeface="微软雅黑" panose="020B0503020204020204" charset="-122"/>
              </a:rPr>
              <a:t>支。</a:t>
            </a:r>
            <a:endParaRPr lang="zh-CN" altLang="en-US">
              <a:effectLst/>
              <a:latin typeface="微软雅黑" panose="020B0503020204020204" charset="-122"/>
              <a:ea typeface="微软雅黑" panose="020B0503020204020204" charset="-122"/>
              <a:cs typeface="微软雅黑" panose="020B0503020204020204" charset="-122"/>
            </a:endParaRPr>
          </a:p>
          <a:p>
            <a:r>
              <a:rPr lang="en-US" altLang="zh-CN">
                <a:effectLst/>
                <a:latin typeface="微软雅黑" panose="020B0503020204020204" charset="-122"/>
                <a:ea typeface="微软雅黑" panose="020B0503020204020204" charset="-122"/>
                <a:cs typeface="微软雅黑" panose="020B0503020204020204" charset="-122"/>
              </a:rPr>
              <a:t>e.</a:t>
            </a:r>
            <a:r>
              <a:rPr lang="zh-CN" altLang="en-US">
                <a:effectLst/>
                <a:latin typeface="微软雅黑" panose="020B0503020204020204" charset="-122"/>
                <a:ea typeface="微软雅黑" panose="020B0503020204020204" charset="-122"/>
                <a:cs typeface="微软雅黑" panose="020B0503020204020204" charset="-122"/>
              </a:rPr>
              <a:t>输送线及拍照速度在</a:t>
            </a:r>
            <a:r>
              <a:rPr lang="en-US" altLang="zh-CN">
                <a:effectLst/>
                <a:latin typeface="微软雅黑" panose="020B0503020204020204" charset="-122"/>
                <a:ea typeface="微软雅黑" panose="020B0503020204020204" charset="-122"/>
                <a:cs typeface="微软雅黑" panose="020B0503020204020204" charset="-122"/>
              </a:rPr>
              <a:t>0.5-1S</a:t>
            </a:r>
            <a:r>
              <a:rPr lang="zh-CN" altLang="en-US">
                <a:effectLst/>
                <a:latin typeface="微软雅黑" panose="020B0503020204020204" charset="-122"/>
                <a:ea typeface="微软雅黑" panose="020B0503020204020204" charset="-122"/>
                <a:cs typeface="微软雅黑" panose="020B0503020204020204" charset="-122"/>
              </a:rPr>
              <a:t>内，速度参数可设定。</a:t>
            </a:r>
            <a:endParaRPr lang="zh-CN" altLang="en-US">
              <a:effectLst/>
              <a:latin typeface="微软雅黑" panose="020B0503020204020204" charset="-122"/>
              <a:ea typeface="微软雅黑" panose="020B0503020204020204" charset="-122"/>
              <a:cs typeface="微软雅黑" panose="020B0503020204020204" charset="-122"/>
            </a:endParaRPr>
          </a:p>
        </p:txBody>
      </p:sp>
      <p:grpSp>
        <p:nvGrpSpPr>
          <p:cNvPr id="47" name="组合 46"/>
          <p:cNvGrpSpPr/>
          <p:nvPr/>
        </p:nvGrpSpPr>
        <p:grpSpPr>
          <a:xfrm>
            <a:off x="7379970" y="1625600"/>
            <a:ext cx="4800600" cy="3263900"/>
            <a:chOff x="12310" y="2547"/>
            <a:chExt cx="7560" cy="5140"/>
          </a:xfrm>
        </p:grpSpPr>
        <p:pic>
          <p:nvPicPr>
            <p:cNvPr id="38" name="图片 37"/>
            <p:cNvPicPr>
              <a:picLocks noChangeAspect="1"/>
            </p:cNvPicPr>
            <p:nvPr/>
          </p:nvPicPr>
          <p:blipFill>
            <a:blip r:embed="rId3"/>
            <a:stretch>
              <a:fillRect/>
            </a:stretch>
          </p:blipFill>
          <p:spPr>
            <a:xfrm rot="16200000">
              <a:off x="14692" y="1461"/>
              <a:ext cx="2796" cy="7560"/>
            </a:xfrm>
            <a:prstGeom prst="rect">
              <a:avLst/>
            </a:prstGeom>
          </p:spPr>
        </p:pic>
        <p:sp>
          <p:nvSpPr>
            <p:cNvPr id="41" name="矩形 40"/>
            <p:cNvSpPr/>
            <p:nvPr/>
          </p:nvSpPr>
          <p:spPr>
            <a:xfrm>
              <a:off x="16408" y="4332"/>
              <a:ext cx="1654" cy="1680"/>
            </a:xfrm>
            <a:prstGeom prst="rect">
              <a:avLst/>
            </a:prstGeom>
            <a:noFill/>
            <a:ln w="57150">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矩形 42"/>
            <p:cNvSpPr/>
            <p:nvPr/>
          </p:nvSpPr>
          <p:spPr>
            <a:xfrm>
              <a:off x="18307" y="4377"/>
              <a:ext cx="1179" cy="1615"/>
            </a:xfrm>
            <a:prstGeom prst="rect">
              <a:avLst/>
            </a:prstGeom>
            <a:noFill/>
            <a:ln w="57150">
              <a:solidFill>
                <a:schemeClr val="accent5"/>
              </a:solidFill>
              <a:prstDash val="dash"/>
            </a:ln>
            <a:extLst>
              <a:ext uri="{909E8E84-426E-40DD-AFC4-6F175D3DCCD1}">
                <a14:hiddenFill xmlns:a14="http://schemas.microsoft.com/office/drawing/2010/main">
                  <a:solidFill>
                    <a:schemeClr val="accent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5" name="肘形连接符 44"/>
            <p:cNvCxnSpPr>
              <a:stCxn id="41" idx="0"/>
              <a:endCxn id="48" idx="2"/>
            </p:cNvCxnSpPr>
            <p:nvPr/>
          </p:nvCxnSpPr>
          <p:spPr>
            <a:xfrm rot="16200000" flipV="1">
              <a:off x="15865" y="2963"/>
              <a:ext cx="1171" cy="1567"/>
            </a:xfrm>
            <a:prstGeom prst="bentConnector3">
              <a:avLst>
                <a:gd name="adj1" fmla="val 49957"/>
              </a:avLst>
            </a:prstGeom>
            <a:ln w="38100"/>
          </p:spPr>
          <p:style>
            <a:lnRef idx="1">
              <a:schemeClr val="accent1"/>
            </a:lnRef>
            <a:fillRef idx="0">
              <a:schemeClr val="accent1"/>
            </a:fillRef>
            <a:effectRef idx="0">
              <a:schemeClr val="accent1"/>
            </a:effectRef>
            <a:fontRef idx="minor">
              <a:schemeClr val="tx1"/>
            </a:fontRef>
          </p:style>
        </p:cxnSp>
        <p:cxnSp>
          <p:nvCxnSpPr>
            <p:cNvPr id="46" name="肘形连接符 45"/>
            <p:cNvCxnSpPr>
              <a:stCxn id="43" idx="0"/>
              <a:endCxn id="49" idx="2"/>
            </p:cNvCxnSpPr>
            <p:nvPr/>
          </p:nvCxnSpPr>
          <p:spPr>
            <a:xfrm rot="16200000" flipV="1">
              <a:off x="17985" y="3484"/>
              <a:ext cx="1216" cy="609"/>
            </a:xfrm>
            <a:prstGeom prst="bentConnector3">
              <a:avLst>
                <a:gd name="adj1" fmla="val 50041"/>
              </a:avLst>
            </a:prstGeom>
            <a:ln w="38100">
              <a:solidFill>
                <a:srgbClr val="0070C0"/>
              </a:solidFill>
            </a:ln>
          </p:spPr>
          <p:style>
            <a:lnRef idx="3">
              <a:schemeClr val="accent2"/>
            </a:lnRef>
            <a:fillRef idx="0">
              <a:schemeClr val="accent2"/>
            </a:fillRef>
            <a:effectRef idx="2">
              <a:schemeClr val="accent2"/>
            </a:effectRef>
            <a:fontRef idx="minor">
              <a:schemeClr val="tx1"/>
            </a:fontRef>
          </p:style>
        </p:cxnSp>
        <p:sp>
          <p:nvSpPr>
            <p:cNvPr id="48" name="流程图: 过程 47"/>
            <p:cNvSpPr/>
            <p:nvPr/>
          </p:nvSpPr>
          <p:spPr>
            <a:xfrm>
              <a:off x="14671" y="2547"/>
              <a:ext cx="1994" cy="614"/>
            </a:xfrm>
            <a:prstGeom prst="flowChartProcess">
              <a:avLst/>
            </a:prstGeom>
            <a:solidFill>
              <a:schemeClr val="accent1">
                <a:lumMod val="75000"/>
              </a:schemeClr>
            </a:solidFill>
          </p:spPr>
          <p:style>
            <a:lnRef idx="2">
              <a:schemeClr val="accent6"/>
            </a:lnRef>
            <a:fillRef idx="1">
              <a:schemeClr val="lt1"/>
            </a:fillRef>
            <a:effectRef idx="0">
              <a:schemeClr val="accent6"/>
            </a:effectRef>
            <a:fontRef idx="minor">
              <a:schemeClr val="dk1"/>
            </a:fontRef>
          </p:style>
          <p:txBody>
            <a:bodyPr rtlCol="0" anchor="ctr"/>
            <a:p>
              <a:pPr algn="ctr"/>
              <a:r>
                <a:rPr lang="zh-CN" altLang="en-US"/>
                <a:t>拍照区域</a:t>
              </a:r>
              <a:endParaRPr lang="zh-CN" altLang="en-US"/>
            </a:p>
          </p:txBody>
        </p:sp>
        <p:sp>
          <p:nvSpPr>
            <p:cNvPr id="49" name="流程图: 过程 48"/>
            <p:cNvSpPr/>
            <p:nvPr/>
          </p:nvSpPr>
          <p:spPr>
            <a:xfrm>
              <a:off x="16864" y="2547"/>
              <a:ext cx="2848" cy="614"/>
            </a:xfrm>
            <a:prstGeom prst="flowChartProcess">
              <a:avLst/>
            </a:prstGeom>
            <a:solidFill>
              <a:schemeClr val="accent5"/>
            </a:solidFill>
          </p:spPr>
          <p:style>
            <a:lnRef idx="2">
              <a:schemeClr val="accent6"/>
            </a:lnRef>
            <a:fillRef idx="1">
              <a:schemeClr val="lt1"/>
            </a:fillRef>
            <a:effectRef idx="0">
              <a:schemeClr val="accent6"/>
            </a:effectRef>
            <a:fontRef idx="minor">
              <a:schemeClr val="dk1"/>
            </a:fontRef>
          </p:style>
          <p:txBody>
            <a:bodyPr rtlCol="0" anchor="ctr"/>
            <a:p>
              <a:pPr algn="ctr"/>
              <a:r>
                <a:rPr lang="zh-CN" altLang="en-US"/>
                <a:t>机器人拾取区域</a:t>
              </a:r>
              <a:endParaRPr lang="zh-CN" altLang="en-US"/>
            </a:p>
          </p:txBody>
        </p:sp>
        <p:sp>
          <p:nvSpPr>
            <p:cNvPr id="52" name="流程图: 过程 51"/>
            <p:cNvSpPr/>
            <p:nvPr/>
          </p:nvSpPr>
          <p:spPr>
            <a:xfrm>
              <a:off x="14414" y="7073"/>
              <a:ext cx="1994" cy="614"/>
            </a:xfrm>
            <a:prstGeom prst="flowChartProcess">
              <a:avLst/>
            </a:prstGeom>
            <a:solidFill>
              <a:schemeClr val="accent1">
                <a:lumMod val="75000"/>
              </a:schemeClr>
            </a:solidFill>
          </p:spPr>
          <p:style>
            <a:lnRef idx="2">
              <a:schemeClr val="accent6"/>
            </a:lnRef>
            <a:fillRef idx="1">
              <a:schemeClr val="lt1"/>
            </a:fillRef>
            <a:effectRef idx="0">
              <a:schemeClr val="accent6"/>
            </a:effectRef>
            <a:fontRef idx="minor">
              <a:schemeClr val="dk1"/>
            </a:fontRef>
          </p:style>
          <p:txBody>
            <a:bodyPr rtlCol="0" anchor="ctr"/>
            <a:p>
              <a:pPr algn="ctr"/>
              <a:r>
                <a:rPr lang="zh-CN" altLang="en-US"/>
                <a:t>拍照区域</a:t>
              </a:r>
              <a:endParaRPr lang="zh-CN" altLang="en-US"/>
            </a:p>
          </p:txBody>
        </p:sp>
        <p:cxnSp>
          <p:nvCxnSpPr>
            <p:cNvPr id="53" name="肘形连接符 52"/>
            <p:cNvCxnSpPr/>
            <p:nvPr/>
          </p:nvCxnSpPr>
          <p:spPr>
            <a:xfrm rot="16200000" flipV="1">
              <a:off x="14292" y="5960"/>
              <a:ext cx="1294" cy="932"/>
            </a:xfrm>
            <a:prstGeom prst="bentConnector3">
              <a:avLst>
                <a:gd name="adj1" fmla="val 30602"/>
              </a:avLst>
            </a:prstGeom>
            <a:ln w="38100"/>
          </p:spPr>
          <p:style>
            <a:lnRef idx="1">
              <a:schemeClr val="accent1"/>
            </a:lnRef>
            <a:fillRef idx="0">
              <a:schemeClr val="accent1"/>
            </a:fillRef>
            <a:effectRef idx="0">
              <a:schemeClr val="accent1"/>
            </a:effectRef>
            <a:fontRef idx="minor">
              <a:schemeClr val="tx1"/>
            </a:fontRef>
          </p:style>
        </p:cxnSp>
        <p:sp>
          <p:nvSpPr>
            <p:cNvPr id="54" name="流程图: 过程 53"/>
            <p:cNvSpPr/>
            <p:nvPr/>
          </p:nvSpPr>
          <p:spPr>
            <a:xfrm>
              <a:off x="12310" y="7072"/>
              <a:ext cx="1994" cy="614"/>
            </a:xfrm>
            <a:prstGeom prst="flowChartProcess">
              <a:avLst/>
            </a:prstGeom>
            <a:solidFill>
              <a:schemeClr val="accent1">
                <a:lumMod val="75000"/>
              </a:schemeClr>
            </a:solidFill>
          </p:spPr>
          <p:style>
            <a:lnRef idx="2">
              <a:schemeClr val="accent6"/>
            </a:lnRef>
            <a:fillRef idx="1">
              <a:schemeClr val="lt1"/>
            </a:fillRef>
            <a:effectRef idx="0">
              <a:schemeClr val="accent6"/>
            </a:effectRef>
            <a:fontRef idx="minor">
              <a:schemeClr val="dk1"/>
            </a:fontRef>
          </p:style>
          <p:txBody>
            <a:bodyPr rtlCol="0" anchor="ctr"/>
            <a:p>
              <a:pPr algn="ctr"/>
              <a:r>
                <a:rPr lang="zh-CN" altLang="en-US"/>
                <a:t>圆皮带线</a:t>
              </a:r>
              <a:endParaRPr lang="zh-CN" altLang="en-US"/>
            </a:p>
          </p:txBody>
        </p:sp>
        <p:cxnSp>
          <p:nvCxnSpPr>
            <p:cNvPr id="55" name="肘形连接符 54"/>
            <p:cNvCxnSpPr/>
            <p:nvPr/>
          </p:nvCxnSpPr>
          <p:spPr>
            <a:xfrm rot="16200000" flipV="1">
              <a:off x="12267" y="6039"/>
              <a:ext cx="1698" cy="369"/>
            </a:xfrm>
            <a:prstGeom prst="bentConnector3">
              <a:avLst>
                <a:gd name="adj1" fmla="val 49971"/>
              </a:avLst>
            </a:prstGeom>
            <a:ln w="38100"/>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1221105" y="6102985"/>
            <a:ext cx="4567555" cy="2132330"/>
            <a:chOff x="2398" y="9719"/>
            <a:chExt cx="7193" cy="3358"/>
          </a:xfrm>
        </p:grpSpPr>
        <p:pic>
          <p:nvPicPr>
            <p:cNvPr id="8" name="图片 7"/>
            <p:cNvPicPr>
              <a:picLocks noChangeAspect="1"/>
            </p:cNvPicPr>
            <p:nvPr/>
          </p:nvPicPr>
          <p:blipFill>
            <a:blip r:embed="rId4"/>
            <a:stretch>
              <a:fillRect/>
            </a:stretch>
          </p:blipFill>
          <p:spPr>
            <a:xfrm>
              <a:off x="2398" y="9719"/>
              <a:ext cx="4360" cy="3358"/>
            </a:xfrm>
            <a:prstGeom prst="rect">
              <a:avLst/>
            </a:prstGeom>
          </p:spPr>
        </p:pic>
        <p:sp>
          <p:nvSpPr>
            <p:cNvPr id="30" name="流程图: 过程 29"/>
            <p:cNvSpPr/>
            <p:nvPr/>
          </p:nvSpPr>
          <p:spPr>
            <a:xfrm>
              <a:off x="7597" y="11385"/>
              <a:ext cx="1994" cy="614"/>
            </a:xfrm>
            <a:prstGeom prst="flowChartProcess">
              <a:avLst/>
            </a:prstGeom>
            <a:solidFill>
              <a:schemeClr val="accent1">
                <a:lumMod val="75000"/>
              </a:schemeClr>
            </a:solidFill>
          </p:spPr>
          <p:style>
            <a:lnRef idx="2">
              <a:schemeClr val="accent6"/>
            </a:lnRef>
            <a:fillRef idx="1">
              <a:schemeClr val="lt1"/>
            </a:fillRef>
            <a:effectRef idx="0">
              <a:schemeClr val="accent6"/>
            </a:effectRef>
            <a:fontRef idx="minor">
              <a:schemeClr val="dk1"/>
            </a:fontRef>
          </p:style>
          <p:txBody>
            <a:bodyPr rtlCol="0" anchor="ctr"/>
            <a:p>
              <a:pPr algn="ctr"/>
              <a:r>
                <a:rPr lang="zh-CN" altLang="en-US"/>
                <a:t>圆皮带线</a:t>
              </a:r>
              <a:endParaRPr lang="zh-CN" altLang="en-US"/>
            </a:p>
          </p:txBody>
        </p:sp>
        <p:cxnSp>
          <p:nvCxnSpPr>
            <p:cNvPr id="42" name="肘形连接符 41"/>
            <p:cNvCxnSpPr/>
            <p:nvPr/>
          </p:nvCxnSpPr>
          <p:spPr>
            <a:xfrm rot="10800000">
              <a:off x="5171" y="11186"/>
              <a:ext cx="2425" cy="527"/>
            </a:xfrm>
            <a:prstGeom prst="bentConnector3">
              <a:avLst>
                <a:gd name="adj1" fmla="val 17443"/>
              </a:avLst>
            </a:prstGeom>
            <a:ln w="38100"/>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1221105" y="1485900"/>
            <a:ext cx="5956935" cy="4520565"/>
            <a:chOff x="2105" y="2601"/>
            <a:chExt cx="9381" cy="7119"/>
          </a:xfrm>
        </p:grpSpPr>
        <p:pic>
          <p:nvPicPr>
            <p:cNvPr id="28" name="图片 27"/>
            <p:cNvPicPr>
              <a:picLocks noChangeAspect="1"/>
            </p:cNvPicPr>
            <p:nvPr/>
          </p:nvPicPr>
          <p:blipFill>
            <a:blip r:embed="rId5"/>
            <a:stretch>
              <a:fillRect/>
            </a:stretch>
          </p:blipFill>
          <p:spPr>
            <a:xfrm>
              <a:off x="2105" y="2601"/>
              <a:ext cx="9381" cy="6555"/>
            </a:xfrm>
            <a:prstGeom prst="rect">
              <a:avLst/>
            </a:prstGeom>
          </p:spPr>
        </p:pic>
        <p:sp>
          <p:nvSpPr>
            <p:cNvPr id="27" name="流程图: 过程 26"/>
            <p:cNvSpPr/>
            <p:nvPr/>
          </p:nvSpPr>
          <p:spPr>
            <a:xfrm>
              <a:off x="6746" y="9156"/>
              <a:ext cx="1013" cy="55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t>相机</a:t>
              </a:r>
              <a:endParaRPr lang="zh-CN" altLang="en-US"/>
            </a:p>
          </p:txBody>
        </p:sp>
        <p:sp>
          <p:nvSpPr>
            <p:cNvPr id="29" name="流程图: 过程 28"/>
            <p:cNvSpPr/>
            <p:nvPr/>
          </p:nvSpPr>
          <p:spPr>
            <a:xfrm>
              <a:off x="7847" y="9164"/>
              <a:ext cx="1013" cy="55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t>光源</a:t>
              </a:r>
              <a:endParaRPr lang="en-US" altLang="zh-CN"/>
            </a:p>
          </p:txBody>
        </p:sp>
        <p:cxnSp>
          <p:nvCxnSpPr>
            <p:cNvPr id="32" name="肘形连接符 31"/>
            <p:cNvCxnSpPr/>
            <p:nvPr/>
          </p:nvCxnSpPr>
          <p:spPr>
            <a:xfrm rot="5400000">
              <a:off x="7234" y="7606"/>
              <a:ext cx="2677" cy="248"/>
            </a:xfrm>
            <a:prstGeom prst="bentConnector3">
              <a:avLst>
                <a:gd name="adj1" fmla="val 88886"/>
              </a:avLst>
            </a:prstGeom>
          </p:spPr>
          <p:style>
            <a:lnRef idx="3">
              <a:schemeClr val="accent2"/>
            </a:lnRef>
            <a:fillRef idx="0">
              <a:schemeClr val="accent2"/>
            </a:fillRef>
            <a:effectRef idx="2">
              <a:schemeClr val="accent2"/>
            </a:effectRef>
            <a:fontRef idx="minor">
              <a:schemeClr val="tx1"/>
            </a:fontRef>
          </p:style>
        </p:cxnSp>
        <p:sp>
          <p:nvSpPr>
            <p:cNvPr id="34" name="流程图: 过程 33"/>
            <p:cNvSpPr/>
            <p:nvPr/>
          </p:nvSpPr>
          <p:spPr>
            <a:xfrm>
              <a:off x="8955" y="9156"/>
              <a:ext cx="2531" cy="55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t>伺服驱动机器</a:t>
              </a:r>
              <a:endParaRPr lang="zh-CN" altLang="en-US"/>
            </a:p>
          </p:txBody>
        </p:sp>
        <p:cxnSp>
          <p:nvCxnSpPr>
            <p:cNvPr id="35" name="肘形连接符 34"/>
            <p:cNvCxnSpPr>
              <a:endCxn id="36" idx="0"/>
            </p:cNvCxnSpPr>
            <p:nvPr/>
          </p:nvCxnSpPr>
          <p:spPr>
            <a:xfrm rot="5400000">
              <a:off x="4396" y="7711"/>
              <a:ext cx="2483" cy="423"/>
            </a:xfrm>
            <a:prstGeom prst="bentConnector3">
              <a:avLst>
                <a:gd name="adj1" fmla="val 81031"/>
              </a:avLst>
            </a:prstGeom>
          </p:spPr>
          <p:style>
            <a:lnRef idx="3">
              <a:schemeClr val="accent2"/>
            </a:lnRef>
            <a:fillRef idx="0">
              <a:schemeClr val="accent2"/>
            </a:fillRef>
            <a:effectRef idx="2">
              <a:schemeClr val="accent2"/>
            </a:effectRef>
            <a:fontRef idx="minor">
              <a:schemeClr val="tx1"/>
            </a:fontRef>
          </p:style>
        </p:cxnSp>
        <p:sp>
          <p:nvSpPr>
            <p:cNvPr id="36" name="流程图: 过程 35"/>
            <p:cNvSpPr/>
            <p:nvPr/>
          </p:nvSpPr>
          <p:spPr>
            <a:xfrm>
              <a:off x="4167" y="9164"/>
              <a:ext cx="2518" cy="55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t>伺服翻转板</a:t>
              </a:r>
              <a:endParaRPr lang="zh-CN" altLang="en-US"/>
            </a:p>
          </p:txBody>
        </p:sp>
        <p:sp>
          <p:nvSpPr>
            <p:cNvPr id="37" name="右箭头 36"/>
            <p:cNvSpPr/>
            <p:nvPr/>
          </p:nvSpPr>
          <p:spPr>
            <a:xfrm>
              <a:off x="4662" y="5971"/>
              <a:ext cx="2122" cy="18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3" name="直接连接符 32"/>
            <p:cNvCxnSpPr/>
            <p:nvPr/>
          </p:nvCxnSpPr>
          <p:spPr>
            <a:xfrm flipH="1">
              <a:off x="10393" y="7347"/>
              <a:ext cx="52" cy="1817"/>
            </a:xfrm>
            <a:prstGeom prst="line">
              <a:avLst/>
            </a:prstGeom>
          </p:spPr>
          <p:style>
            <a:lnRef idx="3">
              <a:schemeClr val="accent2"/>
            </a:lnRef>
            <a:fillRef idx="0">
              <a:schemeClr val="accent2"/>
            </a:fillRef>
            <a:effectRef idx="2">
              <a:schemeClr val="accent2"/>
            </a:effectRef>
            <a:fontRef idx="minor">
              <a:schemeClr val="tx1"/>
            </a:fontRef>
          </p:style>
        </p:cxnSp>
        <p:cxnSp>
          <p:nvCxnSpPr>
            <p:cNvPr id="44" name="肘形连接符 43"/>
            <p:cNvCxnSpPr>
              <a:endCxn id="50" idx="0"/>
            </p:cNvCxnSpPr>
            <p:nvPr/>
          </p:nvCxnSpPr>
          <p:spPr>
            <a:xfrm rot="5400000">
              <a:off x="2202" y="7850"/>
              <a:ext cx="2466" cy="127"/>
            </a:xfrm>
            <a:prstGeom prst="bentConnector3">
              <a:avLst>
                <a:gd name="adj1" fmla="val 85178"/>
              </a:avLst>
            </a:prstGeom>
          </p:spPr>
          <p:style>
            <a:lnRef idx="3">
              <a:schemeClr val="accent2"/>
            </a:lnRef>
            <a:fillRef idx="0">
              <a:schemeClr val="accent2"/>
            </a:fillRef>
            <a:effectRef idx="2">
              <a:schemeClr val="accent2"/>
            </a:effectRef>
            <a:fontRef idx="minor">
              <a:schemeClr val="tx1"/>
            </a:fontRef>
          </p:style>
        </p:cxnSp>
        <p:sp>
          <p:nvSpPr>
            <p:cNvPr id="50" name="流程图: 过程 49"/>
            <p:cNvSpPr/>
            <p:nvPr/>
          </p:nvSpPr>
          <p:spPr>
            <a:xfrm>
              <a:off x="2652" y="9147"/>
              <a:ext cx="1439" cy="55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t>皮带线</a:t>
              </a:r>
              <a:endParaRPr lang="zh-CN" altLang="en-US"/>
            </a:p>
          </p:txBody>
        </p:sp>
        <p:cxnSp>
          <p:nvCxnSpPr>
            <p:cNvPr id="25" name="肘形连接符 24"/>
            <p:cNvCxnSpPr/>
            <p:nvPr/>
          </p:nvCxnSpPr>
          <p:spPr>
            <a:xfrm rot="5400000">
              <a:off x="6214" y="7000"/>
              <a:ext cx="3245" cy="1066"/>
            </a:xfrm>
            <a:prstGeom prst="bentConnector3">
              <a:avLst>
                <a:gd name="adj1" fmla="val 89784"/>
              </a:avLst>
            </a:prstGeom>
          </p:spPr>
          <p:style>
            <a:lnRef idx="3">
              <a:schemeClr val="accent2"/>
            </a:lnRef>
            <a:fillRef idx="0">
              <a:schemeClr val="accent2"/>
            </a:fillRef>
            <a:effectRef idx="2">
              <a:schemeClr val="accent2"/>
            </a:effectRef>
            <a:fontRef idx="minor">
              <a:schemeClr val="tx1"/>
            </a:fontRef>
          </p:style>
        </p:cxnSp>
      </p:grpSp>
    </p:spTree>
    <p:custDataLst>
      <p:tags r:id="rId6"/>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3.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p="http://schemas.openxmlformats.org/presentationml/2006/main">
  <p:tag name="KSO_WM_UNIT_TABLE_BEAUTIFY" val="smartTable{1420a94e-6e13-4ffc-83f2-7eab3ae4605c}"/>
  <p:tag name="TABLE_ENDDRAG_ORIGIN_RECT" val="833*532"/>
  <p:tag name="TABLE_ENDDRAG_RECT" val="115*121*881*52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PECIAL_SOURCE" val="bdnull"/>
</p:tagLst>
</file>

<file path=ppt/tags/tag81.xml><?xml version="1.0" encoding="utf-8"?>
<p:tagLst xmlns:p="http://schemas.openxmlformats.org/presentationml/2006/main">
  <p:tag name="KSO_WM_UNIT_TABLE_BEAUTIFY" val="smartTable{e2efd0f6-b8a9-4882-bb50-cbf282deb64c}"/>
  <p:tag name="TABLE_ENDDRAG_ORIGIN_RECT" val="877*456"/>
  <p:tag name="TABLE_ENDDRAG_RECT" val="119*129*877*466"/>
</p:tagLst>
</file>

<file path=ppt/tags/tag82.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PECIAL_SOURCE" val="bdnull"/>
</p:tagLst>
</file>

<file path=ppt/tags/tag83.xml><?xml version="1.0" encoding="utf-8"?>
<p:tagLst xmlns:p="http://schemas.openxmlformats.org/presentationml/2006/main">
  <p:tag name="KSO_WM_UNIT_TABLE_BEAUTIFY" val="smartTable{90724e38-b1be-4898-b2bb-d4d78daf3432}"/>
  <p:tag name="TABLE_ENDDRAG_ORIGIN_RECT" val="843*428"/>
  <p:tag name="TABLE_ENDDRAG_RECT" val="115*121*872*413"/>
</p:tagLst>
</file>

<file path=ppt/tags/tag8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PECIAL_SOURCE" val="bdnull"/>
</p:tagLst>
</file>

<file path=ppt/tags/tag85.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6.xml><?xml version="1.0" encoding="utf-8"?>
<p:tagLst xmlns:p="http://schemas.openxmlformats.org/presentationml/2006/main">
  <p:tag name="commondata" val="eyJoZGlkIjoiNTQwZmI4YTliYzc1OGM5MGJkYzZhODhjODY1MDE4ZjE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4420</Words>
  <Application>WPS 演示</Application>
  <PresentationFormat>宽屏</PresentationFormat>
  <Paragraphs>707</Paragraphs>
  <Slides>21</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Arial</vt:lpstr>
      <vt:lpstr>宋体</vt:lpstr>
      <vt:lpstr>Wingdings</vt:lpstr>
      <vt:lpstr>微软雅黑</vt:lpstr>
      <vt:lpstr>黑体</vt:lpstr>
      <vt:lpstr>华文新魏</vt:lpstr>
      <vt:lpstr>Gulim</vt:lpstr>
      <vt:lpstr>Calibri</vt:lpstr>
      <vt:lpstr>新宋体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博视源企划｜郑百思</cp:lastModifiedBy>
  <cp:revision>532</cp:revision>
  <dcterms:created xsi:type="dcterms:W3CDTF">2019-04-20T08:50:00Z</dcterms:created>
  <dcterms:modified xsi:type="dcterms:W3CDTF">2024-03-27T02:38:05Z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2376898322444AC9AD2EA0F464A30A77</vt:lpwstr>
  </property>
</Properties>
</file>