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12" r:id="rId3"/>
    <p:sldId id="389" r:id="rId5"/>
    <p:sldId id="326" r:id="rId6"/>
    <p:sldId id="398" r:id="rId7"/>
    <p:sldId id="337" r:id="rId8"/>
    <p:sldId id="329" r:id="rId9"/>
    <p:sldId id="391" r:id="rId10"/>
    <p:sldId id="390" r:id="rId11"/>
    <p:sldId id="396" r:id="rId12"/>
    <p:sldId id="392" r:id="rId13"/>
    <p:sldId id="397" r:id="rId14"/>
  </p:sldIdLst>
  <p:sldSz cx="14039850" cy="899985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F671F"/>
    <a:srgbClr val="FAFAFA"/>
    <a:srgbClr val="DCDCDC"/>
    <a:srgbClr val="F0F0F0"/>
    <a:srgbClr val="E6E6E6"/>
    <a:srgbClr val="C8C8C8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854"/>
        <p:guide pos="443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21842" y="1143000"/>
            <a:ext cx="48143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71439" y="3396749"/>
            <a:ext cx="12497490" cy="1180028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7085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71439" y="4680076"/>
            <a:ext cx="12497490" cy="1248031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15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600075" indent="0" algn="ctr">
              <a:buNone/>
              <a:defRPr sz="2625"/>
            </a:lvl2pPr>
            <a:lvl3pPr marL="1200150" indent="0" algn="ctr">
              <a:buNone/>
              <a:defRPr sz="2360"/>
            </a:lvl3pPr>
            <a:lvl4pPr marL="1800225" indent="0" algn="ctr">
              <a:buNone/>
              <a:defRPr sz="2100"/>
            </a:lvl4pPr>
            <a:lvl5pPr marL="2400300" indent="0" algn="ctr">
              <a:buNone/>
              <a:defRPr sz="2100"/>
            </a:lvl5pPr>
            <a:lvl6pPr marL="2999740" indent="0" algn="ctr">
              <a:buNone/>
              <a:defRPr sz="2100"/>
            </a:lvl6pPr>
            <a:lvl7pPr marL="3599815" indent="0" algn="ctr">
              <a:buNone/>
              <a:defRPr sz="2100"/>
            </a:lvl7pPr>
            <a:lvl8pPr marL="4199890" indent="0" algn="ctr">
              <a:buNone/>
              <a:defRPr sz="2100"/>
            </a:lvl8pPr>
            <a:lvl9pPr marL="4799965" indent="0" algn="ctr">
              <a:buNone/>
              <a:defRPr sz="21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71495" y="1250031"/>
            <a:ext cx="12497490" cy="661428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71439" y="3396749"/>
            <a:ext cx="12497490" cy="1180028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08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39" y="566938"/>
            <a:ext cx="12497490" cy="85040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71439" y="1700815"/>
            <a:ext cx="12497490" cy="6616058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95" y="4998414"/>
            <a:ext cx="12497490" cy="820020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472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71489" y="5920929"/>
            <a:ext cx="12497490" cy="1414701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0075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200150" indent="0">
              <a:buNone/>
              <a:defRPr sz="2360">
                <a:solidFill>
                  <a:schemeClr val="tx1">
                    <a:tint val="75000"/>
                  </a:schemeClr>
                </a:solidFill>
              </a:defRPr>
            </a:lvl3pPr>
            <a:lvl4pPr marL="1800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03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7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8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39" y="566938"/>
            <a:ext cx="12497490" cy="85040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71495" y="1700815"/>
            <a:ext cx="6084208" cy="6614280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4722" y="1700815"/>
            <a:ext cx="6084208" cy="6614280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39" y="566938"/>
            <a:ext cx="12497490" cy="85040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71495" y="1700815"/>
            <a:ext cx="6084208" cy="50001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62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600075" indent="0">
              <a:buNone/>
              <a:defRPr sz="2625" b="1"/>
            </a:lvl2pPr>
            <a:lvl3pPr marL="1200150" indent="0">
              <a:buNone/>
              <a:defRPr sz="2360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2999740" indent="0">
              <a:buNone/>
              <a:defRPr sz="2100" b="1"/>
            </a:lvl6pPr>
            <a:lvl7pPr marL="3599815" indent="0">
              <a:buNone/>
              <a:defRPr sz="2100" b="1"/>
            </a:lvl7pPr>
            <a:lvl8pPr marL="4199890" indent="0">
              <a:buNone/>
              <a:defRPr sz="2100" b="1"/>
            </a:lvl8pPr>
            <a:lvl9pPr marL="4799965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71489" y="2347863"/>
            <a:ext cx="6084159" cy="5974157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181121" y="1700815"/>
            <a:ext cx="6084208" cy="50001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62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0075" indent="0">
              <a:buNone/>
              <a:defRPr sz="2625" b="1"/>
            </a:lvl2pPr>
            <a:lvl3pPr marL="1200150" indent="0">
              <a:buNone/>
              <a:defRPr sz="2360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2999740" indent="0">
              <a:buNone/>
              <a:defRPr sz="2100" b="1"/>
            </a:lvl6pPr>
            <a:lvl7pPr marL="3599815" indent="0">
              <a:buNone/>
              <a:defRPr sz="2100" b="1"/>
            </a:lvl7pPr>
            <a:lvl8pPr marL="4199890" indent="0">
              <a:buNone/>
              <a:defRPr sz="2100" b="1"/>
            </a:lvl8pPr>
            <a:lvl9pPr marL="4799965" indent="0">
              <a:buNone/>
              <a:defRPr sz="21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181121" y="2347863"/>
            <a:ext cx="6084208" cy="5974157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71495" y="1700815"/>
            <a:ext cx="6084208" cy="66142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184777" y="1700815"/>
            <a:ext cx="6084208" cy="6614280"/>
          </a:xfrm>
        </p:spPr>
        <p:txBody>
          <a:bodyPr vert="horz" lIns="101600" tIns="0" rIns="82550" bIns="0" rtlCol="0">
            <a:norm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2173772" y="1250031"/>
            <a:ext cx="1095158" cy="707217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31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71489" y="1250020"/>
            <a:ext cx="11318090" cy="7072171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71439" y="566938"/>
            <a:ext cx="12497490" cy="850407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71439" y="1700815"/>
            <a:ext cx="12497490" cy="66142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013115" y="8333249"/>
            <a:ext cx="3109333" cy="41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740006" y="8333249"/>
            <a:ext cx="4560356" cy="41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9916010" y="8333249"/>
            <a:ext cx="3109333" cy="41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00150" rtl="0" eaLnBrk="1" fontAlgn="auto" latinLnBrk="0" hangingPunct="1">
        <a:lnSpc>
          <a:spcPct val="100000"/>
        </a:lnSpc>
        <a:spcBef>
          <a:spcPct val="0"/>
        </a:spcBef>
        <a:buNone/>
        <a:defRPr sz="367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99720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899795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2112645" algn="l"/>
        </a:tabLst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499870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2099945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700020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3300095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70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500245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5099685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5pPr>
      <a:lvl6pPr marL="299974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59981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19989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479996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6830" y="1520"/>
            <a:ext cx="14088924" cy="9089979"/>
            <a:chOff x="4" y="1804"/>
            <a:chExt cx="19340" cy="10842"/>
          </a:xfrm>
        </p:grpSpPr>
        <p:pic>
          <p:nvPicPr>
            <p:cNvPr id="2" name="图片 1" descr="architectural-design-architecture-buildings-83089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" y="1804"/>
              <a:ext cx="19340" cy="10841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>
              <a:off x="40" y="1804"/>
              <a:ext cx="19303" cy="10842"/>
            </a:xfrm>
            <a:custGeom>
              <a:avLst/>
              <a:gdLst>
                <a:gd name="connsiteX0" fmla="*/ 0 w 19300"/>
                <a:gd name="connsiteY0" fmla="*/ 0 h 10840"/>
                <a:gd name="connsiteX1" fmla="*/ 15290 w 19300"/>
                <a:gd name="connsiteY1" fmla="*/ 2510 h 10840"/>
                <a:gd name="connsiteX2" fmla="*/ 19300 w 19300"/>
                <a:gd name="connsiteY2" fmla="*/ 10840 h 10840"/>
                <a:gd name="connsiteX3" fmla="*/ 0 w 19300"/>
                <a:gd name="connsiteY3" fmla="*/ 10840 h 10840"/>
                <a:gd name="connsiteX4" fmla="*/ 0 w 19300"/>
                <a:gd name="connsiteY4" fmla="*/ 0 h 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" h="10840">
                  <a:moveTo>
                    <a:pt x="0" y="0"/>
                  </a:moveTo>
                  <a:lnTo>
                    <a:pt x="15290" y="2510"/>
                  </a:lnTo>
                  <a:lnTo>
                    <a:pt x="19300" y="10840"/>
                  </a:lnTo>
                  <a:lnTo>
                    <a:pt x="0" y="10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b="1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8" name="图片 7" descr="公司LOG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" y="2402"/>
              <a:ext cx="1832" cy="134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885" y="4644"/>
              <a:ext cx="13300" cy="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200" b="1" spc="200">
                  <a:solidFill>
                    <a:schemeClr val="bg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厦门博视源机器视觉技术有限公司</a:t>
              </a:r>
              <a:endParaRPr lang="zh-CN" altLang="en-US" sz="7200" b="1" spc="200">
                <a:solidFill>
                  <a:schemeClr val="bg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941" y="8624"/>
              <a:ext cx="5140" cy="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zh-CN" altLang="en-US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公司电话</a:t>
              </a: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:05926077810</a:t>
              </a:r>
              <a:endParaRPr lang="en-US" altLang="zh-CN" sz="2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Gulim" panose="020B0600000101010101" pitchFamily="34" charset="-127"/>
              </a:endParaRPr>
            </a:p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Web</a:t>
              </a:r>
              <a:r>
                <a:rPr lang="zh-CN" altLang="en-US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：</a:t>
              </a: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www.xmbsy.net</a:t>
              </a:r>
              <a:endParaRPr lang="en-US" altLang="zh-CN" sz="2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Gulim" panose="020B0600000101010101" pitchFamily="34" charset="-127"/>
              </a:endParaRPr>
            </a:p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E-mail</a:t>
              </a:r>
              <a:r>
                <a:rPr lang="zh-CN" altLang="en-US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：</a:t>
              </a:r>
              <a:endParaRPr lang="zh-CN" altLang="en-US" sz="2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Gulim" panose="020B0600000101010101" pitchFamily="34" charset="-127"/>
              </a:endParaRPr>
            </a:p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zh-CN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方案制作：林志群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2021.6.18</a:t>
              </a:r>
              <a:endPara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7696447" y="5907891"/>
            <a:ext cx="8763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2.5 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成品出料流水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66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6" name="图片 25" descr="C:\Users\User\Desktop\220210506胰岛素中盒包装方案图片\成品出料传送部分.PNG成品出料传送部分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49120" y="2222500"/>
            <a:ext cx="10114280" cy="4275455"/>
          </a:xfrm>
          <a:prstGeom prst="rect">
            <a:avLst/>
          </a:prstGeom>
        </p:spPr>
      </p:pic>
      <p:sp>
        <p:nvSpPr>
          <p:cNvPr id="30" name="矩形标注 29"/>
          <p:cNvSpPr/>
          <p:nvPr/>
        </p:nvSpPr>
        <p:spPr>
          <a:xfrm>
            <a:off x="5631815" y="6694170"/>
            <a:ext cx="2246630" cy="1120140"/>
          </a:xfrm>
          <a:prstGeom prst="wedgeRectCallout">
            <a:avLst>
              <a:gd name="adj1" fmla="val 27162"/>
              <a:gd name="adj2" fmla="val -286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按现场评审增加成品出料传功流水带</a:t>
            </a:r>
            <a:endParaRPr lang="zh-CN" altLang="en-US"/>
          </a:p>
        </p:txBody>
      </p:sp>
      <p:sp>
        <p:nvSpPr>
          <p:cNvPr id="31" name="矩形标注 30"/>
          <p:cNvSpPr/>
          <p:nvPr/>
        </p:nvSpPr>
        <p:spPr>
          <a:xfrm>
            <a:off x="1849120" y="6694170"/>
            <a:ext cx="2246630" cy="1120140"/>
          </a:xfrm>
          <a:prstGeom prst="wedgeRectCallout">
            <a:avLst>
              <a:gd name="adj1" fmla="val 28151"/>
              <a:gd name="adj2" fmla="val -353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作业员在此处收料装箱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6830" y="1520"/>
            <a:ext cx="14088924" cy="9089979"/>
            <a:chOff x="4" y="1804"/>
            <a:chExt cx="19340" cy="10842"/>
          </a:xfrm>
        </p:grpSpPr>
        <p:pic>
          <p:nvPicPr>
            <p:cNvPr id="2" name="图片 1" descr="architectural-design-architecture-buildings-83089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" y="1804"/>
              <a:ext cx="19340" cy="10841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>
              <a:off x="40" y="1804"/>
              <a:ext cx="19303" cy="10842"/>
            </a:xfrm>
            <a:custGeom>
              <a:avLst/>
              <a:gdLst>
                <a:gd name="connsiteX0" fmla="*/ 0 w 19300"/>
                <a:gd name="connsiteY0" fmla="*/ 0 h 10840"/>
                <a:gd name="connsiteX1" fmla="*/ 15290 w 19300"/>
                <a:gd name="connsiteY1" fmla="*/ 2510 h 10840"/>
                <a:gd name="connsiteX2" fmla="*/ 19300 w 19300"/>
                <a:gd name="connsiteY2" fmla="*/ 10840 h 10840"/>
                <a:gd name="connsiteX3" fmla="*/ 0 w 19300"/>
                <a:gd name="connsiteY3" fmla="*/ 10840 h 10840"/>
                <a:gd name="connsiteX4" fmla="*/ 0 w 19300"/>
                <a:gd name="connsiteY4" fmla="*/ 0 h 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" h="10840">
                  <a:moveTo>
                    <a:pt x="0" y="0"/>
                  </a:moveTo>
                  <a:lnTo>
                    <a:pt x="15290" y="2510"/>
                  </a:lnTo>
                  <a:lnTo>
                    <a:pt x="19300" y="10840"/>
                  </a:lnTo>
                  <a:lnTo>
                    <a:pt x="0" y="10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b="1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8" name="图片 7" descr="公司LOG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" y="2402"/>
              <a:ext cx="1832" cy="134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7077" y="5854"/>
              <a:ext cx="5482" cy="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200" b="1" spc="200">
                  <a:solidFill>
                    <a:schemeClr val="bg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谢谢观看</a:t>
              </a:r>
              <a:endParaRPr lang="zh-CN" altLang="en-US" sz="7200" b="1" spc="200">
                <a:solidFill>
                  <a:schemeClr val="bg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0675" y="731935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1.1 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布局说明 </a:t>
            </a:r>
            <a:endParaRPr lang="en-US" altLang="zh-CN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66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9" name="图片 28" descr="C:\Users\User\Desktop\220210506胰岛素中盒包装方案图片\整体布局.PNG整体布局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0663" y="1927860"/>
            <a:ext cx="5695315" cy="5886450"/>
          </a:xfrm>
          <a:prstGeom prst="rect">
            <a:avLst/>
          </a:prstGeom>
        </p:spPr>
      </p:pic>
      <p:sp>
        <p:nvSpPr>
          <p:cNvPr id="30" name="矩形标注 29"/>
          <p:cNvSpPr/>
          <p:nvPr/>
        </p:nvSpPr>
        <p:spPr>
          <a:xfrm>
            <a:off x="5103495" y="6784340"/>
            <a:ext cx="1730375" cy="668655"/>
          </a:xfrm>
          <a:prstGeom prst="wedgeRectCallout">
            <a:avLst>
              <a:gd name="adj1" fmla="val 35174"/>
              <a:gd name="adj2" fmla="val -219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NG</a:t>
            </a:r>
            <a:r>
              <a:rPr lang="zh-CN" altLang="en-US"/>
              <a:t>料料框收料</a:t>
            </a:r>
            <a:endParaRPr lang="zh-CN" altLang="en-US"/>
          </a:p>
        </p:txBody>
      </p:sp>
      <p:sp>
        <p:nvSpPr>
          <p:cNvPr id="32" name="矩形标注 31"/>
          <p:cNvSpPr/>
          <p:nvPr/>
        </p:nvSpPr>
        <p:spPr>
          <a:xfrm>
            <a:off x="7397750" y="6784340"/>
            <a:ext cx="1730375" cy="668655"/>
          </a:xfrm>
          <a:prstGeom prst="wedgeRectCallout">
            <a:avLst>
              <a:gd name="adj1" fmla="val -36605"/>
              <a:gd name="adj2" fmla="val -219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成品人工收料装箱</a:t>
            </a:r>
            <a:endParaRPr lang="zh-CN"/>
          </a:p>
        </p:txBody>
      </p:sp>
      <p:sp>
        <p:nvSpPr>
          <p:cNvPr id="33" name="矩形标注 32"/>
          <p:cNvSpPr/>
          <p:nvPr/>
        </p:nvSpPr>
        <p:spPr>
          <a:xfrm>
            <a:off x="2995295" y="6630035"/>
            <a:ext cx="1344930" cy="752475"/>
          </a:xfrm>
          <a:prstGeom prst="wedgeRectCallout">
            <a:avLst>
              <a:gd name="adj1" fmla="val 101699"/>
              <a:gd name="adj2" fmla="val -184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开盒部分纸板人工上料</a:t>
            </a:r>
            <a:endParaRPr lang="zh-CN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0675" y="731935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1.2 </a:t>
            </a:r>
            <a:r>
              <a:rPr 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各功能分布</a:t>
            </a:r>
            <a:endParaRPr lang="zh-CN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66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 descr="C:\Users\User\Desktop\220210506胰岛素中盒包装方案图片\布局图，俯视.PNG布局图，俯视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>
            <a:off x="2042478" y="1960245"/>
            <a:ext cx="9359900" cy="5404485"/>
          </a:xfrm>
          <a:prstGeom prst="rect">
            <a:avLst/>
          </a:prstGeom>
        </p:spPr>
      </p:pic>
      <p:sp>
        <p:nvSpPr>
          <p:cNvPr id="25" name="矩形标注 24"/>
          <p:cNvSpPr/>
          <p:nvPr/>
        </p:nvSpPr>
        <p:spPr>
          <a:xfrm>
            <a:off x="3672205" y="5421630"/>
            <a:ext cx="1344295" cy="668655"/>
          </a:xfrm>
          <a:prstGeom prst="wedgeRectCallout">
            <a:avLst>
              <a:gd name="adj1" fmla="val 117973"/>
              <a:gd name="adj2" fmla="val 18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补料，折盒盖</a:t>
            </a:r>
            <a:endParaRPr lang="zh-CN" altLang="en-US"/>
          </a:p>
        </p:txBody>
      </p:sp>
      <p:sp>
        <p:nvSpPr>
          <p:cNvPr id="26" name="矩形标注 25"/>
          <p:cNvSpPr/>
          <p:nvPr/>
        </p:nvSpPr>
        <p:spPr>
          <a:xfrm>
            <a:off x="8955405" y="1734185"/>
            <a:ext cx="1344295" cy="668655"/>
          </a:xfrm>
          <a:prstGeom prst="wedgeRectCallout">
            <a:avLst>
              <a:gd name="adj1" fmla="val -138757"/>
              <a:gd name="adj2" fmla="val 371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视觉定位</a:t>
            </a:r>
            <a:endParaRPr lang="zh-CN" altLang="en-US"/>
          </a:p>
        </p:txBody>
      </p:sp>
      <p:sp>
        <p:nvSpPr>
          <p:cNvPr id="27" name="矩形标注 26"/>
          <p:cNvSpPr/>
          <p:nvPr/>
        </p:nvSpPr>
        <p:spPr>
          <a:xfrm>
            <a:off x="5630545" y="7251700"/>
            <a:ext cx="1907540" cy="433070"/>
          </a:xfrm>
          <a:prstGeom prst="wedgeRectCallout">
            <a:avLst>
              <a:gd name="adj1" fmla="val -17043"/>
              <a:gd name="adj2" fmla="val -26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成品收料流水带</a:t>
            </a:r>
            <a:endParaRPr lang="zh-CN" altLang="en-US"/>
          </a:p>
        </p:txBody>
      </p:sp>
      <p:sp>
        <p:nvSpPr>
          <p:cNvPr id="28" name="矩形标注 27"/>
          <p:cNvSpPr/>
          <p:nvPr/>
        </p:nvSpPr>
        <p:spPr>
          <a:xfrm>
            <a:off x="6974840" y="1734185"/>
            <a:ext cx="1344295" cy="668655"/>
          </a:xfrm>
          <a:prstGeom prst="wedgeRectCallout">
            <a:avLst>
              <a:gd name="adj1" fmla="val -75224"/>
              <a:gd name="adj2" fmla="val 305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装盒部分</a:t>
            </a:r>
            <a:endParaRPr lang="zh-CN" altLang="en-US"/>
          </a:p>
        </p:txBody>
      </p:sp>
      <p:sp>
        <p:nvSpPr>
          <p:cNvPr id="31" name="矩形标注 30"/>
          <p:cNvSpPr/>
          <p:nvPr/>
        </p:nvSpPr>
        <p:spPr>
          <a:xfrm>
            <a:off x="4926330" y="1734185"/>
            <a:ext cx="1344295" cy="668655"/>
          </a:xfrm>
          <a:prstGeom prst="wedgeRectCallout">
            <a:avLst>
              <a:gd name="adj1" fmla="val -3708"/>
              <a:gd name="adj2" fmla="val 215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开盒机</a:t>
            </a:r>
            <a:endParaRPr lang="zh-CN" altLang="en-US"/>
          </a:p>
        </p:txBody>
      </p:sp>
      <p:sp>
        <p:nvSpPr>
          <p:cNvPr id="34" name="矩形标注 33"/>
          <p:cNvSpPr/>
          <p:nvPr/>
        </p:nvSpPr>
        <p:spPr>
          <a:xfrm>
            <a:off x="9802495" y="5619750"/>
            <a:ext cx="497205" cy="1350645"/>
          </a:xfrm>
          <a:prstGeom prst="wedgeRectCallout">
            <a:avLst>
              <a:gd name="adj1" fmla="val -258812"/>
              <a:gd name="adj2" fmla="val -113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对接主流水线线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0675" y="731935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1.2 </a:t>
            </a:r>
            <a:r>
              <a:rPr 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整机尺寸</a:t>
            </a:r>
            <a:endParaRPr lang="zh-CN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66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 descr="C:\Users\User\Desktop\220210506胰岛素中盒包装方案图片\布局图，俯视.PNG布局图，俯视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>
            <a:off x="2042478" y="1960245"/>
            <a:ext cx="9359900" cy="5404485"/>
          </a:xfrm>
          <a:prstGeom prst="rect">
            <a:avLst/>
          </a:prstGeom>
        </p:spPr>
      </p:pic>
      <p:sp>
        <p:nvSpPr>
          <p:cNvPr id="29" name="左右箭头 28"/>
          <p:cNvSpPr/>
          <p:nvPr/>
        </p:nvSpPr>
        <p:spPr>
          <a:xfrm>
            <a:off x="4519930" y="2393315"/>
            <a:ext cx="4799965" cy="3384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上下箭头 29"/>
          <p:cNvSpPr/>
          <p:nvPr/>
        </p:nvSpPr>
        <p:spPr>
          <a:xfrm>
            <a:off x="4019550" y="2901315"/>
            <a:ext cx="259715" cy="35979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903595" y="2025015"/>
            <a:ext cx="1184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4250mm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2252345" y="4201795"/>
            <a:ext cx="1599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3200mm</a:t>
            </a:r>
            <a:endParaRPr lang="en-US" altLang="zh-CN"/>
          </a:p>
          <a:p>
            <a:r>
              <a:rPr lang="zh-CN" altLang="en-US"/>
              <a:t>不含收料传送带（</a:t>
            </a:r>
            <a:r>
              <a:rPr lang="en-US" altLang="zh-CN"/>
              <a:t>2910mm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0675" y="731935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2.1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对接主流水线 </a:t>
            </a:r>
            <a:endParaRPr lang="en-US" altLang="zh-CN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66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5" name="图片 24" descr="C:\Users\User\Desktop\220210506胰岛素中盒包装方案图片\主流水线.PNG主流水线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72665" y="2226310"/>
            <a:ext cx="8983980" cy="5588000"/>
          </a:xfrm>
          <a:prstGeom prst="rect">
            <a:avLst/>
          </a:prstGeom>
        </p:spPr>
      </p:pic>
      <p:sp>
        <p:nvSpPr>
          <p:cNvPr id="31" name="矩形标注 30"/>
          <p:cNvSpPr/>
          <p:nvPr/>
        </p:nvSpPr>
        <p:spPr>
          <a:xfrm>
            <a:off x="778510" y="2667000"/>
            <a:ext cx="1344295" cy="668655"/>
          </a:xfrm>
          <a:prstGeom prst="wedgeRectCallout">
            <a:avLst>
              <a:gd name="adj1" fmla="val 147024"/>
              <a:gd name="adj2" fmla="val 430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对接口</a:t>
            </a:r>
            <a:endParaRPr lang="zh-CN" altLang="en-US"/>
          </a:p>
        </p:txBody>
      </p:sp>
      <p:sp>
        <p:nvSpPr>
          <p:cNvPr id="29" name="矩形标注 28"/>
          <p:cNvSpPr/>
          <p:nvPr/>
        </p:nvSpPr>
        <p:spPr>
          <a:xfrm>
            <a:off x="5198110" y="7227570"/>
            <a:ext cx="1344295" cy="668655"/>
          </a:xfrm>
          <a:prstGeom prst="wedgeRectCallout">
            <a:avLst>
              <a:gd name="adj1" fmla="val 69650"/>
              <a:gd name="adj2" fmla="val -273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翻转</a:t>
            </a:r>
            <a:endParaRPr lang="zh-CN" altLang="en-US"/>
          </a:p>
        </p:txBody>
      </p:sp>
      <p:sp>
        <p:nvSpPr>
          <p:cNvPr id="30" name="矩形标注 29"/>
          <p:cNvSpPr/>
          <p:nvPr/>
        </p:nvSpPr>
        <p:spPr>
          <a:xfrm>
            <a:off x="10448925" y="3009265"/>
            <a:ext cx="1344295" cy="668655"/>
          </a:xfrm>
          <a:prstGeom prst="wedgeRectCallout">
            <a:avLst>
              <a:gd name="adj1" fmla="val -196858"/>
              <a:gd name="adj2" fmla="val 9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视觉定位</a:t>
            </a:r>
            <a:endParaRPr lang="zh-CN" altLang="en-US"/>
          </a:p>
        </p:txBody>
      </p:sp>
      <p:sp>
        <p:nvSpPr>
          <p:cNvPr id="32" name="矩形标注 31"/>
          <p:cNvSpPr/>
          <p:nvPr/>
        </p:nvSpPr>
        <p:spPr>
          <a:xfrm>
            <a:off x="11424920" y="4270375"/>
            <a:ext cx="1074420" cy="784225"/>
          </a:xfrm>
          <a:prstGeom prst="wedgeRectCallout">
            <a:avLst>
              <a:gd name="adj1" fmla="val -201654"/>
              <a:gd name="adj2" fmla="val 88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并联机械手抓取位</a:t>
            </a:r>
            <a:endParaRPr lang="zh-CN" altLang="en-US"/>
          </a:p>
        </p:txBody>
      </p:sp>
      <p:sp>
        <p:nvSpPr>
          <p:cNvPr id="33" name="矩形标注 32"/>
          <p:cNvSpPr/>
          <p:nvPr/>
        </p:nvSpPr>
        <p:spPr>
          <a:xfrm>
            <a:off x="5198110" y="2419350"/>
            <a:ext cx="1344295" cy="668655"/>
          </a:xfrm>
          <a:prstGeom prst="wedgeRectCallout">
            <a:avLst>
              <a:gd name="adj1" fmla="val 61147"/>
              <a:gd name="adj2" fmla="val 333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防护罩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370" y="726440"/>
            <a:ext cx="5062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2.2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并联机器人抓取装盒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 descr="C:\Users\User\Desktop\220210506胰岛素中盒包装方案图片\并联机器人部分.PNG并联机器人部分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5745" y="2280285"/>
            <a:ext cx="4719320" cy="4987925"/>
          </a:xfrm>
          <a:prstGeom prst="rect">
            <a:avLst/>
          </a:prstGeom>
        </p:spPr>
      </p:pic>
      <p:pic>
        <p:nvPicPr>
          <p:cNvPr id="25" name="图片 24" descr="C:\Users\User\Desktop\220210506胰岛素中盒包装方案图片\并联机器人抓取.PNG并联机器人抓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61910" y="2161540"/>
            <a:ext cx="4135120" cy="5001260"/>
          </a:xfrm>
          <a:prstGeom prst="rect">
            <a:avLst/>
          </a:prstGeom>
        </p:spPr>
      </p:pic>
      <p:sp>
        <p:nvSpPr>
          <p:cNvPr id="31" name="矩形标注 30"/>
          <p:cNvSpPr/>
          <p:nvPr/>
        </p:nvSpPr>
        <p:spPr>
          <a:xfrm>
            <a:off x="6586220" y="2305685"/>
            <a:ext cx="1344295" cy="668655"/>
          </a:xfrm>
          <a:prstGeom prst="wedgeRectCallout">
            <a:avLst>
              <a:gd name="adj1" fmla="val 106353"/>
              <a:gd name="adj2" fmla="val 87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并联机器人</a:t>
            </a:r>
            <a:endParaRPr lang="zh-CN" altLang="en-US"/>
          </a:p>
        </p:txBody>
      </p:sp>
      <p:sp>
        <p:nvSpPr>
          <p:cNvPr id="27" name="矩形标注 26"/>
          <p:cNvSpPr/>
          <p:nvPr/>
        </p:nvSpPr>
        <p:spPr>
          <a:xfrm>
            <a:off x="12204065" y="3646805"/>
            <a:ext cx="1344295" cy="668655"/>
          </a:xfrm>
          <a:prstGeom prst="wedgeRectCallout">
            <a:avLst>
              <a:gd name="adj1" fmla="val -222791"/>
              <a:gd name="adj2" fmla="val 20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集成吸盘模块</a:t>
            </a:r>
            <a:endParaRPr lang="zh-CN" altLang="en-US"/>
          </a:p>
        </p:txBody>
      </p:sp>
      <p:sp>
        <p:nvSpPr>
          <p:cNvPr id="32" name="矩形标注 31"/>
          <p:cNvSpPr/>
          <p:nvPr/>
        </p:nvSpPr>
        <p:spPr>
          <a:xfrm>
            <a:off x="587375" y="2978150"/>
            <a:ext cx="1536700" cy="668655"/>
          </a:xfrm>
          <a:prstGeom prst="wedgeRectCallout">
            <a:avLst>
              <a:gd name="adj1" fmla="val 96280"/>
              <a:gd name="adj2" fmla="val 118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人机操作界面</a:t>
            </a:r>
            <a:endParaRPr lang="zh-CN" altLang="en-US"/>
          </a:p>
        </p:txBody>
      </p:sp>
      <p:sp>
        <p:nvSpPr>
          <p:cNvPr id="33" name="矩形标注 32"/>
          <p:cNvSpPr/>
          <p:nvPr/>
        </p:nvSpPr>
        <p:spPr>
          <a:xfrm>
            <a:off x="6317615" y="7268210"/>
            <a:ext cx="1344295" cy="668655"/>
          </a:xfrm>
          <a:prstGeom prst="wedgeRectCallout">
            <a:avLst>
              <a:gd name="adj1" fmla="val -88497"/>
              <a:gd name="adj2" fmla="val -20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机器人机架</a:t>
            </a:r>
            <a:endParaRPr lang="zh-CN" altLang="en-US"/>
          </a:p>
        </p:txBody>
      </p:sp>
      <p:sp>
        <p:nvSpPr>
          <p:cNvPr id="34" name="矩形标注 33"/>
          <p:cNvSpPr/>
          <p:nvPr/>
        </p:nvSpPr>
        <p:spPr>
          <a:xfrm>
            <a:off x="587375" y="7375525"/>
            <a:ext cx="1537335" cy="668655"/>
          </a:xfrm>
          <a:prstGeom prst="wedgeRectCallout">
            <a:avLst>
              <a:gd name="adj1" fmla="val 118855"/>
              <a:gd name="adj2" fmla="val -205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NG</a:t>
            </a:r>
            <a:r>
              <a:rPr lang="zh-CN" altLang="en-US">
                <a:sym typeface="+mn-ea"/>
              </a:rPr>
              <a:t>料传送流水带</a:t>
            </a:r>
            <a:endParaRPr lang="zh-CN" altLang="en-US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开盒机操作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8890" y="2716530"/>
            <a:ext cx="4991100" cy="417893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370" y="726440"/>
            <a:ext cx="7325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2.3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开盒机、说明书投放及盒子传送带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标注 26"/>
          <p:cNvSpPr/>
          <p:nvPr/>
        </p:nvSpPr>
        <p:spPr>
          <a:xfrm>
            <a:off x="11959590" y="1881505"/>
            <a:ext cx="1344295" cy="668655"/>
          </a:xfrm>
          <a:prstGeom prst="wedgeRectCallout">
            <a:avLst>
              <a:gd name="adj1" fmla="val -159069"/>
              <a:gd name="adj2" fmla="val 263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开盒机操作侧</a:t>
            </a: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475615" y="1630680"/>
            <a:ext cx="8361680" cy="6511290"/>
            <a:chOff x="2472" y="2731"/>
            <a:chExt cx="13168" cy="10254"/>
          </a:xfrm>
        </p:grpSpPr>
        <p:pic>
          <p:nvPicPr>
            <p:cNvPr id="8" name="图片 7" descr="C:\Users\User\Desktop\220210506胰岛素中盒包装方案图片\开盒机及中盒传送部分.PNG开盒机及中盒传送部分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472" y="3431"/>
              <a:ext cx="10896" cy="8501"/>
            </a:xfrm>
            <a:prstGeom prst="rect">
              <a:avLst/>
            </a:prstGeom>
          </p:spPr>
        </p:pic>
        <p:sp>
          <p:nvSpPr>
            <p:cNvPr id="33" name="矩形标注 32"/>
            <p:cNvSpPr/>
            <p:nvPr/>
          </p:nvSpPr>
          <p:spPr>
            <a:xfrm>
              <a:off x="5001" y="2731"/>
              <a:ext cx="2117" cy="1053"/>
            </a:xfrm>
            <a:prstGeom prst="wedgeRectCallout">
              <a:avLst>
                <a:gd name="adj1" fmla="val 110510"/>
                <a:gd name="adj2" fmla="val 1793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开盒机</a:t>
              </a:r>
              <a:endParaRPr lang="zh-CN" altLang="en-US"/>
            </a:p>
          </p:txBody>
        </p:sp>
        <p:sp>
          <p:nvSpPr>
            <p:cNvPr id="28" name="矩形标注 27"/>
            <p:cNvSpPr/>
            <p:nvPr/>
          </p:nvSpPr>
          <p:spPr>
            <a:xfrm>
              <a:off x="2606" y="6101"/>
              <a:ext cx="2117" cy="1053"/>
            </a:xfrm>
            <a:prstGeom prst="wedgeRectCallout">
              <a:avLst>
                <a:gd name="adj1" fmla="val 149527"/>
                <a:gd name="adj2" fmla="val 23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注射器装盒工位</a:t>
              </a:r>
              <a:endParaRPr lang="zh-CN" altLang="en-US"/>
            </a:p>
          </p:txBody>
        </p:sp>
        <p:sp>
          <p:nvSpPr>
            <p:cNvPr id="29" name="矩形标注 28"/>
            <p:cNvSpPr/>
            <p:nvPr/>
          </p:nvSpPr>
          <p:spPr>
            <a:xfrm>
              <a:off x="12049" y="11581"/>
              <a:ext cx="3591" cy="1404"/>
            </a:xfrm>
            <a:prstGeom prst="wedgeRectCallout">
              <a:avLst>
                <a:gd name="adj1" fmla="val -110373"/>
                <a:gd name="adj2" fmla="val -3117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/>
                <a:t>说明书投放装置，采用超声波检测可防止重、漏</a:t>
              </a:r>
              <a:endParaRPr lang="zh-CN"/>
            </a:p>
          </p:txBody>
        </p:sp>
        <p:sp>
          <p:nvSpPr>
            <p:cNvPr id="30" name="矩形标注 29"/>
            <p:cNvSpPr/>
            <p:nvPr/>
          </p:nvSpPr>
          <p:spPr>
            <a:xfrm>
              <a:off x="5673" y="11022"/>
              <a:ext cx="2117" cy="1053"/>
            </a:xfrm>
            <a:prstGeom prst="wedgeRectCallout">
              <a:avLst>
                <a:gd name="adj1" fmla="val 90434"/>
                <a:gd name="adj2" fmla="val -2530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/>
                <a:t>说明书投放</a:t>
              </a:r>
              <a:r>
                <a:rPr lang="zh-CN" altLang="en-US"/>
                <a:t>工位</a:t>
              </a:r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2.4 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折上盒部分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 descr="C:\Users\User\Desktop\220210506胰岛素中盒包装方案图片\哲上盒部件.PNG哲上盒部件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950" y="3120390"/>
            <a:ext cx="6692265" cy="3844290"/>
          </a:xfrm>
          <a:prstGeom prst="rect">
            <a:avLst/>
          </a:prstGeom>
        </p:spPr>
      </p:pic>
      <p:pic>
        <p:nvPicPr>
          <p:cNvPr id="25" name="图片 24" descr="C:\Users\User\Desktop\220210506胰岛素中盒包装方案图片\折三边.PNG折三边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92745" y="1510030"/>
            <a:ext cx="4707255" cy="3305175"/>
          </a:xfrm>
          <a:prstGeom prst="rect">
            <a:avLst/>
          </a:prstGeom>
        </p:spPr>
      </p:pic>
      <p:pic>
        <p:nvPicPr>
          <p:cNvPr id="26" name="图片 25" descr="C:\Users\User\Desktop\220210506胰岛素中盒包装方案图片\折小舌头.PNG折小舌头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85325" y="5082540"/>
            <a:ext cx="2207895" cy="3137535"/>
          </a:xfrm>
          <a:prstGeom prst="rect">
            <a:avLst/>
          </a:prstGeom>
        </p:spPr>
      </p:pic>
      <p:sp>
        <p:nvSpPr>
          <p:cNvPr id="33" name="矩形标注 32"/>
          <p:cNvSpPr/>
          <p:nvPr/>
        </p:nvSpPr>
        <p:spPr>
          <a:xfrm>
            <a:off x="2973705" y="1983740"/>
            <a:ext cx="1344295" cy="668655"/>
          </a:xfrm>
          <a:prstGeom prst="wedgeRectCallout">
            <a:avLst>
              <a:gd name="adj1" fmla="val 31624"/>
              <a:gd name="adj2" fmla="val 236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折上盒线</a:t>
            </a:r>
            <a:endParaRPr lang="zh-CN" altLang="en-US"/>
          </a:p>
        </p:txBody>
      </p:sp>
      <p:sp>
        <p:nvSpPr>
          <p:cNvPr id="29" name="矩形标注 28"/>
          <p:cNvSpPr/>
          <p:nvPr/>
        </p:nvSpPr>
        <p:spPr>
          <a:xfrm>
            <a:off x="6444615" y="1830070"/>
            <a:ext cx="1344295" cy="668655"/>
          </a:xfrm>
          <a:prstGeom prst="wedgeRectCallout">
            <a:avLst>
              <a:gd name="adj1" fmla="val 91851"/>
              <a:gd name="adj2" fmla="val 48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折两侧及顶侧</a:t>
            </a:r>
            <a:endParaRPr lang="zh-CN"/>
          </a:p>
        </p:txBody>
      </p:sp>
      <p:sp>
        <p:nvSpPr>
          <p:cNvPr id="28" name="矩形标注 27"/>
          <p:cNvSpPr/>
          <p:nvPr/>
        </p:nvSpPr>
        <p:spPr>
          <a:xfrm>
            <a:off x="6648450" y="6830060"/>
            <a:ext cx="1344295" cy="668655"/>
          </a:xfrm>
          <a:prstGeom prst="wedgeRectCallout">
            <a:avLst>
              <a:gd name="adj1" fmla="val 232050"/>
              <a:gd name="adj2" fmla="val 2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折小舌头</a:t>
            </a:r>
            <a:endParaRPr lang="zh-CN"/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2.5 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补针</a:t>
            </a:r>
            <a:r>
              <a:rPr 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机构</a:t>
            </a:r>
            <a:endParaRPr lang="zh-CN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6" name="图片 25" descr="C:\Users\User\Desktop\220210506胰岛素中盒包装方案图片\补料机构.PNG补料机构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065" y="2403475"/>
            <a:ext cx="4409440" cy="5054600"/>
          </a:xfrm>
          <a:prstGeom prst="rect">
            <a:avLst/>
          </a:prstGeom>
        </p:spPr>
      </p:pic>
      <p:pic>
        <p:nvPicPr>
          <p:cNvPr id="27" name="图片 26" descr="C:\Users\User\Desktop\220210506胰岛素中盒包装方案图片\补料分离机构.PNG补料分离机构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23405" y="3298190"/>
            <a:ext cx="4140835" cy="3449320"/>
          </a:xfrm>
          <a:prstGeom prst="rect">
            <a:avLst/>
          </a:prstGeom>
        </p:spPr>
      </p:pic>
      <p:sp>
        <p:nvSpPr>
          <p:cNvPr id="29" name="矩形标注 28"/>
          <p:cNvSpPr/>
          <p:nvPr/>
        </p:nvSpPr>
        <p:spPr>
          <a:xfrm>
            <a:off x="11805285" y="2707640"/>
            <a:ext cx="1344295" cy="668655"/>
          </a:xfrm>
          <a:prstGeom prst="wedgeRectCallout">
            <a:avLst>
              <a:gd name="adj1" fmla="val -219012"/>
              <a:gd name="adj2" fmla="val 29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补料分离机构</a:t>
            </a:r>
            <a:endParaRPr lang="zh-CN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WPS 演示</Application>
  <PresentationFormat>宽屏</PresentationFormat>
  <Paragraphs>165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黑体</vt:lpstr>
      <vt:lpstr>华文新魏</vt:lpstr>
      <vt:lpstr>Gulim</vt:lpstr>
      <vt:lpstr>Calibri</vt:lpstr>
      <vt:lpstr>Arial Unicode MS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452</cp:revision>
  <dcterms:created xsi:type="dcterms:W3CDTF">2019-04-20T08:50:00Z</dcterms:created>
  <dcterms:modified xsi:type="dcterms:W3CDTF">2021-06-18T10:40:54Z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